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91" r:id="rId2"/>
    <p:sldId id="299" r:id="rId3"/>
    <p:sldId id="300" r:id="rId4"/>
    <p:sldId id="304" r:id="rId5"/>
    <p:sldId id="305" r:id="rId6"/>
    <p:sldId id="306" r:id="rId7"/>
    <p:sldId id="307" r:id="rId8"/>
    <p:sldId id="310" r:id="rId9"/>
    <p:sldId id="311" r:id="rId10"/>
    <p:sldId id="313" r:id="rId11"/>
    <p:sldId id="315" r:id="rId12"/>
    <p:sldId id="316" r:id="rId13"/>
    <p:sldId id="317" r:id="rId14"/>
    <p:sldId id="318" r:id="rId15"/>
    <p:sldId id="319" r:id="rId16"/>
    <p:sldId id="320" r:id="rId17"/>
    <p:sldId id="325" r:id="rId18"/>
    <p:sldId id="326" r:id="rId19"/>
    <p:sldId id="328" r:id="rId2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1F5967"/>
    <a:srgbClr val="256979"/>
    <a:srgbClr val="2C7D90"/>
    <a:srgbClr val="D47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4" autoAdjust="0"/>
    <p:restoredTop sz="94660"/>
  </p:normalViewPr>
  <p:slideViewPr>
    <p:cSldViewPr>
      <p:cViewPr>
        <p:scale>
          <a:sx n="108" d="100"/>
          <a:sy n="108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 и неналоговые доходы 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Лист1!$B$1:$D$1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Лист1!$B$2:$D$2</c:f>
              <c:numCache>
                <c:formatCode>0.0</c:formatCode>
                <c:ptCount val="3"/>
                <c:pt idx="0">
                  <c:v>212826.82693000001</c:v>
                </c:pt>
                <c:pt idx="1">
                  <c:v>225650.57793</c:v>
                </c:pt>
                <c:pt idx="2">
                  <c:v>246177.66699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baseline="0">
                      <a:solidFill>
                        <a:srgbClr val="000000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baseline="0">
                      <a:solidFill>
                        <a:srgbClr val="000000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  <c:txPr>
                <a:bodyPr/>
                <a:lstStyle/>
                <a:p>
                  <a:pPr>
                    <a:defRPr baseline="0">
                      <a:solidFill>
                        <a:srgbClr val="000000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Лист1!$B$1:$D$1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Лист1!$B$3:$D$3</c:f>
              <c:numCache>
                <c:formatCode>0.0</c:formatCode>
                <c:ptCount val="3"/>
                <c:pt idx="0">
                  <c:v>525225.56151000003</c:v>
                </c:pt>
                <c:pt idx="1">
                  <c:v>569191.76365999994</c:v>
                </c:pt>
                <c:pt idx="2">
                  <c:v>580340.01497999998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141760"/>
        <c:axId val="21142912"/>
      </c:barChart>
      <c:catAx>
        <c:axId val="21141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42912"/>
        <c:crosses val="autoZero"/>
        <c:auto val="1"/>
        <c:lblAlgn val="ctr"/>
        <c:lblOffset val="100"/>
        <c:noMultiLvlLbl val="0"/>
      </c:catAx>
      <c:valAx>
        <c:axId val="211429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11417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pPr>
              <a:defRPr/>
            </a:pPr>
            <a:r>
              <a:rPr lang="ru-RU" sz="1400" b="0">
                <a:latin typeface="Times New Roman" pitchFamily="18" charset="0"/>
                <a:cs typeface="Times New Roman" pitchFamily="18" charset="0"/>
              </a:rPr>
              <a:t>(тыс.руб)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'диаграммы3 (2)'!$B$313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solidFill>
                  <a:schemeClr val="accent3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cat>
            <c:strRef>
              <c:f>'диаграммы3 (2)'!$A$314:$A$317</c:f>
              <c:strCache>
                <c:ptCount val="4"/>
                <c:pt idx="0">
                  <c:v>Иные МБТ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Субвенции</c:v>
                </c:pt>
              </c:strCache>
            </c:strRef>
          </c:cat>
          <c:val>
            <c:numRef>
              <c:f>'диаграммы3 (2)'!$B$314:$B$317</c:f>
              <c:numCache>
                <c:formatCode>0.0</c:formatCode>
                <c:ptCount val="4"/>
                <c:pt idx="0">
                  <c:v>7553.1544899999999</c:v>
                </c:pt>
                <c:pt idx="1">
                  <c:v>41174.631979999998</c:v>
                </c:pt>
                <c:pt idx="2">
                  <c:v>133335.69399999999</c:v>
                </c:pt>
                <c:pt idx="3">
                  <c:v>398246.53451000003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326784"/>
        <c:axId val="30328320"/>
      </c:barChart>
      <c:catAx>
        <c:axId val="30326784"/>
        <c:scaling>
          <c:orientation val="minMax"/>
        </c:scaling>
        <c:delete val="0"/>
        <c:axPos val="b"/>
        <c:majorTickMark val="out"/>
        <c:minorTickMark val="none"/>
        <c:tickLblPos val="nextTo"/>
        <c:crossAx val="30328320"/>
        <c:crosses val="autoZero"/>
        <c:auto val="1"/>
        <c:lblAlgn val="ctr"/>
        <c:lblOffset val="100"/>
        <c:noMultiLvlLbl val="0"/>
      </c:catAx>
      <c:valAx>
        <c:axId val="3032832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0326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43090618136446"/>
          <c:y val="1.9694013578633127E-2"/>
          <c:w val="0.86791464944066044"/>
          <c:h val="0.8934921916846367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Лист1!$B$36:$D$36</c:f>
              <c:strCache>
                <c:ptCount val="3"/>
                <c:pt idx="0">
                  <c:v>2018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Лист1!$B$37:$D$37</c:f>
              <c:numCache>
                <c:formatCode>0.0</c:formatCode>
                <c:ptCount val="3"/>
                <c:pt idx="0">
                  <c:v>739021.25623000006</c:v>
                </c:pt>
                <c:pt idx="1">
                  <c:v>792453.96122000006</c:v>
                </c:pt>
                <c:pt idx="2">
                  <c:v>827939.52344999998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814528"/>
        <c:axId val="23815680"/>
      </c:barChart>
      <c:catAx>
        <c:axId val="23814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815680"/>
        <c:crosses val="autoZero"/>
        <c:auto val="1"/>
        <c:lblAlgn val="ctr"/>
        <c:lblOffset val="100"/>
        <c:noMultiLvlLbl val="0"/>
      </c:catAx>
      <c:valAx>
        <c:axId val="238156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3814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353587051618548"/>
          <c:y val="2.5999327032451329E-2"/>
          <c:w val="0.64896412948381454"/>
          <c:h val="0.803941438423469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'диагр презентация'!$A$48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презентация'!$B$48:$K$48</c:f>
              <c:numCache>
                <c:formatCode>General</c:formatCode>
                <c:ptCount val="10"/>
                <c:pt idx="0">
                  <c:v>68194.822</c:v>
                </c:pt>
                <c:pt idx="1">
                  <c:v>3684.4988600000001</c:v>
                </c:pt>
                <c:pt idx="2">
                  <c:v>7067.7948500000002</c:v>
                </c:pt>
                <c:pt idx="3">
                  <c:v>11015.771290000001</c:v>
                </c:pt>
                <c:pt idx="4">
                  <c:v>587900.42530999996</c:v>
                </c:pt>
                <c:pt idx="5">
                  <c:v>73532.731140000004</c:v>
                </c:pt>
                <c:pt idx="6">
                  <c:v>20248.358069999998</c:v>
                </c:pt>
                <c:pt idx="7">
                  <c:v>0</c:v>
                </c:pt>
                <c:pt idx="8">
                  <c:v>7967.4</c:v>
                </c:pt>
                <c:pt idx="9">
                  <c:v>4322.1329999999998</c:v>
                </c:pt>
              </c:numCache>
            </c:numRef>
          </c:val>
        </c:ser>
        <c:ser>
          <c:idx val="1"/>
          <c:order val="1"/>
          <c:tx>
            <c:strRef>
              <c:f>'диагр презентация'!$A$49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презентация'!$B$49:$K$49</c:f>
              <c:numCache>
                <c:formatCode>General</c:formatCode>
                <c:ptCount val="10"/>
                <c:pt idx="0">
                  <c:v>61369.2</c:v>
                </c:pt>
                <c:pt idx="1">
                  <c:v>3402.7</c:v>
                </c:pt>
                <c:pt idx="2">
                  <c:v>8064.8</c:v>
                </c:pt>
                <c:pt idx="3">
                  <c:v>5254.7</c:v>
                </c:pt>
                <c:pt idx="4">
                  <c:v>560378.19999999995</c:v>
                </c:pt>
                <c:pt idx="5">
                  <c:v>67296.5</c:v>
                </c:pt>
                <c:pt idx="6">
                  <c:v>11875</c:v>
                </c:pt>
                <c:pt idx="7">
                  <c:v>59395.199999999997</c:v>
                </c:pt>
                <c:pt idx="8">
                  <c:v>9520.5</c:v>
                </c:pt>
                <c:pt idx="9">
                  <c:v>3965.5</c:v>
                </c:pt>
              </c:numCache>
            </c:numRef>
          </c:val>
        </c:ser>
        <c:ser>
          <c:idx val="2"/>
          <c:order val="2"/>
          <c:tx>
            <c:strRef>
              <c:f>'диагр презентация'!$A$50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презентация'!$B$47:$K$47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Социальная политика</c:v>
                </c:pt>
                <c:pt idx="8">
                  <c:v>Межбюджетные трансферты</c:v>
                </c:pt>
                <c:pt idx="9">
                  <c:v>Национальная оборона</c:v>
                </c:pt>
              </c:strCache>
            </c:strRef>
          </c:cat>
          <c:val>
            <c:numRef>
              <c:f>'диагр презентация'!$B$50:$K$50</c:f>
              <c:numCache>
                <c:formatCode>General</c:formatCode>
                <c:ptCount val="10"/>
                <c:pt idx="0">
                  <c:v>59647</c:v>
                </c:pt>
                <c:pt idx="1">
                  <c:v>1837.99</c:v>
                </c:pt>
                <c:pt idx="2">
                  <c:v>7473.75</c:v>
                </c:pt>
                <c:pt idx="3">
                  <c:v>14910.88</c:v>
                </c:pt>
                <c:pt idx="4">
                  <c:v>524837</c:v>
                </c:pt>
                <c:pt idx="5">
                  <c:v>61939</c:v>
                </c:pt>
                <c:pt idx="6">
                  <c:v>977.6</c:v>
                </c:pt>
                <c:pt idx="7">
                  <c:v>48635.88</c:v>
                </c:pt>
                <c:pt idx="8">
                  <c:v>13936.6</c:v>
                </c:pt>
                <c:pt idx="9">
                  <c:v>2192.5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06370176"/>
        <c:axId val="106372096"/>
      </c:barChart>
      <c:catAx>
        <c:axId val="106370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6372096"/>
        <c:crosses val="autoZero"/>
        <c:auto val="1"/>
        <c:lblAlgn val="ctr"/>
        <c:lblOffset val="100"/>
        <c:noMultiLvlLbl val="0"/>
      </c:catAx>
      <c:valAx>
        <c:axId val="1063720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637017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5201448205101396E-4"/>
          <c:w val="0.69323566494650446"/>
          <c:h val="0.9994959710358979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5"/>
            <c:bubble3D val="0"/>
            <c:spPr>
              <a:solidFill>
                <a:schemeClr val="accent1"/>
              </a:solidFill>
            </c:spPr>
          </c:dPt>
          <c:dPt>
            <c:idx val="6"/>
            <c:bubble3D val="0"/>
            <c:spPr>
              <a:solidFill>
                <a:schemeClr val="accent6"/>
              </a:solidFill>
            </c:spPr>
          </c:dPt>
          <c:dPt>
            <c:idx val="7"/>
            <c:bubble3D val="0"/>
            <c:spPr>
              <a:solidFill>
                <a:schemeClr val="accent3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FF00"/>
              </a:solidFill>
            </c:spPr>
          </c:dPt>
          <c:dPt>
            <c:idx val="10"/>
            <c:bubble3D val="0"/>
            <c:spPr>
              <a:solidFill>
                <a:schemeClr val="tx2"/>
              </a:solidFill>
            </c:spPr>
          </c:dPt>
          <c:dLbls>
            <c:dLbl>
              <c:idx val="0"/>
              <c:layout>
                <c:manualLayout>
                  <c:x val="2.6071982340126459E-2"/>
                  <c:y val="0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6009380600223165E-2"/>
                  <c:y val="0.1452450953162066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1347048395588898E-3"/>
                  <c:y val="0.1089339746564107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9.2018761200446334E-3"/>
                  <c:y val="6.22477812922747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4.6009380600223167E-3"/>
                  <c:y val="1.81556624427351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5336460200074387E-2"/>
                  <c:y val="2.853032669572661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7.6682301000371936E-3"/>
                  <c:y val="7.262264977094048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3.0672920400148774E-3"/>
                  <c:y val="1.296833031623937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'диагр презентация'!$A$81:$A$91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</c:v>
                </c:pt>
              </c:strCache>
            </c:strRef>
          </c:cat>
          <c:val>
            <c:numRef>
              <c:f>'диагр презентация'!$B$81:$B$91</c:f>
              <c:numCache>
                <c:formatCode>0.0</c:formatCode>
                <c:ptCount val="11"/>
                <c:pt idx="0">
                  <c:v>8.1999999999999993</c:v>
                </c:pt>
                <c:pt idx="1">
                  <c:v>0.50040759463640794</c:v>
                </c:pt>
                <c:pt idx="2">
                  <c:v>0.42938769947530075</c:v>
                </c:pt>
                <c:pt idx="3">
                  <c:v>0.9</c:v>
                </c:pt>
                <c:pt idx="4">
                  <c:v>1.3</c:v>
                </c:pt>
                <c:pt idx="5">
                  <c:v>71</c:v>
                </c:pt>
                <c:pt idx="6">
                  <c:v>8.9</c:v>
                </c:pt>
                <c:pt idx="7">
                  <c:v>5</c:v>
                </c:pt>
                <c:pt idx="8">
                  <c:v>2.5</c:v>
                </c:pt>
                <c:pt idx="9">
                  <c:v>0.3</c:v>
                </c:pt>
                <c:pt idx="1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871297684559007"/>
          <c:y val="4.4807112935163799E-4"/>
          <c:w val="0.3015786217433537"/>
          <c:h val="0.99910365351562247"/>
        </c:manualLayout>
      </c:layout>
      <c:overlay val="0"/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'диагр презентация'!$A$117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600"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презентация'!$B$116:$D$116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'диагр презентация'!$B$117:$D$117</c:f>
              <c:numCache>
                <c:formatCode>General</c:formatCode>
                <c:ptCount val="3"/>
                <c:pt idx="0">
                  <c:v>20810</c:v>
                </c:pt>
                <c:pt idx="1">
                  <c:v>26000</c:v>
                </c:pt>
                <c:pt idx="2" formatCode="#,##0">
                  <c:v>25000</c:v>
                </c:pt>
              </c:numCache>
            </c:numRef>
          </c:val>
        </c:ser>
        <c:ser>
          <c:idx val="1"/>
          <c:order val="1"/>
          <c:tx>
            <c:strRef>
              <c:f>'диагр презентация'!$A$118</c:f>
              <c:strCache>
                <c:ptCount val="1"/>
                <c:pt idx="0">
                  <c:v>Бюджетные кредиты от других бюджетов бюджетной системы Российской Федерации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600"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'диагр презентация'!$B$116:$D$116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'диагр презентация'!$B$118:$D$118</c:f>
              <c:numCache>
                <c:formatCode>General</c:formatCode>
                <c:ptCount val="3"/>
                <c:pt idx="0">
                  <c:v>5810</c:v>
                </c:pt>
                <c:pt idx="1">
                  <c:v>0</c:v>
                </c:pt>
                <c:pt idx="2" formatCode="#,##0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2313472"/>
        <c:axId val="132315008"/>
      </c:barChart>
      <c:catAx>
        <c:axId val="1323134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32315008"/>
        <c:crosses val="autoZero"/>
        <c:auto val="1"/>
        <c:lblAlgn val="ctr"/>
        <c:lblOffset val="100"/>
        <c:noMultiLvlLbl val="0"/>
      </c:catAx>
      <c:valAx>
        <c:axId val="1323150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2313472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Лист1!$A$17</c:f>
              <c:strCache>
                <c:ptCount val="1"/>
                <c:pt idx="0">
                  <c:v>Налоговые доходы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288304265187437E-2"/>
                  <c:y val="-5.27528405415109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743422983358667E-2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8603803314842965E-2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4324563977811556E-2"/>
                  <c:y val="-4.63361315485834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Лист1!$B$17:$D$17</c:f>
              <c:numCache>
                <c:formatCode>0.0</c:formatCode>
                <c:ptCount val="3"/>
                <c:pt idx="0">
                  <c:v>199762.93362</c:v>
                </c:pt>
                <c:pt idx="1">
                  <c:v>212974.77666</c:v>
                </c:pt>
                <c:pt idx="2">
                  <c:v>233122.64324999999</c:v>
                </c:pt>
              </c:numCache>
            </c:numRef>
          </c:val>
        </c:ser>
        <c:ser>
          <c:idx val="1"/>
          <c:order val="1"/>
          <c:tx>
            <c:strRef>
              <c:f>Лист1!$A$18</c:f>
              <c:strCache>
                <c:ptCount val="1"/>
                <c:pt idx="0">
                  <c:v>Неналоговые доходы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603803314842962E-3"/>
                  <c:y val="-5.01486733408532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905704972264445E-3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905704972264445E-3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4301901657421481E-3"/>
                  <c:y val="-4.75445061401956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Лист1!$B$18:$D$18</c:f>
              <c:numCache>
                <c:formatCode>0.0</c:formatCode>
                <c:ptCount val="3"/>
                <c:pt idx="0">
                  <c:v>13063.893310000003</c:v>
                </c:pt>
                <c:pt idx="1">
                  <c:v>12675.801270000011</c:v>
                </c:pt>
                <c:pt idx="2">
                  <c:v>13055.023740000001</c:v>
                </c:pt>
              </c:numCache>
            </c:numRef>
          </c:val>
        </c:ser>
        <c:ser>
          <c:idx val="2"/>
          <c:order val="2"/>
          <c:tx>
            <c:strRef>
              <c:f>Лист1!$A$19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7196275469490893E-2"/>
                  <c:y val="-5.27528405415109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7196275469490893E-2"/>
                  <c:y val="-4.112779714726811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743422983358667E-2"/>
                  <c:y val="-4.51279620095066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1509508287107412E-3"/>
                  <c:y val="-4.672163031529492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Лист1!$B$16:$D$16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Лист1!$B$19:$D$19</c:f>
              <c:numCache>
                <c:formatCode>0.0</c:formatCode>
                <c:ptCount val="3"/>
                <c:pt idx="0">
                  <c:v>525225.56151000003</c:v>
                </c:pt>
                <c:pt idx="1">
                  <c:v>569191.76365999994</c:v>
                </c:pt>
                <c:pt idx="2">
                  <c:v>580340.01497999998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390080"/>
        <c:axId val="23391616"/>
      </c:barChart>
      <c:catAx>
        <c:axId val="23390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3391616"/>
        <c:crosses val="autoZero"/>
        <c:auto val="1"/>
        <c:lblAlgn val="ctr"/>
        <c:lblOffset val="100"/>
        <c:noMultiLvlLbl val="0"/>
      </c:catAx>
      <c:valAx>
        <c:axId val="2339161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33900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+mn-lt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Лист1!$A$26</c:f>
              <c:strCache>
                <c:ptCount val="1"/>
                <c:pt idx="0">
                  <c:v>Налоговые и неналоговые доходы 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Лист1!$B$25:$D$25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Лист1!$B$26:$D$26</c:f>
              <c:numCache>
                <c:formatCode>0.0</c:formatCode>
                <c:ptCount val="3"/>
                <c:pt idx="0">
                  <c:v>212826.82693000001</c:v>
                </c:pt>
                <c:pt idx="1">
                  <c:v>225650.57793</c:v>
                </c:pt>
                <c:pt idx="2">
                  <c:v>246177.66699</c:v>
                </c:pt>
              </c:numCache>
            </c:numRef>
          </c:val>
        </c:ser>
        <c:ser>
          <c:idx val="1"/>
          <c:order val="1"/>
          <c:tx>
            <c:strRef>
              <c:f>Лист1!$A$27</c:f>
              <c:strCache>
                <c:ptCount val="1"/>
                <c:pt idx="0">
                  <c:v>Прирост к предыдущему году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01257857289773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463514796410959E-3"/>
                  <c:y val="2.723842738873036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Лист1!$B$25:$D$25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Лист1!$B$27:$D$27</c:f>
              <c:numCache>
                <c:formatCode>0.0</c:formatCode>
                <c:ptCount val="3"/>
                <c:pt idx="0">
                  <c:v>7927.5989399999962</c:v>
                </c:pt>
                <c:pt idx="1">
                  <c:v>12823.750999999989</c:v>
                </c:pt>
                <c:pt idx="2">
                  <c:v>20527.099999999999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4472576"/>
        <c:axId val="24490752"/>
      </c:barChart>
      <c:catAx>
        <c:axId val="24472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490752"/>
        <c:crosses val="autoZero"/>
        <c:auto val="1"/>
        <c:lblAlgn val="ctr"/>
        <c:lblOffset val="100"/>
        <c:noMultiLvlLbl val="0"/>
      </c:catAx>
      <c:valAx>
        <c:axId val="244907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50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44725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Лист1!$A$32</c:f>
              <c:strCache>
                <c:ptCount val="1"/>
                <c:pt idx="0">
                  <c:v>задолженность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Лист1!$B$31:$D$31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Лист1!$B$32:$D$32</c:f>
              <c:numCache>
                <c:formatCode>0.0</c:formatCode>
                <c:ptCount val="3"/>
                <c:pt idx="0" formatCode="General">
                  <c:v>125202.8</c:v>
                </c:pt>
                <c:pt idx="1">
                  <c:v>119855.20194</c:v>
                </c:pt>
                <c:pt idx="2">
                  <c:v>121497.09505</c:v>
                </c:pt>
              </c:numCache>
            </c:numRef>
          </c:val>
        </c:ser>
        <c:ser>
          <c:idx val="1"/>
          <c:order val="1"/>
          <c:tx>
            <c:strRef>
              <c:f>Лист1!$A$33</c:f>
              <c:strCache>
                <c:ptCount val="1"/>
                <c:pt idx="0">
                  <c:v>в т.ч. недоимка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kern="200"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Лист1!$B$31:$D$31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Лист1!$B$33:$D$33</c:f>
              <c:numCache>
                <c:formatCode>0.0</c:formatCode>
                <c:ptCount val="3"/>
                <c:pt idx="0" formatCode="General">
                  <c:v>52930.7</c:v>
                </c:pt>
                <c:pt idx="1">
                  <c:v>59780.700140000008</c:v>
                </c:pt>
                <c:pt idx="2">
                  <c:v>53727.034879999999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9295360"/>
        <c:axId val="29296896"/>
      </c:barChart>
      <c:catAx>
        <c:axId val="2929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296896"/>
        <c:crosses val="autoZero"/>
        <c:auto val="1"/>
        <c:lblAlgn val="ctr"/>
        <c:lblOffset val="100"/>
        <c:noMultiLvlLbl val="0"/>
      </c:catAx>
      <c:valAx>
        <c:axId val="29296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92953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5"/>
      <c:rotY val="40"/>
      <c:depthPercent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0000FF"/>
              </a:solidFill>
            </c:spPr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rgbClr val="00B0F0"/>
              </a:solidFill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5.1392373498640544E-2"/>
                  <c:y val="-0.1741646761470948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9.061736469445654E-2"/>
                  <c:y val="-2.0691450949894455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3.6002550479144475E-2"/>
                  <c:y val="1.1926279024552828E-2"/>
                </c:manualLayout>
              </c:layout>
              <c:numFmt formatCode="0.0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dLblPos val="outEnd"/>
            <c:showLegendKey val="1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Налоговые доходы </c:v>
                </c:pt>
                <c:pt idx="1">
                  <c:v>Неналоговые доходы 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межбюджетные трансферты</c:v>
                </c:pt>
                <c:pt idx="6">
                  <c:v>Безвозмездные поступления от негосударственных организаций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233122.64324999999</c:v>
                </c:pt>
                <c:pt idx="1">
                  <c:v>13055.023740000001</c:v>
                </c:pt>
                <c:pt idx="2">
                  <c:v>133335.69399999999</c:v>
                </c:pt>
                <c:pt idx="3">
                  <c:v>41174.631979999998</c:v>
                </c:pt>
                <c:pt idx="4">
                  <c:v>398246.53451000003</c:v>
                </c:pt>
                <c:pt idx="5">
                  <c:v>7553.1544899999999</c:v>
                </c:pt>
                <c:pt idx="6">
                  <c:v>30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75724257760175"/>
          <c:y val="1.3146437182655372E-2"/>
          <c:w val="0.3239273676310348"/>
          <c:h val="0.9737071256346892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3687587489063867"/>
          <c:y val="0.10894656753670282"/>
          <c:w val="0.13618646106736657"/>
          <c:h val="0.30543708818485421"/>
        </c:manualLayout>
      </c:layout>
      <c:pie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cat>
            <c:strRef>
              <c:f>'диагр презентация'!$A$18:$A$24</c:f>
              <c:strCache>
                <c:ptCount val="7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  <c:pt idx="6">
                  <c:v>Задолженность по отмененным налогам и сборам</c:v>
                </c:pt>
              </c:strCache>
            </c:strRef>
          </c:cat>
          <c:val>
            <c:numRef>
              <c:f>'диагр презентация'!$C$18:$C$24</c:f>
              <c:numCache>
                <c:formatCode>General</c:formatCode>
                <c:ptCount val="7"/>
                <c:pt idx="0">
                  <c:v>161968788.75999999</c:v>
                </c:pt>
                <c:pt idx="1">
                  <c:v>2624795.5599999996</c:v>
                </c:pt>
                <c:pt idx="2">
                  <c:v>23222087.559999999</c:v>
                </c:pt>
                <c:pt idx="3">
                  <c:v>223553.38999999998</c:v>
                </c:pt>
                <c:pt idx="4">
                  <c:v>331626.81</c:v>
                </c:pt>
                <c:pt idx="5">
                  <c:v>4339720.5900000008</c:v>
                </c:pt>
                <c:pt idx="6">
                  <c:v>1888.93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"/>
          <c:y val="0.47156684971511104"/>
          <c:w val="0.9993264435695538"/>
          <c:h val="0.33841299379434026"/>
        </c:manualLayout>
      </c:layout>
      <c:overlay val="0"/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c:rich>
      </c:tx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0000FF"/>
              </a:solidFill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8,6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3"/>
              <c:layout>
                <c:manualLayout>
                  <c:x val="5.2777559055118113E-2"/>
                  <c:y val="9.337197827692360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4"/>
              <c:layout>
                <c:manualLayout>
                  <c:x val="-0.11388910761154857"/>
                  <c:y val="5.96766481284214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5"/>
              <c:layout>
                <c:manualLayout>
                  <c:x val="-8.6111111111111124E-2"/>
                  <c:y val="-6.916442835327664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numFmt formatCode="0.0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</c:dLbls>
          <c:cat>
            <c:strRef>
              <c:f>'диагр презентация'!$A$18:$A$24</c:f>
              <c:strCache>
                <c:ptCount val="7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  <c:pt idx="6">
                  <c:v>Задолженность по отмененным налогам и сборам</c:v>
                </c:pt>
              </c:strCache>
            </c:strRef>
          </c:cat>
          <c:val>
            <c:numRef>
              <c:f>'диагр презентация'!$C$18:$C$24</c:f>
              <c:numCache>
                <c:formatCode>0.00</c:formatCode>
                <c:ptCount val="7"/>
                <c:pt idx="0">
                  <c:v>203973.62688</c:v>
                </c:pt>
                <c:pt idx="1">
                  <c:v>2780.6849499999998</c:v>
                </c:pt>
                <c:pt idx="2">
                  <c:v>20080.570919999998</c:v>
                </c:pt>
                <c:pt idx="3">
                  <c:v>61.85013</c:v>
                </c:pt>
                <c:pt idx="4">
                  <c:v>478.66762</c:v>
                </c:pt>
                <c:pt idx="5">
                  <c:v>5747.2427500000003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c:rich>
      </c:tx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'диагр презентация'!$C$17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0000FF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1,1</a:t>
                    </a:r>
                    <a:r>
                      <a:rPr lang="ru-RU" smtClean="0"/>
                      <a:t>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3"/>
              <c:layout>
                <c:manualLayout>
                  <c:x val="4.1666447944007E-2"/>
                  <c:y val="9.337197827692347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4"/>
              <c:layout>
                <c:manualLayout>
                  <c:x val="-0.11111132983377078"/>
                  <c:y val="6.313486954608529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dLbl>
              <c:idx val="5"/>
              <c:layout>
                <c:manualLayout>
                  <c:x val="-8.6111111111111124E-2"/>
                  <c:y val="-6.916442835327664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</c:dLbl>
            <c:numFmt formatCode="0.0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</c:dLbls>
          <c:cat>
            <c:strRef>
              <c:f>'диагр презентация'!$A$18:$A$24</c:f>
              <c:strCache>
                <c:ptCount val="6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системы налогообложения</c:v>
                </c:pt>
                <c:pt idx="5">
                  <c:v>Государственная пошлина</c:v>
                </c:pt>
              </c:strCache>
            </c:strRef>
          </c:cat>
          <c:val>
            <c:numRef>
              <c:f>'диагр презентация'!$C$18:$C$24</c:f>
              <c:numCache>
                <c:formatCode>#,##0.00</c:formatCode>
                <c:ptCount val="7"/>
                <c:pt idx="0">
                  <c:v>185013.58491000001</c:v>
                </c:pt>
                <c:pt idx="1">
                  <c:v>2426.2890000000002</c:v>
                </c:pt>
                <c:pt idx="2">
                  <c:v>19641.024020000001</c:v>
                </c:pt>
                <c:pt idx="3">
                  <c:v>115.85972</c:v>
                </c:pt>
                <c:pt idx="4">
                  <c:v>528.96614</c:v>
                </c:pt>
                <c:pt idx="5">
                  <c:v>5249.0528700000004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(тыс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.)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'диаграммы3 (2)'!$B$322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cat>
            <c:strRef>
              <c:f>'диаграммы3 (2)'!$A$323:$A$326</c:f>
              <c:strCache>
                <c:ptCount val="4"/>
                <c:pt idx="0">
                  <c:v>Иные МБТ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Субвенции</c:v>
                </c:pt>
              </c:strCache>
            </c:strRef>
          </c:cat>
          <c:val>
            <c:numRef>
              <c:f>'диаграммы3 (2)'!$B$323:$B$326</c:f>
              <c:numCache>
                <c:formatCode>0.0</c:formatCode>
                <c:ptCount val="4"/>
                <c:pt idx="0">
                  <c:v>7276.2</c:v>
                </c:pt>
                <c:pt idx="1">
                  <c:v>10713.3</c:v>
                </c:pt>
                <c:pt idx="2">
                  <c:v>153262.9</c:v>
                </c:pt>
                <c:pt idx="3">
                  <c:v>397919.4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734912"/>
        <c:axId val="19736448"/>
      </c:barChart>
      <c:catAx>
        <c:axId val="19734912"/>
        <c:scaling>
          <c:orientation val="minMax"/>
        </c:scaling>
        <c:delete val="0"/>
        <c:axPos val="b"/>
        <c:majorTickMark val="out"/>
        <c:minorTickMark val="none"/>
        <c:tickLblPos val="nextTo"/>
        <c:crossAx val="19736448"/>
        <c:crosses val="autoZero"/>
        <c:auto val="1"/>
        <c:lblAlgn val="ctr"/>
        <c:lblOffset val="100"/>
        <c:noMultiLvlLbl val="0"/>
      </c:catAx>
      <c:valAx>
        <c:axId val="1973644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9734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rawing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0.80147</cdr:x>
      <cdr:y>0.21226</cdr:y>
    </cdr:from>
    <cdr:to>
      <cdr:x>0.92813</cdr:x>
      <cdr:y>0.28063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941912" y="620888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0.57959</cdr:x>
      <cdr:y>0.58151</cdr:y>
    </cdr:from>
    <cdr:to>
      <cdr:x>0.70624</cdr:x>
      <cdr:y>0.64989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573760" y="1701008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0.37599</cdr:x>
      <cdr:y>0.77845</cdr:y>
    </cdr:from>
    <cdr:to>
      <cdr:x>0.50265</cdr:x>
      <cdr:y>0.84682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2318384" y="2277072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0.17085</cdr:x>
      <cdr:y>0.80306</cdr:y>
    </cdr:from>
    <cdr:to>
      <cdr:x>0.29751</cdr:x>
      <cdr:y>0.87144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1053480" y="2349080"/>
          <a:ext cx="780952" cy="20000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0.80577</cdr:x>
      <cdr:y>0.23482</cdr:y>
    </cdr:from>
    <cdr:to>
      <cdr:x>0.92902</cdr:x>
      <cdr:y>0.31177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105944" y="610344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0.59091</cdr:x>
      <cdr:y>0.59497</cdr:y>
    </cdr:from>
    <cdr:to>
      <cdr:x>0.71415</cdr:x>
      <cdr:y>0.67192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744416" y="1546448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0.375</cdr:x>
      <cdr:y>0.73349</cdr:y>
    </cdr:from>
    <cdr:to>
      <cdr:x>0.49824</cdr:x>
      <cdr:y>0.81044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2376264" y="1906488"/>
          <a:ext cx="780952" cy="2000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0.15909</cdr:x>
      <cdr:y>0.7612</cdr:y>
    </cdr:from>
    <cdr:to>
      <cdr:x>0.28233</cdr:x>
      <cdr:y>0.83815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1008112" y="1978496"/>
          <a:ext cx="780952" cy="200000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065" cy="49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92" y="1"/>
            <a:ext cx="2946065" cy="49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412"/>
            <a:ext cx="2946065" cy="49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92" y="9430412"/>
            <a:ext cx="2946065" cy="49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170757-1010-43A2-9A3B-3AB4EE052A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33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52157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143000"/>
            <a:ext cx="7772400" cy="1470025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 algn="l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438400"/>
            <a:ext cx="6400800" cy="6858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553200"/>
            <a:ext cx="2895600" cy="171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55320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E81A36F0-35BB-436C-B601-91F5EFEC9F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8" name="AutoShape 16" descr="06"/>
          <p:cNvSpPr>
            <a:spLocks noChangeArrowheads="1"/>
          </p:cNvSpPr>
          <p:nvPr/>
        </p:nvSpPr>
        <p:spPr bwMode="ltGray">
          <a:xfrm rot="-1015610">
            <a:off x="-141288" y="5376863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 descr="05"/>
          <p:cNvSpPr>
            <a:spLocks noChangeArrowheads="1"/>
          </p:cNvSpPr>
          <p:nvPr/>
        </p:nvSpPr>
        <p:spPr bwMode="ltGray">
          <a:xfrm rot="-1015610">
            <a:off x="2154238" y="4676775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AutoShape 18" descr="03"/>
          <p:cNvSpPr>
            <a:spLocks noChangeArrowheads="1"/>
          </p:cNvSpPr>
          <p:nvPr/>
        </p:nvSpPr>
        <p:spPr bwMode="ltGray">
          <a:xfrm rot="-1015610">
            <a:off x="4448175" y="3975100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AutoShape 19" descr="02"/>
          <p:cNvSpPr>
            <a:spLocks noChangeArrowheads="1"/>
          </p:cNvSpPr>
          <p:nvPr/>
        </p:nvSpPr>
        <p:spPr bwMode="ltGray">
          <a:xfrm rot="-1015610">
            <a:off x="6751638" y="3273425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2" name="Freeform 20"/>
          <p:cNvSpPr>
            <a:spLocks/>
          </p:cNvSpPr>
          <p:nvPr/>
        </p:nvSpPr>
        <p:spPr bwMode="ltGray">
          <a:xfrm>
            <a:off x="0" y="3481388"/>
            <a:ext cx="9155113" cy="3376612"/>
          </a:xfrm>
          <a:custGeom>
            <a:avLst/>
            <a:gdLst>
              <a:gd name="T0" fmla="*/ 0 w 5767"/>
              <a:gd name="T1" fmla="*/ 1760 h 2127"/>
              <a:gd name="T2" fmla="*/ 5767 w 5767"/>
              <a:gd name="T3" fmla="*/ 0 h 2127"/>
              <a:gd name="T4" fmla="*/ 5760 w 5767"/>
              <a:gd name="T5" fmla="*/ 2127 h 2127"/>
              <a:gd name="T6" fmla="*/ 0 w 5767"/>
              <a:gd name="T7" fmla="*/ 2127 h 2127"/>
              <a:gd name="T8" fmla="*/ 0 w 5767"/>
              <a:gd name="T9" fmla="*/ 176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114800" y="5638800"/>
            <a:ext cx="1157288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Company</a:t>
            </a:r>
          </a:p>
          <a:p>
            <a:r>
              <a:rPr lang="en-US" sz="2600" b="1"/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3A9BA-F8D7-4D17-AF9B-ED942A14EA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29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29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8D789-DA0B-411A-9CE9-6B6D16A8C6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11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28738"/>
            <a:ext cx="8229600" cy="50292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C7CE279-3DA6-4D5B-99AE-661FD402CE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968A7-7EFA-4509-9980-A7BA1A124C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2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22A7B-9473-4FAB-BBE5-07CF8321F9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28738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28738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A788A-C6F4-4576-9B3D-234FAE8D8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AD1F3-EC1B-461C-9793-0DF2C3C8D3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8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C45B2-1A16-464D-9280-81C5DC972E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3259D-0C2E-471D-BD41-5B467C4FEA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4996-4184-44C1-8BF9-B3EBE3A927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9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B8244-29A6-4E60-891E-5823FBB3C7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4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gradFill rotWithShape="0">
          <a:gsLst>
            <a:gs pos="0">
              <a:schemeClr val="bg1">
                <a:gamma/>
                <a:shade val="66667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Freeform 17"/>
          <p:cNvSpPr>
            <a:spLocks/>
          </p:cNvSpPr>
          <p:nvPr/>
        </p:nvSpPr>
        <p:spPr bwMode="white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37" name="AutoShape 13" descr="06"/>
            <p:cNvSpPr>
              <a:spLocks noChangeArrowheads="1"/>
            </p:cNvSpPr>
            <p:nvPr userDrawn="1"/>
          </p:nvSpPr>
          <p:spPr bwMode="lt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4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AutoShape 14" descr="05"/>
            <p:cNvSpPr>
              <a:spLocks noChangeArrowheads="1"/>
            </p:cNvSpPr>
            <p:nvPr userDrawn="1"/>
          </p:nvSpPr>
          <p:spPr bwMode="lt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AutoShape 15" descr="03"/>
            <p:cNvSpPr>
              <a:spLocks noChangeArrowheads="1"/>
            </p:cNvSpPr>
            <p:nvPr userDrawn="1"/>
          </p:nvSpPr>
          <p:spPr bwMode="lt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6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AutoShape 16" descr="02"/>
            <p:cNvSpPr>
              <a:spLocks noChangeArrowheads="1"/>
            </p:cNvSpPr>
            <p:nvPr userDrawn="1"/>
          </p:nvSpPr>
          <p:spPr bwMode="lt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7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639763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28738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B48171-DA25-410E-BF24-D5EF2DA0F34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9" y="3429000"/>
            <a:ext cx="7811144" cy="3240360"/>
          </a:xfrm>
        </p:spPr>
        <p:txBody>
          <a:bodyPr/>
          <a:lstStyle/>
          <a:p>
            <a:pPr algn="ctr"/>
            <a:r>
              <a:rPr lang="ru-RU" sz="2800" cap="none" dirty="0" smtClean="0">
                <a:solidFill>
                  <a:schemeClr val="tx1"/>
                </a:solidFill>
              </a:rPr>
              <a:t>на основе  решения </a:t>
            </a:r>
            <a:r>
              <a:rPr lang="ru-RU" sz="2800" cap="none" dirty="0">
                <a:solidFill>
                  <a:schemeClr val="tx1"/>
                </a:solidFill>
              </a:rPr>
              <a:t>Д</a:t>
            </a:r>
            <a:r>
              <a:rPr lang="ru-RU" sz="2800" cap="none" dirty="0" smtClean="0">
                <a:solidFill>
                  <a:schemeClr val="tx1"/>
                </a:solidFill>
              </a:rPr>
              <a:t>ятьковского районного Совета народных депутатов от </a:t>
            </a:r>
            <a:r>
              <a:rPr lang="ru-RU" sz="2800" cap="none" dirty="0" smtClean="0">
                <a:solidFill>
                  <a:schemeClr val="tx1"/>
                </a:solidFill>
              </a:rPr>
              <a:t>21 июля 2020 года  </a:t>
            </a:r>
            <a:r>
              <a:rPr lang="ru-RU" sz="2800" cap="none" dirty="0" smtClean="0">
                <a:solidFill>
                  <a:schemeClr val="tx1"/>
                </a:solidFill>
              </a:rPr>
              <a:t>№ </a:t>
            </a:r>
            <a:r>
              <a:rPr lang="ru-RU" sz="2800" cap="none" dirty="0" smtClean="0">
                <a:solidFill>
                  <a:schemeClr val="tx1"/>
                </a:solidFill>
              </a:rPr>
              <a:t>6-78</a:t>
            </a:r>
            <a:r>
              <a:rPr lang="ru-RU" sz="2800" cap="none" dirty="0" smtClean="0">
                <a:solidFill>
                  <a:schemeClr val="tx1"/>
                </a:solidFill>
              </a:rPr>
              <a:t/>
            </a:r>
            <a:br>
              <a:rPr lang="ru-RU" sz="2800" cap="none" dirty="0" smtClean="0">
                <a:solidFill>
                  <a:schemeClr val="tx1"/>
                </a:solidFill>
              </a:rPr>
            </a:br>
            <a:r>
              <a:rPr lang="ru-RU" sz="2800" cap="none" dirty="0" smtClean="0">
                <a:solidFill>
                  <a:schemeClr val="tx1"/>
                </a:solidFill>
              </a:rPr>
              <a:t>«Об  исполнении бюджета  </a:t>
            </a:r>
            <a:r>
              <a:rPr lang="ru-RU" sz="2800" cap="none" dirty="0">
                <a:solidFill>
                  <a:schemeClr val="tx1"/>
                </a:solidFill>
              </a:rPr>
              <a:t>Д</a:t>
            </a:r>
            <a:r>
              <a:rPr lang="ru-RU" sz="2800" cap="none" dirty="0" smtClean="0">
                <a:solidFill>
                  <a:schemeClr val="tx1"/>
                </a:solidFill>
              </a:rPr>
              <a:t>ятьковского муниципального района Брянской области за 2019 год»</a:t>
            </a:r>
            <a:br>
              <a:rPr lang="ru-RU" sz="2800" cap="none" dirty="0" smtClean="0">
                <a:solidFill>
                  <a:schemeClr val="tx1"/>
                </a:solidFill>
              </a:rPr>
            </a:br>
            <a:endParaRPr lang="ru-RU" sz="28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7235080" cy="1440160"/>
          </a:xfrm>
        </p:spPr>
        <p:txBody>
          <a:bodyPr/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  ГРАЖДАН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МЕЖБЮДЖЕТНЫЕ ТРАНСФЕРТЫ ИЗ ОБЛАСТНОГО БЮДЖЕТА</a:t>
            </a:r>
          </a:p>
        </p:txBody>
      </p:sp>
      <p:sp>
        <p:nvSpPr>
          <p:cNvPr id="4" name="Загнутый угол 3"/>
          <p:cNvSpPr/>
          <p:nvPr/>
        </p:nvSpPr>
        <p:spPr>
          <a:xfrm>
            <a:off x="323528" y="1844823"/>
            <a:ext cx="1944216" cy="3645456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По сравнению с аналогичным периодом прошлого года, объем безвозмездных поступлений от бюджетов бюджетной системы Российской Федерации увеличился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2,0 процента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за счет увеличения объема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дотаций.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908180" y="952444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628" y="1106332"/>
            <a:ext cx="2098116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501689"/>
              </p:ext>
            </p:extLst>
          </p:nvPr>
        </p:nvGraphicFramePr>
        <p:xfrm>
          <a:off x="2438400" y="1295944"/>
          <a:ext cx="6166048" cy="2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3870419"/>
              </p:ext>
            </p:extLst>
          </p:nvPr>
        </p:nvGraphicFramePr>
        <p:xfrm>
          <a:off x="2483768" y="4243831"/>
          <a:ext cx="6336704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493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878039"/>
              </p:ext>
            </p:extLst>
          </p:nvPr>
        </p:nvGraphicFramePr>
        <p:xfrm>
          <a:off x="827584" y="1442394"/>
          <a:ext cx="7488832" cy="4323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РАСХОДЫ БЮДЖЕТА ДЯТЬКОВСКОГО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5785541"/>
            <a:ext cx="7488832" cy="793464"/>
          </a:xfrm>
          <a:prstGeom prst="foldedCorner">
            <a:avLst>
              <a:gd name="adj" fmla="val 24899"/>
            </a:avLst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08000" bIns="0" rtlCol="0" anchor="ctr">
            <a:spAutoFit/>
          </a:bodyPr>
          <a:lstStyle/>
          <a:p>
            <a:pPr algn="ctr"/>
            <a:r>
              <a:rPr lang="ru-RU" sz="1600" dirty="0"/>
              <a:t>По сравнению с </a:t>
            </a:r>
            <a:r>
              <a:rPr lang="ru-RU" sz="1600" dirty="0" smtClean="0"/>
              <a:t>2018 </a:t>
            </a:r>
            <a:r>
              <a:rPr lang="ru-RU" sz="1600" dirty="0"/>
              <a:t>годом наблюдается увеличение расходов на сумму </a:t>
            </a:r>
            <a:r>
              <a:rPr lang="ru-RU" sz="1600" dirty="0" smtClean="0"/>
              <a:t>35 485,56 тыс</a:t>
            </a:r>
            <a:r>
              <a:rPr lang="ru-RU" sz="1600" dirty="0"/>
              <a:t>. рублей, или </a:t>
            </a:r>
            <a:r>
              <a:rPr lang="ru-RU" sz="1600" dirty="0" smtClean="0"/>
              <a:t>на 4,5 </a:t>
            </a:r>
            <a:r>
              <a:rPr lang="ru-RU" sz="1600" dirty="0"/>
              <a:t>процента.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548680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785541"/>
            <a:ext cx="748883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3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РАСХОДЫ БЮДЖЕТА ДЯТЬКОВСКОГО </a:t>
            </a:r>
            <a:br>
              <a:rPr lang="ru-RU" sz="2000" dirty="0"/>
            </a:br>
            <a:r>
              <a:rPr lang="ru-RU" sz="2000" dirty="0"/>
              <a:t>РАЙОНА ПО ОТРАСЛЯМ</a:t>
            </a:r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7582011"/>
              </p:ext>
            </p:extLst>
          </p:nvPr>
        </p:nvGraphicFramePr>
        <p:xfrm>
          <a:off x="107504" y="1412776"/>
          <a:ext cx="8784975" cy="5345484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5769946"/>
                <a:gridCol w="1534095"/>
                <a:gridCol w="1480934"/>
              </a:tblGrid>
              <a:tr h="34690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отрасли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Исполнено, тыс. рублей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6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Общегосударственные вопросы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61 369,2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68 194,8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50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оборона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3 965,5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4 322,1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58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3 402,7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3 684,5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Национальная экономика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8 064,8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7 067,8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ЖКХ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5 254,7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11 015,8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560 378,2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587 900,4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Культура, кинематография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67 296,5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73 532,7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59 395,2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41 515,2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Физическая культура и спорт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11 875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20 248,4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589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Обслуживание государственного и муниципального долга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1 931,7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2 490,4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Межбюджетные трансферты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9 520,5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7 967,4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</a:tr>
              <a:tr h="346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792 454</a:t>
                      </a:r>
                    </a:p>
                  </a:txBody>
                  <a:tcPr marL="7620" marR="7620" marT="7621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827 939,5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1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81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ИСПОЛНЕНИЕ БЮДЖЕТА ДЯТЬКОВСКОГО РАЙОНА  ПО СОЦИАЛЬНО-ЗНАЧИМЫМ РАСХОДАМ</a:t>
            </a:r>
          </a:p>
        </p:txBody>
      </p:sp>
      <p:graphicFrame>
        <p:nvGraphicFramePr>
          <p:cNvPr id="4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100968"/>
              </p:ext>
            </p:extLst>
          </p:nvPr>
        </p:nvGraphicFramePr>
        <p:xfrm>
          <a:off x="179512" y="1367057"/>
          <a:ext cx="8784976" cy="4464496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3744416"/>
                <a:gridCol w="2016224"/>
                <a:gridCol w="1584176"/>
                <a:gridCol w="1440160"/>
              </a:tblGrid>
              <a:tr h="1262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статей расходов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за 2019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(тыс. рублей)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 исполнения к общим расходам,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 исполнения к социально-значимым расходам,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545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Оплата труда и начисления на оплату труда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75 371,8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9,1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Расходы по охране семьи и детства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31 252,2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3,8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Теплоэнергоресурсы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2 596,9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1560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Субсидии бюджетным и автономным учреждениям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 том числе: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заработная плата с начислениями;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коммунальные услуги;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• расходы на питание 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659 873,6</a:t>
                      </a: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494 611,3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65 261,1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8 120,3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79,7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59,7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85,8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64,3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1,1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  <a:tr h="365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 расходов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769094,5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92,9</a:t>
                      </a: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/>
                </a:tc>
              </a:tr>
            </a:tbl>
          </a:graphicData>
        </a:graphic>
      </p:graphicFrame>
      <p:sp>
        <p:nvSpPr>
          <p:cNvPr id="5" name="Загнутый угол 4"/>
          <p:cNvSpPr/>
          <p:nvPr/>
        </p:nvSpPr>
        <p:spPr>
          <a:xfrm>
            <a:off x="65539" y="6133139"/>
            <a:ext cx="9036496" cy="720079"/>
          </a:xfrm>
          <a:prstGeom prst="foldedCorner">
            <a:avLst>
              <a:gd name="adj" fmla="val 3477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ru-RU" sz="1600" dirty="0"/>
              <a:t>В приоритетном порядке ресурсы бюджета направлялись на финансирование социально-значимых расходов и оплату за потребляемые энергоресурсы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831553"/>
            <a:ext cx="7488832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41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ДИНАМИКА РАСХОДОВ БЮДЖЕТА ДЯТЬКОВСКОГО РАЙОНА В </a:t>
            </a:r>
            <a:r>
              <a:rPr lang="ru-RU" sz="2000" dirty="0" smtClean="0"/>
              <a:t>2017-2019ГГ</a:t>
            </a:r>
            <a:r>
              <a:rPr lang="ru-RU" sz="2000" dirty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ОТРАСЛЯМ</a:t>
            </a:r>
            <a:endParaRPr lang="ru-RU" sz="20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351875"/>
              </p:ext>
            </p:extLst>
          </p:nvPr>
        </p:nvGraphicFramePr>
        <p:xfrm>
          <a:off x="0" y="980728"/>
          <a:ext cx="912095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072874" y="983255"/>
            <a:ext cx="107112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45119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СТРУКТУРА РАСХОДОВ БЮДЖЕТА </a:t>
            </a:r>
            <a:br>
              <a:rPr lang="ru-RU" sz="2000" dirty="0"/>
            </a:br>
            <a:r>
              <a:rPr lang="ru-RU" sz="2000" dirty="0"/>
              <a:t>ДЯТЬКОВСКОГО РАЙОНА ЗА </a:t>
            </a:r>
            <a:r>
              <a:rPr lang="ru-RU" sz="2000" dirty="0" smtClean="0"/>
              <a:t>2019 </a:t>
            </a:r>
            <a:r>
              <a:rPr lang="ru-RU" sz="2000" dirty="0"/>
              <a:t>ГОД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618588"/>
              </p:ext>
            </p:extLst>
          </p:nvPr>
        </p:nvGraphicFramePr>
        <p:xfrm>
          <a:off x="539552" y="1340768"/>
          <a:ext cx="828092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52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ПОВЫШЕНИЕ СРЕДНЕЙ ЗАРАБОТНОЙ ПЛАТЫ В </a:t>
            </a:r>
            <a:r>
              <a:rPr lang="ru-RU" sz="1800" dirty="0" smtClean="0"/>
              <a:t>2019 </a:t>
            </a:r>
            <a:r>
              <a:rPr lang="ru-RU" sz="1800" dirty="0"/>
              <a:t>ГОДУ ПО УКАЗАМ ПРЕЗИДЕНТА РФ (ПО УЧРЕЖДЕНИЯМ, ФИНАНСИРУЕМЫМ ЗА СЧЕТ СРЕДСТВ БЮДЖЕТА ДЯТЬКОВСКОГО РАЙОНА)</a:t>
            </a:r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778931"/>
              </p:ext>
            </p:extLst>
          </p:nvPr>
        </p:nvGraphicFramePr>
        <p:xfrm>
          <a:off x="251520" y="1124744"/>
          <a:ext cx="8640960" cy="5400599"/>
        </p:xfrm>
        <a:graphic>
          <a:graphicData uri="http://schemas.openxmlformats.org/drawingml/2006/table">
            <a:tbl>
              <a:tblPr firstRow="1">
                <a:tableStyleId>{46F890A9-2807-4EBB-B81D-B2AA78EC7F39}</a:tableStyleId>
              </a:tblPr>
              <a:tblGrid>
                <a:gridCol w="1533074"/>
                <a:gridCol w="2787406"/>
                <a:gridCol w="2160240"/>
                <a:gridCol w="2160240"/>
              </a:tblGrid>
              <a:tr h="825861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Категории работников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 значение на 2019 год (руб.)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на 01.01.2020 (руб.)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104826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учреждений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24 169,0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24 681,3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79770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дошкольных образовательных учреждений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23 252,0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23 252,4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9770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организаций дополнительного образования детей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22 075,0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22 077,0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10372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21 731,0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21 732,0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6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АНАЛИЗ ИСПОЛНЕНИЯ ИСТОЧНИКОВ ФИНАНСИРОВАНИЯ ДЕФИЦИТА БЮДЖЕТА ДЯТЬКОВСКОГО РАЙОНА ЗА </a:t>
            </a:r>
            <a:r>
              <a:rPr lang="ru-RU" sz="2000" dirty="0" smtClean="0"/>
              <a:t>2019 </a:t>
            </a:r>
            <a:r>
              <a:rPr lang="ru-RU" sz="2000" dirty="0"/>
              <a:t>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84368" y="1180080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290855"/>
              </p:ext>
            </p:extLst>
          </p:nvPr>
        </p:nvGraphicFramePr>
        <p:xfrm>
          <a:off x="179511" y="1540615"/>
          <a:ext cx="8775984" cy="462468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746420"/>
                <a:gridCol w="1887862"/>
                <a:gridCol w="1636562"/>
                <a:gridCol w="1505140"/>
              </a:tblGrid>
              <a:tr h="641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Утвержденный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план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Уточненный план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Кассовое исполнение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Кредиты кредитных организаций в валюте Российской Федерации, в том числе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- 1000,0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- 1000,0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Получение кредитов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26 </a:t>
                      </a:r>
                      <a:r>
                        <a:rPr lang="ru-RU" sz="1300" dirty="0" smtClean="0">
                          <a:effectLst/>
                        </a:rPr>
                        <a:t>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25</a:t>
                      </a:r>
                      <a:r>
                        <a:rPr lang="ru-RU" sz="1300" dirty="0">
                          <a:effectLst/>
                        </a:rPr>
                        <a:t> 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25</a:t>
                      </a:r>
                      <a:r>
                        <a:rPr lang="ru-RU" sz="1300" dirty="0">
                          <a:effectLst/>
                        </a:rPr>
                        <a:t> 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Погашение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r>
                        <a:rPr lang="ru-RU" sz="1300" dirty="0" smtClean="0">
                          <a:effectLst/>
                        </a:rPr>
                        <a:t>26</a:t>
                      </a: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dirty="0" smtClean="0">
                          <a:effectLst/>
                        </a:rPr>
                        <a:t>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r>
                        <a:rPr lang="ru-RU" sz="1300" dirty="0" smtClean="0">
                          <a:effectLst/>
                        </a:rPr>
                        <a:t>26</a:t>
                      </a: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dirty="0" smtClean="0">
                          <a:effectLst/>
                        </a:rPr>
                        <a:t>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r>
                        <a:rPr lang="ru-RU" sz="1300" dirty="0" smtClean="0">
                          <a:effectLst/>
                        </a:rPr>
                        <a:t>26</a:t>
                      </a:r>
                      <a:r>
                        <a:rPr lang="ru-RU" sz="1300" baseline="0" dirty="0" smtClean="0">
                          <a:effectLst/>
                        </a:rPr>
                        <a:t> 000</a:t>
                      </a:r>
                      <a:r>
                        <a:rPr lang="ru-RU" sz="1300" dirty="0" smtClean="0">
                          <a:effectLst/>
                        </a:rPr>
                        <a:t>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Бюджетные кредиты от других бюджетов бюджетной системы Российской Федерации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Получение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Погашение кредитов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Изменение остатков средств на счетах по учету средств бюджета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n-lt"/>
                          <a:ea typeface="+mn-ea"/>
                        </a:rPr>
                        <a:t>4</a:t>
                      </a:r>
                      <a:r>
                        <a:rPr lang="ru-RU" sz="1300" baseline="0" dirty="0" smtClean="0">
                          <a:effectLst/>
                          <a:latin typeface="+mn-lt"/>
                          <a:ea typeface="+mn-ea"/>
                        </a:rPr>
                        <a:t> 829,0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r>
                        <a:rPr lang="ru-RU" sz="1300" baseline="0" dirty="0" smtClean="0">
                          <a:effectLst/>
                          <a:latin typeface="+mn-lt"/>
                          <a:ea typeface="+mn-ea"/>
                        </a:rPr>
                        <a:t> 421,8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36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 источников внутреннего финансирования дефицита бюджета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</a:rPr>
                        <a:t>3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</a:rPr>
                        <a:t> 829,0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</a:rPr>
                        <a:t> 421,8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1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ОБЪЕМ И СТРУКТУРА МУНИЦИПАЛЬНОГО ДОЛГА ДЯТЬКОВСКОГО РАЙОНА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414661" y="6021288"/>
            <a:ext cx="8352927" cy="548104"/>
          </a:xfrm>
          <a:prstGeom prst="foldedCorner">
            <a:avLst>
              <a:gd name="adj" fmla="val 38670"/>
            </a:avLst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Объем муниципального долга  1 января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 составил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25 000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рублей.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96462" y="1269583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026597"/>
              </p:ext>
            </p:extLst>
          </p:nvPr>
        </p:nvGraphicFramePr>
        <p:xfrm>
          <a:off x="414663" y="1124744"/>
          <a:ext cx="835292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14660" y="5975569"/>
            <a:ext cx="8352927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9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3537" y="2379573"/>
            <a:ext cx="84369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noFill/>
                  <a:prstDash val="solid"/>
                </a:ln>
                <a:solidFill>
                  <a:schemeClr val="accent1"/>
                </a:solidFill>
              </a:rPr>
              <a:t>Спасибо за внимание</a:t>
            </a:r>
            <a:endParaRPr lang="ru-RU" sz="6600" b="1" dirty="0">
              <a:ln w="10541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pic>
        <p:nvPicPr>
          <p:cNvPr id="6" name="Picture 17" descr="https://pixabay.com/static/uploads/photo/2012/04/11/17/44/divider-29115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23" y="2996952"/>
            <a:ext cx="4222552" cy="211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17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ПАРАМЕТРЫ ИСПОЛНЕНИЯ БЮДЖЕТА 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ДЯТЬКОВСКОГО РАЙОНА ЗА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82818"/>
              </p:ext>
            </p:extLst>
          </p:nvPr>
        </p:nvGraphicFramePr>
        <p:xfrm>
          <a:off x="323528" y="1916832"/>
          <a:ext cx="8640959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608"/>
                <a:gridCol w="1383973"/>
                <a:gridCol w="1472689"/>
                <a:gridCol w="1295257"/>
                <a:gridCol w="1490432"/>
                <a:gridCol w="1313000"/>
              </a:tblGrid>
              <a:tr h="11656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Уточненный план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 исполнения к уточненному плану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Темп роста </a:t>
                      </a:r>
                      <a:r>
                        <a:rPr lang="ru-RU" sz="16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2019 </a:t>
                      </a:r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года к </a:t>
                      </a:r>
                      <a:r>
                        <a:rPr lang="ru-RU" sz="16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</a:t>
                      </a:r>
                      <a:r>
                        <a:rPr lang="ru-RU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году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7303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2019 </a:t>
                      </a: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Доходы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798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158,1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837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081,6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826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517,7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104,0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3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Расходы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798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158,1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840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910,6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827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939,5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98,5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effectLst/>
                        </a:rPr>
                        <a:t>104,5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5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Профицит (+) Дефицит (-) 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- 3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829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-1421,8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070448"/>
              </p:ext>
            </p:extLst>
          </p:nvPr>
        </p:nvGraphicFramePr>
        <p:xfrm>
          <a:off x="395536" y="4797152"/>
          <a:ext cx="8568952" cy="178649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76970"/>
                <a:gridCol w="3889394"/>
                <a:gridCol w="4102588"/>
              </a:tblGrid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Доходы в расчете на 1 </a:t>
                      </a: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жителя (руб.)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Расходы в расчете на 1 </a:t>
                      </a: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жителя (руб.)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2017 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12 437,7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12 454,0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2018 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13 393,8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13 353,6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2019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cs typeface="+mn-cs"/>
                        </a:rPr>
                        <a:t>14 298,1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14 322,7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13755" y="1494656"/>
            <a:ext cx="10704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402782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8600"/>
            <a:ext cx="7704856" cy="639763"/>
          </a:xfrm>
        </p:spPr>
        <p:txBody>
          <a:bodyPr/>
          <a:lstStyle/>
          <a:p>
            <a:r>
              <a:rPr lang="ru-RU" sz="1600" dirty="0"/>
              <a:t>ОСНОВНЫЕ ИТОГИ ИСПОЛНЕНИЯ БЮДЖЕТА ДЯТЬКОВСКОГО РАЙОНА </a:t>
            </a:r>
            <a:br>
              <a:rPr lang="ru-RU" sz="1600" dirty="0"/>
            </a:br>
            <a:r>
              <a:rPr lang="ru-RU" sz="1600" dirty="0"/>
              <a:t>ПО ДОХОДАМ ЗА </a:t>
            </a:r>
            <a:r>
              <a:rPr lang="ru-RU" sz="1600" dirty="0" smtClean="0"/>
              <a:t>2019 </a:t>
            </a:r>
            <a:r>
              <a:rPr lang="ru-RU" sz="1600" dirty="0"/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075029"/>
              </p:ext>
            </p:extLst>
          </p:nvPr>
        </p:nvGraphicFramePr>
        <p:xfrm>
          <a:off x="395536" y="1844824"/>
          <a:ext cx="8496945" cy="4897788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657515"/>
                <a:gridCol w="1360907"/>
                <a:gridCol w="1448145"/>
                <a:gridCol w="1273669"/>
                <a:gridCol w="1465593"/>
                <a:gridCol w="1291116"/>
              </a:tblGrid>
              <a:tr h="9010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за </a:t>
                      </a: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Уточненные назначения на </a:t>
                      </a: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за   </a:t>
                      </a:r>
                      <a:r>
                        <a:rPr lang="ru-RU" sz="160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60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выполне-ния плана, %</a:t>
                      </a:r>
                      <a:endParaRPr lang="ru-RU" sz="1600" b="1" i="0" u="none" strike="noStrike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роста, %</a:t>
                      </a:r>
                      <a:endParaRPr lang="ru-RU" sz="1600" b="1" i="0" u="none" strike="noStrike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01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225 650,58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i="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245801,30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246177,67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100,15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109,10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01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из </a:t>
                      </a: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них: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569 191,76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i="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591280,27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580340,01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98,15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101,96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58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600" i="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</a:t>
                      </a: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поселений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14 762,26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i="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17736,32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17500,67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98,67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118,55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58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 бюджетов поселений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7 170,96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i="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5996,69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5954,02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99,29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83,03</a:t>
                      </a:r>
                      <a:endParaRPr lang="ru-RU" sz="1600" b="0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494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0" u="none" strike="noStrike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marL="0" marR="0" indent="1016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1016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794 842,34</a:t>
                      </a:r>
                      <a:endParaRPr lang="ru-RU" sz="1600" b="0" i="0" u="none" strike="noStrike" dirty="0" smtClean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10160" algn="ctr">
                        <a:spcAft>
                          <a:spcPts val="0"/>
                        </a:spcAft>
                      </a:pPr>
                      <a:endParaRPr lang="ru-RU" sz="1600" i="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837 081,56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826 517,68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98,74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103,99</a:t>
                      </a:r>
                      <a:endParaRPr lang="ru-RU" sz="16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4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ДИНАМИКА ПОСТУПЛЕНИЯ ДОХОДОВ В БЮДЖЕТ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ДЯТЬКОВСКОГО </a:t>
            </a:r>
            <a:r>
              <a:rPr lang="ru-RU" sz="2000" dirty="0"/>
              <a:t>РАЙОНА </a:t>
            </a:r>
            <a:r>
              <a:rPr lang="ru-RU" sz="2000" dirty="0" smtClean="0"/>
              <a:t>В 2017-2019 </a:t>
            </a:r>
            <a:r>
              <a:rPr lang="ru-RU" sz="2000" dirty="0"/>
              <a:t>ГГ.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908180" y="548680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429555"/>
              </p:ext>
            </p:extLst>
          </p:nvPr>
        </p:nvGraphicFramePr>
        <p:xfrm>
          <a:off x="107504" y="1348036"/>
          <a:ext cx="8884998" cy="5321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91680" y="2037834"/>
            <a:ext cx="114646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738052,4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1883888"/>
            <a:ext cx="114646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794842,3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83908" y="1610280"/>
            <a:ext cx="114646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826517,7</a:t>
            </a:r>
            <a:endParaRPr lang="ru-RU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0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СТРУКТУРА ДОХОДОВ БЮДЖЕТА </a:t>
            </a:r>
            <a:br>
              <a:rPr lang="ru-RU" sz="2000" dirty="0"/>
            </a:br>
            <a:r>
              <a:rPr lang="ru-RU" sz="2000" dirty="0"/>
              <a:t>ДЯТЬКОВСКОГО РАЙОНА ЗА </a:t>
            </a:r>
            <a:r>
              <a:rPr lang="ru-RU" sz="2000" dirty="0" smtClean="0"/>
              <a:t>2017-2019 </a:t>
            </a:r>
            <a:r>
              <a:rPr lang="ru-RU" sz="2000" dirty="0"/>
              <a:t>гг.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16316" y="1340768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07504" y="4194799"/>
            <a:ext cx="8879938" cy="2304256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Удельный вес налоговых и неналоговых доходов  в  общем объеме доходов за отчетный период составляет  </a:t>
            </a:r>
            <a:r>
              <a:rPr lang="ru-RU" sz="1500" dirty="0" smtClean="0">
                <a:solidFill>
                  <a:schemeClr val="tx1"/>
                </a:solidFill>
              </a:rPr>
              <a:t>29,8 процента,  </a:t>
            </a:r>
            <a:r>
              <a:rPr lang="ru-RU" sz="1500" dirty="0">
                <a:solidFill>
                  <a:schemeClr val="tx1"/>
                </a:solidFill>
              </a:rPr>
              <a:t>за аналогичный период прошлого года указанный показатель составлял  </a:t>
            </a:r>
            <a:r>
              <a:rPr lang="ru-RU" sz="1500" dirty="0" smtClean="0">
                <a:solidFill>
                  <a:schemeClr val="tx1"/>
                </a:solidFill>
              </a:rPr>
              <a:t>28,4 процента.</a:t>
            </a:r>
            <a:endParaRPr lang="ru-RU" sz="1500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Доля безвозмездных поступлений из бюджетов других уровней – </a:t>
            </a:r>
            <a:r>
              <a:rPr lang="ru-RU" sz="1500" dirty="0" smtClean="0">
                <a:solidFill>
                  <a:schemeClr val="tx1"/>
                </a:solidFill>
              </a:rPr>
              <a:t>70,2 </a:t>
            </a:r>
            <a:r>
              <a:rPr lang="ru-RU" sz="1500" dirty="0">
                <a:solidFill>
                  <a:schemeClr val="tx1"/>
                </a:solidFill>
              </a:rPr>
              <a:t>процента,   за  </a:t>
            </a:r>
            <a:r>
              <a:rPr lang="ru-RU" sz="1500" dirty="0" smtClean="0">
                <a:solidFill>
                  <a:schemeClr val="tx1"/>
                </a:solidFill>
              </a:rPr>
              <a:t>2018 </a:t>
            </a:r>
            <a:r>
              <a:rPr lang="ru-RU" sz="1500" dirty="0">
                <a:solidFill>
                  <a:schemeClr val="tx1"/>
                </a:solidFill>
              </a:rPr>
              <a:t>год – </a:t>
            </a:r>
            <a:r>
              <a:rPr lang="ru-RU" sz="1500" dirty="0" smtClean="0">
                <a:solidFill>
                  <a:schemeClr val="tx1"/>
                </a:solidFill>
              </a:rPr>
              <a:t>71,6 </a:t>
            </a:r>
            <a:r>
              <a:rPr lang="ru-RU" sz="1500" dirty="0">
                <a:solidFill>
                  <a:schemeClr val="tx1"/>
                </a:solidFill>
              </a:rPr>
              <a:t>процента.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Доля налоговых и неналоговых доходов (без поступлений доходов по дополнительным нормативам отчислений) в  общем объеме доходов за отчетный период составляет  </a:t>
            </a:r>
            <a:r>
              <a:rPr lang="ru-RU" sz="1500" dirty="0" smtClean="0">
                <a:solidFill>
                  <a:schemeClr val="tx1"/>
                </a:solidFill>
              </a:rPr>
              <a:t>7,7  </a:t>
            </a:r>
            <a:r>
              <a:rPr lang="ru-RU" sz="1500" dirty="0">
                <a:solidFill>
                  <a:schemeClr val="tx1"/>
                </a:solidFill>
              </a:rPr>
              <a:t>процентов.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Налоговые и неналоговые доходы бюджета увеличились в сравнении с </a:t>
            </a:r>
            <a:r>
              <a:rPr lang="ru-RU" sz="1500" dirty="0" smtClean="0">
                <a:solidFill>
                  <a:schemeClr val="tx1"/>
                </a:solidFill>
              </a:rPr>
              <a:t>2018 </a:t>
            </a:r>
            <a:r>
              <a:rPr lang="ru-RU" sz="1500" dirty="0">
                <a:solidFill>
                  <a:schemeClr val="tx1"/>
                </a:solidFill>
              </a:rPr>
              <a:t>годом на </a:t>
            </a:r>
            <a:r>
              <a:rPr lang="ru-RU" sz="1500" dirty="0" smtClean="0">
                <a:solidFill>
                  <a:schemeClr val="tx1"/>
                </a:solidFill>
              </a:rPr>
              <a:t>9,1 </a:t>
            </a:r>
            <a:r>
              <a:rPr lang="ru-RU" sz="1500" dirty="0">
                <a:solidFill>
                  <a:schemeClr val="tx1"/>
                </a:solidFill>
              </a:rPr>
              <a:t>процента, в абсолютном выражении – на </a:t>
            </a:r>
            <a:r>
              <a:rPr lang="ru-RU" sz="1500" dirty="0" smtClean="0">
                <a:solidFill>
                  <a:schemeClr val="tx1"/>
                </a:solidFill>
              </a:rPr>
              <a:t>20 527,10 </a:t>
            </a:r>
            <a:r>
              <a:rPr lang="ru-RU" sz="1500" dirty="0">
                <a:solidFill>
                  <a:schemeClr val="tx1"/>
                </a:solidFill>
              </a:rPr>
              <a:t>тыс. рублей. 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639242"/>
              </p:ext>
            </p:extLst>
          </p:nvPr>
        </p:nvGraphicFramePr>
        <p:xfrm>
          <a:off x="107504" y="1613749"/>
          <a:ext cx="8879938" cy="253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504" y="4147530"/>
            <a:ext cx="8879938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8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4" y="69411"/>
            <a:ext cx="8640960" cy="847817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ДИНАМИКА ПОСТУПЛЕНИЯ НАЛОГОВЫХ И НЕНАЛОГОВЫХ ДОХОДОВ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БЮДЖЕТ ДЯТЬКОВСКОГО РАЙОНА В </a:t>
            </a:r>
            <a:r>
              <a:rPr lang="ru-RU" sz="2000" dirty="0" smtClean="0"/>
              <a:t>2017-2019 </a:t>
            </a:r>
            <a:r>
              <a:rPr lang="ru-RU" sz="2000" dirty="0"/>
              <a:t>гг.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49830" y="980728"/>
            <a:ext cx="1071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(ТЫС. РУБ.)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27992" y="4943400"/>
            <a:ext cx="8928992" cy="1914599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Увеличение  поступлений налоговых и неналоговых доходов по сравнению с </a:t>
            </a:r>
            <a:r>
              <a:rPr lang="ru-RU" sz="1500" dirty="0" smtClean="0">
                <a:solidFill>
                  <a:schemeClr val="tx1"/>
                </a:solidFill>
              </a:rPr>
              <a:t>2018 </a:t>
            </a:r>
            <a:r>
              <a:rPr lang="ru-RU" sz="1500" dirty="0">
                <a:solidFill>
                  <a:schemeClr val="tx1"/>
                </a:solidFill>
              </a:rPr>
              <a:t>годом в целом составило </a:t>
            </a:r>
            <a:r>
              <a:rPr lang="ru-RU" sz="1500" dirty="0" smtClean="0">
                <a:solidFill>
                  <a:schemeClr val="tx1"/>
                </a:solidFill>
              </a:rPr>
              <a:t>20527,10 </a:t>
            </a:r>
            <a:r>
              <a:rPr lang="ru-RU" sz="1500" dirty="0">
                <a:solidFill>
                  <a:schemeClr val="tx1"/>
                </a:solidFill>
              </a:rPr>
              <a:t>тыс. рублей.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Наибольший прирост  поступлений сложился по налогу на доходы физических лиц </a:t>
            </a:r>
            <a:r>
              <a:rPr lang="ru-RU" sz="1500" dirty="0" smtClean="0">
                <a:solidFill>
                  <a:schemeClr val="tx1"/>
                </a:solidFill>
              </a:rPr>
              <a:t>(+18960,0 </a:t>
            </a:r>
            <a:r>
              <a:rPr lang="ru-RU" sz="1500" dirty="0">
                <a:solidFill>
                  <a:schemeClr val="tx1"/>
                </a:solidFill>
              </a:rPr>
              <a:t>тыс. рублей</a:t>
            </a:r>
            <a:r>
              <a:rPr lang="ru-RU" sz="1500" dirty="0" smtClean="0">
                <a:solidFill>
                  <a:schemeClr val="tx1"/>
                </a:solidFill>
              </a:rPr>
              <a:t>).</a:t>
            </a:r>
            <a:endParaRPr lang="ru-RU" sz="1500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500" dirty="0">
                <a:solidFill>
                  <a:schemeClr val="tx1"/>
                </a:solidFill>
              </a:rPr>
              <a:t>Основными причинами увеличения поступлений налога является совершенствование администрирования налога, рост фонда оплаты труда (</a:t>
            </a:r>
            <a:r>
              <a:rPr lang="ru-RU" sz="1500" dirty="0" smtClean="0">
                <a:solidFill>
                  <a:schemeClr val="tx1"/>
                </a:solidFill>
              </a:rPr>
              <a:t>110,8 </a:t>
            </a:r>
            <a:r>
              <a:rPr lang="ru-RU" sz="1500" dirty="0">
                <a:solidFill>
                  <a:schemeClr val="tx1"/>
                </a:solidFill>
              </a:rPr>
              <a:t>процента к </a:t>
            </a:r>
            <a:r>
              <a:rPr lang="ru-RU" sz="1500" dirty="0" smtClean="0">
                <a:solidFill>
                  <a:schemeClr val="tx1"/>
                </a:solidFill>
              </a:rPr>
              <a:t>2018 </a:t>
            </a:r>
            <a:r>
              <a:rPr lang="ru-RU" sz="1500" dirty="0">
                <a:solidFill>
                  <a:schemeClr val="tx1"/>
                </a:solidFill>
              </a:rPr>
              <a:t>году), а также  проведение мероприятий по сокращению задолженности по налогу на доходы физических лиц.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680850"/>
              </p:ext>
            </p:extLst>
          </p:nvPr>
        </p:nvGraphicFramePr>
        <p:xfrm>
          <a:off x="132928" y="1134616"/>
          <a:ext cx="8924056" cy="376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7992" y="4897682"/>
            <a:ext cx="8928992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0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ДИНАМИКА ОБЪЁМОВ ЗАДОЛЖЕННОСТИ И НЕДОИМКИ ПО НАЛОГОВЫМ ПЛАТЕЖАМ В </a:t>
            </a:r>
            <a:r>
              <a:rPr lang="ru-RU" sz="2000" dirty="0" smtClean="0"/>
              <a:t>2017-2019 </a:t>
            </a:r>
            <a:r>
              <a:rPr lang="ru-RU" sz="2000" dirty="0"/>
              <a:t>ГГ.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4808" y="972743"/>
            <a:ext cx="12274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/>
              <a:t>(</a:t>
            </a:r>
            <a:r>
              <a:rPr lang="ru-RU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 РУБ.)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179512" y="5202910"/>
            <a:ext cx="8784976" cy="1394441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0" rtlCol="0" anchor="t"/>
          <a:lstStyle/>
          <a:p>
            <a:r>
              <a:rPr lang="ru-RU" sz="1500" dirty="0"/>
              <a:t>Представлены сведения о задолженности в бюджеты всех уровней по данным информационного ресурса «Расчеты с бюджетом», предоставляемого  Межрайонной ИФНС России №5 по Брянской области на основании совместного Приказа Министерства финансов Российской Федерации и Федеральной налоговой службы Российской Федерации от 30.06.2008 года №65н/ММ-3-1/295@, в состав которого не включаются сведения о федеральных налогах и сборах, зачисляемых в федеральный бюджет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28842"/>
              </p:ext>
            </p:extLst>
          </p:nvPr>
        </p:nvGraphicFramePr>
        <p:xfrm>
          <a:off x="179512" y="1258692"/>
          <a:ext cx="8792492" cy="389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9512" y="5180050"/>
            <a:ext cx="8784976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6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СТРУКТУРА ДОХОДОВ БЮДЖЕТА </a:t>
            </a:r>
            <a:br>
              <a:rPr lang="ru-RU" sz="2400" dirty="0"/>
            </a:br>
            <a:r>
              <a:rPr lang="ru-RU" sz="2400" dirty="0"/>
              <a:t>ДЯТЬКОВСКОГО РАЙОНА ЗА </a:t>
            </a:r>
            <a:r>
              <a:rPr lang="ru-RU" sz="2400" dirty="0" smtClean="0"/>
              <a:t>2019 </a:t>
            </a:r>
            <a:r>
              <a:rPr lang="ru-RU" sz="2400" dirty="0"/>
              <a:t>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8276116"/>
              </p:ext>
            </p:extLst>
          </p:nvPr>
        </p:nvGraphicFramePr>
        <p:xfrm>
          <a:off x="156801" y="1340768"/>
          <a:ext cx="896448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146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СТРУКТУРА  НАЛОГОВЫХ ДОХОДОВ В ОБЩЕМ ОБЪЕМЕ НАЛОГОВЫХ И НЕНАЛОГОВЫХ ДОХОДОВ ЗА </a:t>
            </a:r>
            <a:r>
              <a:rPr lang="ru-RU" sz="2000" dirty="0" smtClean="0"/>
              <a:t>2018-2019 </a:t>
            </a:r>
            <a:r>
              <a:rPr lang="ru-RU" sz="2000" dirty="0"/>
              <a:t>ГОДЫ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88423"/>
              </p:ext>
            </p:extLst>
          </p:nvPr>
        </p:nvGraphicFramePr>
        <p:xfrm>
          <a:off x="-180528" y="2420888"/>
          <a:ext cx="95050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11960" y="1628800"/>
            <a:ext cx="648072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532206"/>
              </p:ext>
            </p:extLst>
          </p:nvPr>
        </p:nvGraphicFramePr>
        <p:xfrm>
          <a:off x="4572000" y="1052736"/>
          <a:ext cx="4572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023504"/>
              </p:ext>
            </p:extLst>
          </p:nvPr>
        </p:nvGraphicFramePr>
        <p:xfrm>
          <a:off x="0" y="1052736"/>
          <a:ext cx="4572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936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">
  <a:themeElements>
    <a:clrScheme name="sample_dark 2">
      <a:dk1>
        <a:srgbClr val="0F4334"/>
      </a:dk1>
      <a:lt1>
        <a:srgbClr val="FFFFFF"/>
      </a:lt1>
      <a:dk2>
        <a:srgbClr val="2C7F92"/>
      </a:dk2>
      <a:lt2>
        <a:srgbClr val="F0F7BD"/>
      </a:lt2>
      <a:accent1>
        <a:srgbClr val="B2B838"/>
      </a:accent1>
      <a:accent2>
        <a:srgbClr val="E68B30"/>
      </a:accent2>
      <a:accent3>
        <a:srgbClr val="ACC0C7"/>
      </a:accent3>
      <a:accent4>
        <a:srgbClr val="DADADA"/>
      </a:accent4>
      <a:accent5>
        <a:srgbClr val="D5D8AE"/>
      </a:accent5>
      <a:accent6>
        <a:srgbClr val="D07D2A"/>
      </a:accent6>
      <a:hlink>
        <a:srgbClr val="3FB180"/>
      </a:hlink>
      <a:folHlink>
        <a:srgbClr val="3BA7E3"/>
      </a:folHlink>
    </a:clrScheme>
    <a:fontScheme name="sampl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_dark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2">
        <a:dk1>
          <a:srgbClr val="0F4334"/>
        </a:dk1>
        <a:lt1>
          <a:srgbClr val="FFFFFF"/>
        </a:lt1>
        <a:dk2>
          <a:srgbClr val="2C7F92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ACC0C7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3">
        <a:dk1>
          <a:srgbClr val="281472"/>
        </a:dk1>
        <a:lt1>
          <a:srgbClr val="FFFFFF"/>
        </a:lt1>
        <a:dk2>
          <a:srgbClr val="2B64D5"/>
        </a:dk2>
        <a:lt2>
          <a:srgbClr val="F0F7BD"/>
        </a:lt2>
        <a:accent1>
          <a:srgbClr val="C0C0C0"/>
        </a:accent1>
        <a:accent2>
          <a:srgbClr val="5DB42C"/>
        </a:accent2>
        <a:accent3>
          <a:srgbClr val="ACB8E7"/>
        </a:accent3>
        <a:accent4>
          <a:srgbClr val="DADADA"/>
        </a:accent4>
        <a:accent5>
          <a:srgbClr val="DCDCDC"/>
        </a:accent5>
        <a:accent6>
          <a:srgbClr val="53A327"/>
        </a:accent6>
        <a:hlink>
          <a:srgbClr val="288FC8"/>
        </a:hlink>
        <a:folHlink>
          <a:srgbClr val="4F71C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</Template>
  <TotalTime>3106</TotalTime>
  <Words>1039</Words>
  <Application>Microsoft Office PowerPoint</Application>
  <PresentationFormat>Экран (4:3)</PresentationFormat>
  <Paragraphs>293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8</vt:lpstr>
      <vt:lpstr>на основе  решения Дятьковского районного Совета народных депутатов от 21 июля 2020 года  № 6-78 «Об  исполнении бюджета  Дятьковского муниципального района Брянской области за 2019 год» </vt:lpstr>
      <vt:lpstr>ОСНОВНЫЕ ПАРАМЕТРЫ ИСПОЛНЕНИЯ БЮДЖЕТА  ДЯТЬКОВСКОГО РАЙОНА ЗА 2019 ГОД</vt:lpstr>
      <vt:lpstr>ОСНОВНЫЕ ИТОГИ ИСПОЛНЕНИЯ БЮДЖЕТА ДЯТЬКОВСКОГО РАЙОНА  ПО ДОХОДАМ ЗА 2019 ГОД</vt:lpstr>
      <vt:lpstr>ДИНАМИКА ПОСТУПЛЕНИЯ ДОХОДОВ В БЮДЖЕТ  ДЯТЬКОВСКОГО РАЙОНА В 2017-2019 ГГ.</vt:lpstr>
      <vt:lpstr>СТРУКТУРА ДОХОДОВ БЮДЖЕТА  ДЯТЬКОВСКОГО РАЙОНА ЗА 2017-2019 гг.</vt:lpstr>
      <vt:lpstr>ДИНАМИКА ПОСТУПЛЕНИЯ НАЛОГОВЫХ И НЕНАЛОГОВЫХ ДОХОДОВ  В БЮДЖЕТ ДЯТЬКОВСКОГО РАЙОНА В 2017-2019 гг.</vt:lpstr>
      <vt:lpstr>ДИНАМИКА ОБЪЁМОВ ЗАДОЛЖЕННОСТИ И НЕДОИМКИ ПО НАЛОГОВЫМ ПЛАТЕЖАМ В 2017-2019 ГГ.</vt:lpstr>
      <vt:lpstr>СТРУКТУРА ДОХОДОВ БЮДЖЕТА  ДЯТЬКОВСКОГО РАЙОНА ЗА 2019 ГОД</vt:lpstr>
      <vt:lpstr>СТРУКТУРА  НАЛОГОВЫХ ДОХОДОВ В ОБЩЕМ ОБЪЕМЕ НАЛОГОВЫХ И НЕНАЛОГОВЫХ ДОХОДОВ ЗА 2018-2019 ГОДЫ</vt:lpstr>
      <vt:lpstr>МЕЖБЮДЖЕТНЫЕ ТРАНСФЕРТЫ ИЗ ОБЛАСТНОГО БЮДЖЕТА</vt:lpstr>
      <vt:lpstr>РАСХОДЫ БЮДЖЕТА ДЯТЬКОВСКОГО РАЙОНА</vt:lpstr>
      <vt:lpstr>РАСХОДЫ БЮДЖЕТА ДЯТЬКОВСКОГО  РАЙОНА ПО ОТРАСЛЯМ</vt:lpstr>
      <vt:lpstr>ИСПОЛНЕНИЕ БЮДЖЕТА ДЯТЬКОВСКОГО РАЙОНА  ПО СОЦИАЛЬНО-ЗНАЧИМЫМ РАСХОДАМ</vt:lpstr>
      <vt:lpstr>ДИНАМИКА РАСХОДОВ БЮДЖЕТА ДЯТЬКОВСКОГО РАЙОНА В 2017-2019ГГ.  ПО ОТРАСЛЯМ</vt:lpstr>
      <vt:lpstr>СТРУКТУРА РАСХОДОВ БЮДЖЕТА  ДЯТЬКОВСКОГО РАЙОНА ЗА 2019 ГОД</vt:lpstr>
      <vt:lpstr>ПОВЫШЕНИЕ СРЕДНЕЙ ЗАРАБОТНОЙ ПЛАТЫ В 2019 ГОДУ ПО УКАЗАМ ПРЕЗИДЕНТА РФ (ПО УЧРЕЖДЕНИЯМ, ФИНАНСИРУЕМЫМ ЗА СЧЕТ СРЕДСТВ БЮДЖЕТА ДЯТЬКОВСКОГО РАЙОНА)</vt:lpstr>
      <vt:lpstr>АНАЛИЗ ИСПОЛНЕНИЯ ИСТОЧНИКОВ ФИНАНСИРОВАНИЯ ДЕФИЦИТА БЮДЖЕТА ДЯТЬКОВСКОГО РАЙОНА ЗА 2019 ГОД</vt:lpstr>
      <vt:lpstr>ОБЪЕМ И СТРУКТУРА МУНИЦИПАЛЬНОГО ДОЛГА ДЯТЬКОВСКОГО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 PowerPoint Template ]</dc:title>
  <dc:creator>User</dc:creator>
  <cp:lastModifiedBy>User</cp:lastModifiedBy>
  <cp:revision>106</cp:revision>
  <cp:lastPrinted>2020-04-07T10:23:35Z</cp:lastPrinted>
  <dcterms:created xsi:type="dcterms:W3CDTF">2020-02-21T06:02:27Z</dcterms:created>
  <dcterms:modified xsi:type="dcterms:W3CDTF">2020-07-28T07:36:48Z</dcterms:modified>
</cp:coreProperties>
</file>