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  <p:sldMasterId id="2147483703" r:id="rId2"/>
  </p:sldMasterIdLst>
  <p:sldIdLst>
    <p:sldId id="304" r:id="rId3"/>
    <p:sldId id="266" r:id="rId4"/>
    <p:sldId id="267" r:id="rId5"/>
    <p:sldId id="270" r:id="rId6"/>
    <p:sldId id="271" r:id="rId7"/>
    <p:sldId id="272" r:id="rId8"/>
    <p:sldId id="276" r:id="rId9"/>
    <p:sldId id="273" r:id="rId10"/>
    <p:sldId id="277" r:id="rId11"/>
    <p:sldId id="301" r:id="rId12"/>
    <p:sldId id="282" r:id="rId13"/>
    <p:sldId id="283" r:id="rId14"/>
    <p:sldId id="284" r:id="rId15"/>
    <p:sldId id="285" r:id="rId16"/>
    <p:sldId id="286" r:id="rId17"/>
    <p:sldId id="288" r:id="rId18"/>
    <p:sldId id="292" r:id="rId19"/>
    <p:sldId id="293" r:id="rId20"/>
    <p:sldId id="297" r:id="rId21"/>
  </p:sldIdLst>
  <p:sldSz cx="9144000" cy="6858000" type="screen4x3"/>
  <p:notesSz cx="6742113" cy="9799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1F9"/>
    <a:srgbClr val="DDEDF7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6093" autoAdjust="0"/>
  </p:normalViewPr>
  <p:slideViewPr>
    <p:cSldViewPr>
      <p:cViewPr>
        <p:scale>
          <a:sx n="75" d="100"/>
          <a:sy n="75" d="100"/>
        </p:scale>
        <p:origin x="-1020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Налоговые и неналоговые доходы </c:v>
                </c:pt>
              </c:strCache>
            </c:strRef>
          </c:tx>
          <c:invertIfNegative val="0"/>
          <c:dLbls>
            <c:spPr>
              <a:solidFill>
                <a:schemeClr val="accent1">
                  <a:lumMod val="20000"/>
                  <a:lumOff val="80000"/>
                </a:schemeClr>
              </a:solidFill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Лист1!$B$1:$D$1</c:f>
              <c:strCache>
                <c:ptCount val="3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Лист1!$B$2:$D$2</c:f>
              <c:numCache>
                <c:formatCode>0.0</c:formatCode>
                <c:ptCount val="3"/>
                <c:pt idx="0">
                  <c:v>204899.22799000001</c:v>
                </c:pt>
                <c:pt idx="1">
                  <c:v>212826.82693000001</c:v>
                </c:pt>
                <c:pt idx="2">
                  <c:v>225650.57793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invertIfNegative val="0"/>
          <c:dLbls>
            <c:spPr>
              <a:solidFill>
                <a:schemeClr val="accent2">
                  <a:lumMod val="20000"/>
                  <a:lumOff val="80000"/>
                </a:schemeClr>
              </a:solidFill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Лист1!$B$1:$D$1</c:f>
              <c:strCache>
                <c:ptCount val="3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Лист1!$B$3:$D$3</c:f>
              <c:numCache>
                <c:formatCode>0.0</c:formatCode>
                <c:ptCount val="3"/>
                <c:pt idx="0">
                  <c:v>493466.58854000003</c:v>
                </c:pt>
                <c:pt idx="1">
                  <c:v>525225.56151000003</c:v>
                </c:pt>
                <c:pt idx="2">
                  <c:v>569191.76365999994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83940480"/>
        <c:axId val="83956864"/>
      </c:barChart>
      <c:catAx>
        <c:axId val="839404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83956864"/>
        <c:crosses val="autoZero"/>
        <c:auto val="1"/>
        <c:lblAlgn val="ctr"/>
        <c:lblOffset val="100"/>
        <c:noMultiLvlLbl val="0"/>
      </c:catAx>
      <c:valAx>
        <c:axId val="8395686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50000"/>
                  <a:alpha val="50000"/>
                </a:schemeClr>
              </a:solidFill>
            </a:ln>
          </c:spPr>
        </c:majorGridlines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8394048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Лист1!$C$12</c:f>
              <c:strCache>
                <c:ptCount val="1"/>
                <c:pt idx="0">
                  <c:v>2018 год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7276,2</a:t>
                    </a:r>
                    <a:endParaRPr lang="ru-RU" smtClean="0"/>
                  </a:p>
                  <a:p>
                    <a:r>
                      <a:rPr lang="ru-RU" smtClean="0"/>
                      <a:t>1,3%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10713,3</a:t>
                    </a:r>
                    <a:endParaRPr lang="ru-RU" smtClean="0"/>
                  </a:p>
                  <a:p>
                    <a:r>
                      <a:rPr lang="ru-RU" smtClean="0"/>
                      <a:t>1,9%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153262,9</a:t>
                    </a:r>
                    <a:endParaRPr lang="ru-RU" smtClean="0"/>
                  </a:p>
                  <a:p>
                    <a:r>
                      <a:rPr lang="ru-RU" smtClean="0"/>
                      <a:t>26,9%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397919,4</a:t>
                    </a:r>
                    <a:endParaRPr lang="ru-RU" smtClean="0"/>
                  </a:p>
                  <a:p>
                    <a:r>
                      <a:rPr lang="ru-RU" smtClean="0"/>
                      <a:t>69,9%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accent1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Лист1!$A$13:$A$16</c:f>
              <c:strCache>
                <c:ptCount val="4"/>
                <c:pt idx="0">
                  <c:v>Иные межбюджетные трансферты</c:v>
                </c:pt>
                <c:pt idx="1">
                  <c:v>Субсидии</c:v>
                </c:pt>
                <c:pt idx="2">
                  <c:v>Дотации</c:v>
                </c:pt>
                <c:pt idx="3">
                  <c:v>Субвенции</c:v>
                </c:pt>
              </c:strCache>
            </c:strRef>
          </c:cat>
          <c:val>
            <c:numRef>
              <c:f>Лист1!$C$13:$C$16</c:f>
              <c:numCache>
                <c:formatCode>General</c:formatCode>
                <c:ptCount val="4"/>
                <c:pt idx="0">
                  <c:v>7276.2</c:v>
                </c:pt>
                <c:pt idx="1">
                  <c:v>10713.3</c:v>
                </c:pt>
                <c:pt idx="2">
                  <c:v>153262.9</c:v>
                </c:pt>
                <c:pt idx="3">
                  <c:v>397919.4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64510208"/>
        <c:axId val="64537728"/>
      </c:barChart>
      <c:catAx>
        <c:axId val="645102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64537728"/>
        <c:crosses val="autoZero"/>
        <c:auto val="1"/>
        <c:lblAlgn val="ctr"/>
        <c:lblOffset val="100"/>
        <c:noMultiLvlLbl val="0"/>
      </c:catAx>
      <c:valAx>
        <c:axId val="6453772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50000"/>
                  <a:alpha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6451020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3"/>
            </a:solidFill>
          </c:spPr>
          <c:invertIfNegative val="0"/>
          <c:dLbls>
            <c:spPr>
              <a:solidFill>
                <a:schemeClr val="accent3">
                  <a:lumMod val="20000"/>
                  <a:lumOff val="80000"/>
                </a:schemeClr>
              </a:solidFill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Лист1!$B$36:$D$36</c:f>
              <c:strCache>
                <c:ptCount val="3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Лист1!$B$37:$D$37</c:f>
              <c:numCache>
                <c:formatCode>0.0</c:formatCode>
                <c:ptCount val="3"/>
                <c:pt idx="0">
                  <c:v>694735.09005999996</c:v>
                </c:pt>
                <c:pt idx="1">
                  <c:v>739021.25623000006</c:v>
                </c:pt>
                <c:pt idx="2">
                  <c:v>792453.96122000006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9513600"/>
        <c:axId val="29520640"/>
      </c:barChart>
      <c:catAx>
        <c:axId val="295136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9520640"/>
        <c:crosses val="autoZero"/>
        <c:auto val="1"/>
        <c:lblAlgn val="ctr"/>
        <c:lblOffset val="100"/>
        <c:noMultiLvlLbl val="0"/>
      </c:catAx>
      <c:valAx>
        <c:axId val="2952064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50000"/>
                  <a:alpha val="50000"/>
                </a:schemeClr>
              </a:solidFill>
            </a:ln>
          </c:spPr>
        </c:majorGridlines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295136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1353587051618548"/>
          <c:y val="2.5999327032451329E-2"/>
          <c:w val="0.64896412948381454"/>
          <c:h val="0.8039414384234693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'диагр презентация'!$A$48</c:f>
              <c:strCache>
                <c:ptCount val="1"/>
                <c:pt idx="0">
                  <c:v>2018 год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'диагр презентация'!$B$47:$K$47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кинематография</c:v>
                </c:pt>
                <c:pt idx="6">
                  <c:v>Физическая культура и спорт</c:v>
                </c:pt>
                <c:pt idx="7">
                  <c:v>Социальная политика</c:v>
                </c:pt>
                <c:pt idx="8">
                  <c:v>Межбюджетные трансферты</c:v>
                </c:pt>
                <c:pt idx="9">
                  <c:v>Национальная оборона</c:v>
                </c:pt>
              </c:strCache>
            </c:strRef>
          </c:cat>
          <c:val>
            <c:numRef>
              <c:f>'диагр презентация'!$B$48:$K$48</c:f>
              <c:numCache>
                <c:formatCode>General</c:formatCode>
                <c:ptCount val="10"/>
                <c:pt idx="0">
                  <c:v>61369.2</c:v>
                </c:pt>
                <c:pt idx="1">
                  <c:v>3402.7</c:v>
                </c:pt>
                <c:pt idx="2">
                  <c:v>8064.8</c:v>
                </c:pt>
                <c:pt idx="3">
                  <c:v>5254.7</c:v>
                </c:pt>
                <c:pt idx="4">
                  <c:v>560378.19999999995</c:v>
                </c:pt>
                <c:pt idx="5">
                  <c:v>67296.5</c:v>
                </c:pt>
                <c:pt idx="6">
                  <c:v>11875</c:v>
                </c:pt>
                <c:pt idx="7">
                  <c:v>59395.199999999997</c:v>
                </c:pt>
                <c:pt idx="8">
                  <c:v>9520.5</c:v>
                </c:pt>
                <c:pt idx="9">
                  <c:v>3965.5</c:v>
                </c:pt>
              </c:numCache>
            </c:numRef>
          </c:val>
        </c:ser>
        <c:ser>
          <c:idx val="1"/>
          <c:order val="1"/>
          <c:tx>
            <c:strRef>
              <c:f>'диагр презентация'!$A$49</c:f>
              <c:strCache>
                <c:ptCount val="1"/>
                <c:pt idx="0">
                  <c:v>2017 год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'диагр презентация'!$B$47:$K$47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кинематография</c:v>
                </c:pt>
                <c:pt idx="6">
                  <c:v>Физическая культура и спорт</c:v>
                </c:pt>
                <c:pt idx="7">
                  <c:v>Социальная политика</c:v>
                </c:pt>
                <c:pt idx="8">
                  <c:v>Межбюджетные трансферты</c:v>
                </c:pt>
                <c:pt idx="9">
                  <c:v>Национальная оборона</c:v>
                </c:pt>
              </c:strCache>
            </c:strRef>
          </c:cat>
          <c:val>
            <c:numRef>
              <c:f>'диагр презентация'!$B$49:$K$49</c:f>
              <c:numCache>
                <c:formatCode>General</c:formatCode>
                <c:ptCount val="10"/>
                <c:pt idx="0">
                  <c:v>59647</c:v>
                </c:pt>
                <c:pt idx="1">
                  <c:v>1837.99</c:v>
                </c:pt>
                <c:pt idx="2">
                  <c:v>7473.75</c:v>
                </c:pt>
                <c:pt idx="3">
                  <c:v>14910.88</c:v>
                </c:pt>
                <c:pt idx="4">
                  <c:v>524837</c:v>
                </c:pt>
                <c:pt idx="5">
                  <c:v>61939</c:v>
                </c:pt>
                <c:pt idx="6">
                  <c:v>977.6</c:v>
                </c:pt>
                <c:pt idx="7">
                  <c:v>48635.88</c:v>
                </c:pt>
                <c:pt idx="8">
                  <c:v>13936.6</c:v>
                </c:pt>
                <c:pt idx="9">
                  <c:v>2192.5</c:v>
                </c:pt>
              </c:numCache>
            </c:numRef>
          </c:val>
        </c:ser>
        <c:ser>
          <c:idx val="2"/>
          <c:order val="2"/>
          <c:tx>
            <c:strRef>
              <c:f>'диагр презентация'!$A$50</c:f>
              <c:strCache>
                <c:ptCount val="1"/>
                <c:pt idx="0">
                  <c:v>2016 год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'диагр презентация'!$B$47:$K$47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кинематография</c:v>
                </c:pt>
                <c:pt idx="6">
                  <c:v>Физическая культура и спорт</c:v>
                </c:pt>
                <c:pt idx="7">
                  <c:v>Социальная политика</c:v>
                </c:pt>
                <c:pt idx="8">
                  <c:v>Межбюджетные трансферты</c:v>
                </c:pt>
                <c:pt idx="9">
                  <c:v>Национальная оборона</c:v>
                </c:pt>
              </c:strCache>
            </c:strRef>
          </c:cat>
          <c:val>
            <c:numRef>
              <c:f>'диагр презентация'!$B$50:$K$50</c:f>
              <c:numCache>
                <c:formatCode>General</c:formatCode>
                <c:ptCount val="10"/>
                <c:pt idx="0">
                  <c:v>57201.2</c:v>
                </c:pt>
                <c:pt idx="1">
                  <c:v>1782.2</c:v>
                </c:pt>
                <c:pt idx="2">
                  <c:v>6272.8</c:v>
                </c:pt>
                <c:pt idx="3">
                  <c:v>5063.3999999999996</c:v>
                </c:pt>
                <c:pt idx="4">
                  <c:v>491743.5</c:v>
                </c:pt>
                <c:pt idx="5">
                  <c:v>41442.800000000003</c:v>
                </c:pt>
                <c:pt idx="6">
                  <c:v>1072.5999999999999</c:v>
                </c:pt>
                <c:pt idx="7">
                  <c:v>48559.5</c:v>
                </c:pt>
                <c:pt idx="8">
                  <c:v>38158.1</c:v>
                </c:pt>
                <c:pt idx="9">
                  <c:v>1177.5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60"/>
        <c:axId val="36864768"/>
        <c:axId val="30387584"/>
      </c:barChart>
      <c:catAx>
        <c:axId val="368647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0387584"/>
        <c:crosses val="autoZero"/>
        <c:auto val="1"/>
        <c:lblAlgn val="ctr"/>
        <c:lblOffset val="100"/>
        <c:noMultiLvlLbl val="0"/>
      </c:catAx>
      <c:valAx>
        <c:axId val="3038758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36864768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19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2.5201448205101396E-4"/>
          <c:w val="0.69323566494650446"/>
          <c:h val="0.99949597103589793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2"/>
              </a:solidFill>
            </c:spPr>
          </c:dPt>
          <c:dPt>
            <c:idx val="1"/>
            <c:bubble3D val="0"/>
            <c:spPr>
              <a:solidFill>
                <a:srgbClr val="00B0F0"/>
              </a:solidFill>
            </c:spPr>
          </c:dPt>
          <c:dPt>
            <c:idx val="2"/>
            <c:bubble3D val="0"/>
            <c:spPr>
              <a:solidFill>
                <a:srgbClr val="7030A0"/>
              </a:solidFill>
            </c:spPr>
          </c:dPt>
          <c:dPt>
            <c:idx val="3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</c:dPt>
          <c:dPt>
            <c:idx val="4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5"/>
            <c:bubble3D val="0"/>
            <c:spPr>
              <a:solidFill>
                <a:schemeClr val="accent1"/>
              </a:solidFill>
            </c:spPr>
          </c:dPt>
          <c:dPt>
            <c:idx val="6"/>
            <c:bubble3D val="0"/>
            <c:spPr>
              <a:solidFill>
                <a:schemeClr val="accent6"/>
              </a:solidFill>
            </c:spPr>
          </c:dPt>
          <c:dPt>
            <c:idx val="7"/>
            <c:bubble3D val="0"/>
            <c:spPr>
              <a:solidFill>
                <a:schemeClr val="accent3"/>
              </a:solidFill>
            </c:spPr>
          </c:dPt>
          <c:dPt>
            <c:idx val="8"/>
            <c:bubble3D val="0"/>
            <c:spPr>
              <a:solidFill>
                <a:srgbClr val="FF0000"/>
              </a:solidFill>
            </c:spPr>
          </c:dPt>
          <c:dPt>
            <c:idx val="9"/>
            <c:bubble3D val="0"/>
            <c:spPr>
              <a:solidFill>
                <a:srgbClr val="FFFF00"/>
              </a:solidFill>
            </c:spPr>
          </c:dPt>
          <c:dPt>
            <c:idx val="10"/>
            <c:bubble3D val="0"/>
            <c:spPr>
              <a:solidFill>
                <a:schemeClr val="tx2"/>
              </a:solidFill>
            </c:spPr>
          </c:dPt>
          <c:dLbls>
            <c:dLbl>
              <c:idx val="0"/>
              <c:layout>
                <c:manualLayout>
                  <c:x val="2.6071982340126459E-2"/>
                  <c:y val="0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4.6009380600223165E-2"/>
                  <c:y val="0.14524509531620669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6.1347048395588898E-3"/>
                  <c:y val="0.1089339746564107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9.2018761200446334E-3"/>
                  <c:y val="6.224778129227471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4.6009380600223167E-3"/>
                  <c:y val="1.815566244273512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1.5336460200074387E-2"/>
                  <c:y val="2.8530326695726617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7.6682301000371936E-3"/>
                  <c:y val="7.262264977094048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3.0672920400148774E-3"/>
                  <c:y val="1.296833031623937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'диагр презентация'!$A$81:$A$91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Обслуживание государственного и муниципального долга</c:v>
                </c:pt>
                <c:pt idx="10">
                  <c:v>Межбюджетные трансферты</c:v>
                </c:pt>
              </c:strCache>
            </c:strRef>
          </c:cat>
          <c:val>
            <c:numRef>
              <c:f>'диагр презентация'!$B$81:$B$91</c:f>
              <c:numCache>
                <c:formatCode>0.0</c:formatCode>
                <c:ptCount val="11"/>
                <c:pt idx="0">
                  <c:v>7.7441971395185076</c:v>
                </c:pt>
                <c:pt idx="1">
                  <c:v>0.50040759463640794</c:v>
                </c:pt>
                <c:pt idx="2">
                  <c:v>0.42938769947530075</c:v>
                </c:pt>
                <c:pt idx="3">
                  <c:v>1.0176994500627166</c:v>
                </c:pt>
                <c:pt idx="4">
                  <c:v>0.66309211638782817</c:v>
                </c:pt>
                <c:pt idx="5">
                  <c:v>70.714287517004138</c:v>
                </c:pt>
                <c:pt idx="6">
                  <c:v>8.4921648448995146</c:v>
                </c:pt>
                <c:pt idx="7">
                  <c:v>7.4950975072370127</c:v>
                </c:pt>
                <c:pt idx="8">
                  <c:v>1.4985096926761678</c:v>
                </c:pt>
                <c:pt idx="9">
                  <c:v>0.2437617830183203</c:v>
                </c:pt>
                <c:pt idx="10">
                  <c:v>1.2013946550840806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8871297684559007"/>
          <c:y val="4.4807112935163799E-4"/>
          <c:w val="0.3015786217433537"/>
          <c:h val="0.99910365351562247"/>
        </c:manualLayout>
      </c:layout>
      <c:overlay val="0"/>
      <c:txPr>
        <a:bodyPr/>
        <a:lstStyle/>
        <a:p>
          <a:pPr rtl="0">
            <a:defRPr sz="12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'диагр презентация'!$A$117</c:f>
              <c:strCache>
                <c:ptCount val="1"/>
                <c:pt idx="0">
                  <c:v>Кредиты кредитных организаций</c:v>
                </c:pt>
              </c:strCache>
            </c:strRef>
          </c:tx>
          <c:invertIfNegative val="0"/>
          <c:dLbls>
            <c:spPr>
              <a:solidFill>
                <a:schemeClr val="accent1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'диагр презентация'!$B$116:$D$116</c:f>
              <c:strCache>
                <c:ptCount val="3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'диагр презентация'!$B$117:$D$117</c:f>
              <c:numCache>
                <c:formatCode>General</c:formatCode>
                <c:ptCount val="3"/>
                <c:pt idx="0">
                  <c:v>16000</c:v>
                </c:pt>
                <c:pt idx="1">
                  <c:v>20810</c:v>
                </c:pt>
                <c:pt idx="2" formatCode="#,##0">
                  <c:v>26000</c:v>
                </c:pt>
              </c:numCache>
            </c:numRef>
          </c:val>
        </c:ser>
        <c:ser>
          <c:idx val="1"/>
          <c:order val="1"/>
          <c:tx>
            <c:strRef>
              <c:f>'диагр презентация'!$A$118</c:f>
              <c:strCache>
                <c:ptCount val="1"/>
                <c:pt idx="0">
                  <c:v>Бюджетные кредиты от других бюджетов бюджетной системы Российской Федерации</c:v>
                </c:pt>
              </c:strCache>
            </c:strRef>
          </c:tx>
          <c:invertIfNegative val="0"/>
          <c:dLbls>
            <c:spPr>
              <a:solidFill>
                <a:schemeClr val="accent2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'диагр презентация'!$B$116:$D$116</c:f>
              <c:strCache>
                <c:ptCount val="3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'диагр презентация'!$B$118:$D$118</c:f>
              <c:numCache>
                <c:formatCode>General</c:formatCode>
                <c:ptCount val="3"/>
                <c:pt idx="0">
                  <c:v>11620</c:v>
                </c:pt>
                <c:pt idx="1">
                  <c:v>5810</c:v>
                </c:pt>
                <c:pt idx="2" formatCode="#,##0">
                  <c:v>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89458560"/>
        <c:axId val="89460096"/>
      </c:barChart>
      <c:catAx>
        <c:axId val="894585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89460096"/>
        <c:crosses val="autoZero"/>
        <c:auto val="1"/>
        <c:lblAlgn val="ctr"/>
        <c:lblOffset val="100"/>
        <c:noMultiLvlLbl val="0"/>
      </c:catAx>
      <c:valAx>
        <c:axId val="894600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9458560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Лист1!$A$17</c:f>
              <c:strCache>
                <c:ptCount val="1"/>
                <c:pt idx="0">
                  <c:v>Налоговые доходы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288304265187437E-2"/>
                  <c:y val="-5.275284054151093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5743422983358667E-2"/>
                  <c:y val="-4.112779714726811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8603803314842965E-2"/>
                  <c:y val="-4.512796200950664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4324563977811556E-2"/>
                  <c:y val="-4.633613154858340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1">
                  <a:lumMod val="20000"/>
                  <a:lumOff val="80000"/>
                </a:schemeClr>
              </a:solidFill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Лист1!$B$16:$D$16</c:f>
              <c:strCache>
                <c:ptCount val="3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Лист1!$B$17:$D$17</c:f>
              <c:numCache>
                <c:formatCode>0.0</c:formatCode>
                <c:ptCount val="3"/>
                <c:pt idx="0">
                  <c:v>192710.57266999999</c:v>
                </c:pt>
                <c:pt idx="1">
                  <c:v>199762.93362</c:v>
                </c:pt>
                <c:pt idx="2">
                  <c:v>212974.77666</c:v>
                </c:pt>
              </c:numCache>
            </c:numRef>
          </c:val>
        </c:ser>
        <c:ser>
          <c:idx val="1"/>
          <c:order val="1"/>
          <c:tx>
            <c:strRef>
              <c:f>Лист1!$A$18</c:f>
              <c:strCache>
                <c:ptCount val="1"/>
                <c:pt idx="0">
                  <c:v>Неналоговые доходы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8603803314842962E-3"/>
                  <c:y val="-5.014867334085329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2905704972264445E-3"/>
                  <c:y val="-4.112779714726811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2905704972264445E-3"/>
                  <c:y val="-4.512796200950664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4301901657421481E-3"/>
                  <c:y val="-4.754450614019564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2">
                  <a:lumMod val="20000"/>
                  <a:lumOff val="80000"/>
                </a:schemeClr>
              </a:solidFill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Лист1!$B$16:$D$16</c:f>
              <c:strCache>
                <c:ptCount val="3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Лист1!$B$18:$D$18</c:f>
              <c:numCache>
                <c:formatCode>0.0</c:formatCode>
                <c:ptCount val="3"/>
                <c:pt idx="0">
                  <c:v>12188.655320000023</c:v>
                </c:pt>
                <c:pt idx="1">
                  <c:v>13063.893310000003</c:v>
                </c:pt>
                <c:pt idx="2">
                  <c:v>12675.801270000011</c:v>
                </c:pt>
              </c:numCache>
            </c:numRef>
          </c:val>
        </c:ser>
        <c:ser>
          <c:idx val="2"/>
          <c:order val="2"/>
          <c:tx>
            <c:strRef>
              <c:f>Лист1!$A$19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7196275469490893E-2"/>
                  <c:y val="-5.275284054151093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7196275469490893E-2"/>
                  <c:y val="-4.112779714726811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5743422983358667E-2"/>
                  <c:y val="-4.512796200950664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7.1509508287107412E-3"/>
                  <c:y val="-4.672163031529492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3">
                  <a:lumMod val="20000"/>
                  <a:lumOff val="80000"/>
                </a:schemeClr>
              </a:solidFill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Лист1!$B$16:$D$16</c:f>
              <c:strCache>
                <c:ptCount val="3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Лист1!$B$19:$D$19</c:f>
              <c:numCache>
                <c:formatCode>0.0</c:formatCode>
                <c:ptCount val="3"/>
                <c:pt idx="0">
                  <c:v>493466.58854000003</c:v>
                </c:pt>
                <c:pt idx="1">
                  <c:v>525225.56151000003</c:v>
                </c:pt>
                <c:pt idx="2">
                  <c:v>569191.76365999994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83917056"/>
        <c:axId val="83980288"/>
      </c:barChart>
      <c:catAx>
        <c:axId val="8391705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83980288"/>
        <c:crosses val="autoZero"/>
        <c:auto val="1"/>
        <c:lblAlgn val="ctr"/>
        <c:lblOffset val="100"/>
        <c:noMultiLvlLbl val="0"/>
      </c:catAx>
      <c:valAx>
        <c:axId val="83980288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50000"/>
                  <a:alpha val="50000"/>
                </a:schemeClr>
              </a:solidFill>
            </a:ln>
          </c:spPr>
        </c:majorGridlines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8391705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600">
          <a:latin typeface="+mn-lt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Лист1!$A$26</c:f>
              <c:strCache>
                <c:ptCount val="1"/>
                <c:pt idx="0">
                  <c:v>Налоговые и неналоговые доходы </c:v>
                </c:pt>
              </c:strCache>
            </c:strRef>
          </c:tx>
          <c:invertIfNegative val="0"/>
          <c:dLbls>
            <c:spPr>
              <a:solidFill>
                <a:schemeClr val="accent1">
                  <a:lumMod val="20000"/>
                  <a:lumOff val="80000"/>
                </a:schemeClr>
              </a:solidFill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Лист1!$B$25:$D$25</c:f>
              <c:strCache>
                <c:ptCount val="3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Лист1!$B$26:$D$26</c:f>
              <c:numCache>
                <c:formatCode>0.0</c:formatCode>
                <c:ptCount val="3"/>
                <c:pt idx="0">
                  <c:v>204899.22799000001</c:v>
                </c:pt>
                <c:pt idx="1">
                  <c:v>212826.82693000001</c:v>
                </c:pt>
                <c:pt idx="2">
                  <c:v>225650.57793</c:v>
                </c:pt>
              </c:numCache>
            </c:numRef>
          </c:val>
        </c:ser>
        <c:ser>
          <c:idx val="1"/>
          <c:order val="1"/>
          <c:tx>
            <c:strRef>
              <c:f>Лист1!$A$27</c:f>
              <c:strCache>
                <c:ptCount val="1"/>
                <c:pt idx="0">
                  <c:v>Прирост к предыдущему году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42311971148545E-3"/>
                  <c:y val="0.1012482906225933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8463514796410959E-3"/>
                  <c:y val="2.723842738873036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2">
                  <a:lumMod val="20000"/>
                  <a:lumOff val="80000"/>
                </a:schemeClr>
              </a:solidFill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Лист1!$B$25:$D$25</c:f>
              <c:strCache>
                <c:ptCount val="3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Лист1!$B$27:$D$27</c:f>
              <c:numCache>
                <c:formatCode>0.0</c:formatCode>
                <c:ptCount val="3"/>
                <c:pt idx="0">
                  <c:v>-2434.103139999992</c:v>
                </c:pt>
                <c:pt idx="1">
                  <c:v>7927.5989399999962</c:v>
                </c:pt>
                <c:pt idx="2">
                  <c:v>12823.750999999989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7438464"/>
        <c:axId val="27448448"/>
      </c:barChart>
      <c:catAx>
        <c:axId val="274384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7448448"/>
        <c:crosses val="autoZero"/>
        <c:auto val="1"/>
        <c:lblAlgn val="ctr"/>
        <c:lblOffset val="100"/>
        <c:noMultiLvlLbl val="0"/>
      </c:catAx>
      <c:valAx>
        <c:axId val="2744844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50000"/>
                  <a:alpha val="50000"/>
                </a:schemeClr>
              </a:solidFill>
            </a:ln>
          </c:spPr>
        </c:majorGridlines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2743846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Лист1!$A$32</c:f>
              <c:strCache>
                <c:ptCount val="1"/>
                <c:pt idx="0">
                  <c:v>задолженность</c:v>
                </c:pt>
              </c:strCache>
            </c:strRef>
          </c:tx>
          <c:invertIfNegative val="0"/>
          <c:dLbls>
            <c:spPr>
              <a:solidFill>
                <a:schemeClr val="accent1">
                  <a:lumMod val="20000"/>
                  <a:lumOff val="80000"/>
                </a:schemeClr>
              </a:solidFill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Лист1!$B$31:$D$31</c:f>
              <c:strCache>
                <c:ptCount val="3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Лист1!$B$32:$D$32</c:f>
              <c:numCache>
                <c:formatCode>General</c:formatCode>
                <c:ptCount val="3"/>
                <c:pt idx="0">
                  <c:v>122865.60000000001</c:v>
                </c:pt>
                <c:pt idx="1">
                  <c:v>125202.8</c:v>
                </c:pt>
                <c:pt idx="2" formatCode="0.0">
                  <c:v>119855.20194</c:v>
                </c:pt>
              </c:numCache>
            </c:numRef>
          </c:val>
        </c:ser>
        <c:ser>
          <c:idx val="1"/>
          <c:order val="1"/>
          <c:tx>
            <c:strRef>
              <c:f>Лист1!$A$33</c:f>
              <c:strCache>
                <c:ptCount val="1"/>
                <c:pt idx="0">
                  <c:v>в т.ч. недоимка</c:v>
                </c:pt>
              </c:strCache>
            </c:strRef>
          </c:tx>
          <c:invertIfNegative val="0"/>
          <c:dLbls>
            <c:spPr>
              <a:solidFill>
                <a:schemeClr val="accent2">
                  <a:lumMod val="20000"/>
                  <a:lumOff val="80000"/>
                </a:schemeClr>
              </a:solidFill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Лист1!$B$31:$D$31</c:f>
              <c:strCache>
                <c:ptCount val="3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Лист1!$B$33:$D$33</c:f>
              <c:numCache>
                <c:formatCode>General</c:formatCode>
                <c:ptCount val="3"/>
                <c:pt idx="0">
                  <c:v>48093.9</c:v>
                </c:pt>
                <c:pt idx="1">
                  <c:v>52930.7</c:v>
                </c:pt>
                <c:pt idx="2" formatCode="0.0">
                  <c:v>59780.700140000008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77485184"/>
        <c:axId val="77486720"/>
      </c:barChart>
      <c:catAx>
        <c:axId val="774851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7486720"/>
        <c:crosses val="autoZero"/>
        <c:auto val="1"/>
        <c:lblAlgn val="ctr"/>
        <c:lblOffset val="100"/>
        <c:noMultiLvlLbl val="0"/>
      </c:catAx>
      <c:valAx>
        <c:axId val="77486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7748518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75"/>
      <c:rotY val="40"/>
      <c:depthPercent val="10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5"/>
            <c:bubble3D val="0"/>
          </c:dPt>
          <c:dPt>
            <c:idx val="6"/>
            <c:bubble3D val="0"/>
          </c:dPt>
          <c:dLbls>
            <c:dLbl>
              <c:idx val="0"/>
              <c:layout>
                <c:manualLayout>
                  <c:x val="-5.1392373498640544E-2"/>
                  <c:y val="-0.1741646761470948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-9.061736469445654E-2"/>
                  <c:y val="-2.0691450949894455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6"/>
              <c:layout>
                <c:manualLayout>
                  <c:x val="3.6002550479144475E-2"/>
                  <c:y val="1.1926279024552828E-2"/>
                </c:manualLayout>
              </c:layout>
              <c:numFmt formatCode="0.00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1"/>
              <c:showVal val="1"/>
              <c:showCatName val="0"/>
              <c:showSerName val="0"/>
              <c:showPercent val="1"/>
              <c:showBubbleSize val="0"/>
              <c:separator>
</c:separator>
            </c:dLbl>
            <c:numFmt formatCode="0.0%" sourceLinked="0"/>
            <c:dLblPos val="outEnd"/>
            <c:showLegendKey val="1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Лист1!$A$2:$A$8</c:f>
              <c:strCache>
                <c:ptCount val="7"/>
                <c:pt idx="0">
                  <c:v>Налоговые доходы </c:v>
                </c:pt>
                <c:pt idx="1">
                  <c:v>Неналоговые доходы </c:v>
                </c:pt>
                <c:pt idx="2">
                  <c:v>Дотации</c:v>
                </c:pt>
                <c:pt idx="3">
                  <c:v>Субсидии</c:v>
                </c:pt>
                <c:pt idx="4">
                  <c:v>Субвенции</c:v>
                </c:pt>
                <c:pt idx="5">
                  <c:v>Иные межбюджетные трансферты</c:v>
                </c:pt>
                <c:pt idx="6">
                  <c:v>Безвозмездные поступления от негосударственных организаций</c:v>
                </c:pt>
              </c:strCache>
            </c:strRef>
          </c:cat>
          <c:val>
            <c:numRef>
              <c:f>Лист1!$B$2:$B$8</c:f>
              <c:numCache>
                <c:formatCode>0.0</c:formatCode>
                <c:ptCount val="7"/>
                <c:pt idx="0">
                  <c:v>212974.77666</c:v>
                </c:pt>
                <c:pt idx="1">
                  <c:v>12675.801270000011</c:v>
                </c:pt>
                <c:pt idx="2">
                  <c:v>153262.88649999999</c:v>
                </c:pt>
                <c:pt idx="3">
                  <c:v>10713.309939999999</c:v>
                </c:pt>
                <c:pt idx="4">
                  <c:v>397919.38041000004</c:v>
                </c:pt>
                <c:pt idx="5">
                  <c:v>7276.1868100000002</c:v>
                </c:pt>
                <c:pt idx="6">
                  <c:v>20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43687587489063867"/>
          <c:y val="0.10894656753670282"/>
          <c:w val="0.13618646106736657"/>
          <c:h val="0.30543708818485421"/>
        </c:manualLayout>
      </c:layout>
      <c:pieChart>
        <c:varyColors val="1"/>
        <c:ser>
          <c:idx val="0"/>
          <c:order val="0"/>
          <c:tx>
            <c:strRef>
              <c:f>'диагр презентация'!$C$17</c:f>
              <c:strCache>
                <c:ptCount val="1"/>
                <c:pt idx="0">
                  <c:v>2016 год</c:v>
                </c:pt>
              </c:strCache>
            </c:strRef>
          </c:tx>
          <c:explosion val="25"/>
          <c:cat>
            <c:strRef>
              <c:f>'диагр презентация'!$A$18:$A$24</c:f>
              <c:strCache>
                <c:ptCount val="7"/>
                <c:pt idx="0">
                  <c:v>Налог на доходы физических лиц</c:v>
                </c:pt>
                <c:pt idx="1">
                  <c:v>Налоги на товары (работы, услуги), реализуемые на территории РФ</c:v>
                </c:pt>
                <c:pt idx="2">
                  <c:v>Единый налог на вмененный доход для отдельных видов деятельности</c:v>
                </c:pt>
                <c:pt idx="3">
                  <c:v>Единый сельскохозяйственный налог</c:v>
                </c:pt>
                <c:pt idx="4">
                  <c:v>Налог, взимаемый в связи с применением патентной системы налогообложения</c:v>
                </c:pt>
                <c:pt idx="5">
                  <c:v>Государственная пошлина</c:v>
                </c:pt>
                <c:pt idx="6">
                  <c:v>Задолженность по отмененным налогам и сборам</c:v>
                </c:pt>
              </c:strCache>
            </c:strRef>
          </c:cat>
          <c:val>
            <c:numRef>
              <c:f>'диагр презентация'!$C$18:$C$24</c:f>
              <c:numCache>
                <c:formatCode>General</c:formatCode>
                <c:ptCount val="7"/>
                <c:pt idx="0">
                  <c:v>161968788.75999999</c:v>
                </c:pt>
                <c:pt idx="1">
                  <c:v>2624795.5599999996</c:v>
                </c:pt>
                <c:pt idx="2">
                  <c:v>23222087.559999999</c:v>
                </c:pt>
                <c:pt idx="3">
                  <c:v>223553.38999999998</c:v>
                </c:pt>
                <c:pt idx="4">
                  <c:v>331626.81</c:v>
                </c:pt>
                <c:pt idx="5">
                  <c:v>4339720.5900000008</c:v>
                </c:pt>
                <c:pt idx="6">
                  <c:v>1888.93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egendEntry>
        <c:idx val="6"/>
        <c:delete val="1"/>
      </c:legendEntry>
      <c:layout>
        <c:manualLayout>
          <c:xMode val="edge"/>
          <c:yMode val="edge"/>
          <c:x val="0"/>
          <c:y val="0.47156684971511104"/>
          <c:w val="0.9993264435695538"/>
          <c:h val="0.33841299379434026"/>
        </c:manualLayout>
      </c:layout>
      <c:overlay val="0"/>
      <c:txPr>
        <a:bodyPr/>
        <a:lstStyle/>
        <a:p>
          <a:pPr rtl="0">
            <a:defRPr sz="1200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21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'диагр презентация'!$C$17</c:f>
              <c:strCache>
                <c:ptCount val="1"/>
                <c:pt idx="0">
                  <c:v>2018 год</c:v>
                </c:pt>
              </c:strCache>
            </c:strRef>
          </c:tx>
          <c:explosion val="25"/>
          <c:dPt>
            <c:idx val="4"/>
            <c:bubble3D val="0"/>
            <c:spPr>
              <a:solidFill>
                <a:srgbClr val="FFFF00"/>
              </a:solidFill>
            </c:spPr>
          </c:dPt>
          <c:dLbls>
            <c:dLbl>
              <c:idx val="3"/>
              <c:layout>
                <c:manualLayout>
                  <c:x val="5.2777559055118113E-2"/>
                  <c:y val="9.337197827692360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separator>, </c:separator>
            </c:dLbl>
            <c:dLbl>
              <c:idx val="4"/>
              <c:layout>
                <c:manualLayout>
                  <c:x val="-0.11388910761154857"/>
                  <c:y val="5.967664812842146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separator>, </c:separator>
            </c:dLbl>
            <c:dLbl>
              <c:idx val="5"/>
              <c:layout>
                <c:manualLayout>
                  <c:x val="-8.6111111111111124E-2"/>
                  <c:y val="-6.9164428353276648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separator>, </c:separator>
            </c:dLbl>
            <c:numFmt formatCode="0.00%" sourceLinked="0"/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eparator>, </c:separator>
            <c:showLeaderLines val="1"/>
          </c:dLbls>
          <c:cat>
            <c:strRef>
              <c:f>'диагр презентация'!$A$18:$A$24</c:f>
              <c:strCache>
                <c:ptCount val="7"/>
                <c:pt idx="0">
                  <c:v>Налог на доходы физических лиц</c:v>
                </c:pt>
                <c:pt idx="1">
                  <c:v>Налоги на товары (работы, услуги), реализуемые на территории РФ</c:v>
                </c:pt>
                <c:pt idx="2">
                  <c:v>Единый налог на вмененный доход для отдельных видов деятельности</c:v>
                </c:pt>
                <c:pt idx="3">
                  <c:v>Единый сельскохозяйственный налог</c:v>
                </c:pt>
                <c:pt idx="4">
                  <c:v>Налог, взимаемый в связи с применением патентной системы налогообложения</c:v>
                </c:pt>
                <c:pt idx="5">
                  <c:v>Государственная пошлина</c:v>
                </c:pt>
                <c:pt idx="6">
                  <c:v>Задолженность по отмененным налогам и сборам</c:v>
                </c:pt>
              </c:strCache>
            </c:strRef>
          </c:cat>
          <c:val>
            <c:numRef>
              <c:f>'диагр презентация'!$C$18:$C$24</c:f>
              <c:numCache>
                <c:formatCode>General</c:formatCode>
                <c:ptCount val="7"/>
                <c:pt idx="0">
                  <c:v>185013584.91</c:v>
                </c:pt>
                <c:pt idx="1">
                  <c:v>2426289</c:v>
                </c:pt>
                <c:pt idx="2">
                  <c:v>19641024.02</c:v>
                </c:pt>
                <c:pt idx="3">
                  <c:v>115859.72</c:v>
                </c:pt>
                <c:pt idx="4">
                  <c:v>528966.14</c:v>
                </c:pt>
                <c:pt idx="5">
                  <c:v>5249052.87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spPr>
    <a:solidFill>
      <a:schemeClr val="bg1"/>
    </a:solidFill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21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'диагр презентация'!$C$17</c:f>
              <c:strCache>
                <c:ptCount val="1"/>
                <c:pt idx="0">
                  <c:v>2017 год</c:v>
                </c:pt>
              </c:strCache>
            </c:strRef>
          </c:tx>
          <c:explosion val="25"/>
          <c:dPt>
            <c:idx val="4"/>
            <c:bubble3D val="0"/>
            <c:spPr>
              <a:solidFill>
                <a:srgbClr val="FFFF00"/>
              </a:solidFill>
            </c:spPr>
          </c:dPt>
          <c:dLbls>
            <c:dLbl>
              <c:idx val="3"/>
              <c:layout>
                <c:manualLayout>
                  <c:x val="4.1666447944007E-2"/>
                  <c:y val="9.337197827692347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separator>, </c:separator>
            </c:dLbl>
            <c:dLbl>
              <c:idx val="4"/>
              <c:layout>
                <c:manualLayout>
                  <c:x val="-0.11111132983377078"/>
                  <c:y val="6.3134869546085298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separator>, </c:separator>
            </c:dLbl>
            <c:dLbl>
              <c:idx val="5"/>
              <c:layout>
                <c:manualLayout>
                  <c:x val="-8.6111111111111124E-2"/>
                  <c:y val="-6.9164428353276648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separator>, </c:separator>
            </c:dLbl>
            <c:numFmt formatCode="0.00%" sourceLinked="0"/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eparator>, </c:separator>
            <c:showLeaderLines val="1"/>
          </c:dLbls>
          <c:cat>
            <c:strRef>
              <c:f>'диагр презентация'!$A$18:$A$24</c:f>
              <c:strCache>
                <c:ptCount val="7"/>
                <c:pt idx="0">
                  <c:v>Налог на доходы физических лиц</c:v>
                </c:pt>
                <c:pt idx="1">
                  <c:v>Налоги на товары (работы, услуги), реализуемые на территории РФ</c:v>
                </c:pt>
                <c:pt idx="2">
                  <c:v>Единый налог на вмененный доход для отдельных видов деятельности</c:v>
                </c:pt>
                <c:pt idx="3">
                  <c:v>Единый сельскохозяйственный налог</c:v>
                </c:pt>
                <c:pt idx="4">
                  <c:v>Налог, взимаемый в связи с применением патентной системы налогообложения</c:v>
                </c:pt>
                <c:pt idx="5">
                  <c:v>Государственная пошлина</c:v>
                </c:pt>
                <c:pt idx="6">
                  <c:v>Задолженность по отмененным налогам и сборам</c:v>
                </c:pt>
              </c:strCache>
            </c:strRef>
          </c:cat>
          <c:val>
            <c:numRef>
              <c:f>'диагр презентация'!$C$18:$C$24</c:f>
              <c:numCache>
                <c:formatCode>General</c:formatCode>
                <c:ptCount val="7"/>
                <c:pt idx="0">
                  <c:v>169233.7</c:v>
                </c:pt>
                <c:pt idx="1">
                  <c:v>2260.1999999999998</c:v>
                </c:pt>
                <c:pt idx="2">
                  <c:v>23574.799999999999</c:v>
                </c:pt>
                <c:pt idx="3">
                  <c:v>31.2</c:v>
                </c:pt>
                <c:pt idx="4">
                  <c:v>403.2</c:v>
                </c:pt>
                <c:pt idx="5">
                  <c:v>4259.8999999999996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spPr>
    <a:solidFill>
      <a:schemeClr val="bg1"/>
    </a:solidFill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Лист1!$B$12</c:f>
              <c:strCache>
                <c:ptCount val="1"/>
                <c:pt idx="0">
                  <c:v>2017 год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8122,9</a:t>
                    </a:r>
                    <a:endParaRPr lang="ru-RU" smtClean="0"/>
                  </a:p>
                  <a:p>
                    <a:r>
                      <a:rPr lang="ru-RU" smtClean="0"/>
                      <a:t>1,5%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26619,1</a:t>
                    </a:r>
                    <a:endParaRPr lang="ru-RU" smtClean="0"/>
                  </a:p>
                  <a:p>
                    <a:r>
                      <a:rPr lang="ru-RU" smtClean="0"/>
                      <a:t>5,1%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136574,3</a:t>
                    </a:r>
                    <a:endParaRPr lang="ru-RU" smtClean="0"/>
                  </a:p>
                  <a:p>
                    <a:r>
                      <a:rPr lang="ru-RU" smtClean="0"/>
                      <a:t>26%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353926,5</a:t>
                    </a:r>
                    <a:endParaRPr lang="ru-RU" smtClean="0"/>
                  </a:p>
                  <a:p>
                    <a:r>
                      <a:rPr lang="ru-RU" smtClean="0"/>
                      <a:t>67,4%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accent1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Лист1!$A$13:$A$16</c:f>
              <c:strCache>
                <c:ptCount val="4"/>
                <c:pt idx="0">
                  <c:v>Иные межбюджетные трансферты</c:v>
                </c:pt>
                <c:pt idx="1">
                  <c:v>Субсидии</c:v>
                </c:pt>
                <c:pt idx="2">
                  <c:v>Дотации</c:v>
                </c:pt>
                <c:pt idx="3">
                  <c:v>Субвенции</c:v>
                </c:pt>
              </c:strCache>
            </c:strRef>
          </c:cat>
          <c:val>
            <c:numRef>
              <c:f>Лист1!$B$13:$B$16</c:f>
              <c:numCache>
                <c:formatCode>General</c:formatCode>
                <c:ptCount val="4"/>
                <c:pt idx="0">
                  <c:v>8122.9</c:v>
                </c:pt>
                <c:pt idx="1">
                  <c:v>26619.1</c:v>
                </c:pt>
                <c:pt idx="2">
                  <c:v>136574.29999999999</c:v>
                </c:pt>
                <c:pt idx="3">
                  <c:v>353926.5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64492288"/>
        <c:axId val="64494976"/>
      </c:barChart>
      <c:catAx>
        <c:axId val="644922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64494976"/>
        <c:crosses val="autoZero"/>
        <c:auto val="1"/>
        <c:lblAlgn val="ctr"/>
        <c:lblOffset val="100"/>
        <c:noMultiLvlLbl val="0"/>
      </c:catAx>
      <c:valAx>
        <c:axId val="6449497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50000"/>
                  <a:alpha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6449228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3666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8195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6095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711D2-09C7-4DB6-BC20-BE6B4913B63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28.05.2019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54AD5-851E-480F-BD81-4AA9AAF2B7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40735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711D2-09C7-4DB6-BC20-BE6B4913B63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28.05.2019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54AD5-851E-480F-BD81-4AA9AAF2B7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253170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711D2-09C7-4DB6-BC20-BE6B4913B63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28.05.2019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54AD5-851E-480F-BD81-4AA9AAF2B7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477683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711D2-09C7-4DB6-BC20-BE6B4913B63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28.05.2019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54AD5-851E-480F-BD81-4AA9AAF2B7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463252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711D2-09C7-4DB6-BC20-BE6B4913B63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28.05.2019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54AD5-851E-480F-BD81-4AA9AAF2B7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299831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711D2-09C7-4DB6-BC20-BE6B4913B63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28.05.2019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54AD5-851E-480F-BD81-4AA9AAF2B7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254098"/>
      </p:ext>
    </p:extLst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711D2-09C7-4DB6-BC20-BE6B4913B63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28.05.2019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54AD5-851E-480F-BD81-4AA9AAF2B7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20713"/>
      </p:ext>
    </p:extLst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711D2-09C7-4DB6-BC20-BE6B4913B63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28.05.2019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54AD5-851E-480F-BD81-4AA9AAF2B7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99786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s://im0-tub-ru.yandex.net/i?id=f472952f54e90088727795bce96d1e23-l&amp;n=1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99" t="85336" r="18298"/>
          <a:stretch/>
        </p:blipFill>
        <p:spPr bwMode="auto">
          <a:xfrm>
            <a:off x="3601" y="0"/>
            <a:ext cx="9144496" cy="1005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 userDrawn="1"/>
        </p:nvSpPr>
        <p:spPr>
          <a:xfrm>
            <a:off x="0" y="79899"/>
            <a:ext cx="9144000" cy="80786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9900"/>
            <a:ext cx="9144000" cy="807868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56409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711D2-09C7-4DB6-BC20-BE6B4913B63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28.05.2019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54AD5-851E-480F-BD81-4AA9AAF2B7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237550"/>
      </p:ext>
    </p:extLst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711D2-09C7-4DB6-BC20-BE6B4913B63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28.05.2019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54AD5-851E-480F-BD81-4AA9AAF2B7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309862"/>
      </p:ext>
    </p:extLst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711D2-09C7-4DB6-BC20-BE6B4913B63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28.05.2019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54AD5-851E-480F-BD81-4AA9AAF2B7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694428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7811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8812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7383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s://im0-tub-ru.yandex.net/i?id=f472952f54e90088727795bce96d1e23-l&amp;n=1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99" t="85054" r="18298" b="13652"/>
          <a:stretch/>
        </p:blipFill>
        <p:spPr bwMode="auto">
          <a:xfrm>
            <a:off x="3601" y="1"/>
            <a:ext cx="9144496" cy="8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https://storge.pic2.me/cm/5120x2880/817/58621b8269fdb.jp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0" r="24999" b="90033"/>
          <a:stretch/>
        </p:blipFill>
        <p:spPr bwMode="auto">
          <a:xfrm>
            <a:off x="0" y="159797"/>
            <a:ext cx="9144000" cy="53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m0-tub-ru.yandex.net/i?id=f472952f54e90088727795bce96d1e23-l&amp;n=1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99" t="87666" r="18298" b="220"/>
          <a:stretch/>
        </p:blipFill>
        <p:spPr bwMode="auto">
          <a:xfrm>
            <a:off x="3601" y="159796"/>
            <a:ext cx="9144496" cy="830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4339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7590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2741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7566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97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711D2-09C7-4DB6-BC20-BE6B4913B63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28.05.2019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54AD5-851E-480F-BD81-4AA9AAF2B7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953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f472952f54e90088727795bce96d1e23-l&amp;n=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99" r="18298"/>
          <a:stretch/>
        </p:blipFill>
        <p:spPr bwMode="auto">
          <a:xfrm>
            <a:off x="0" y="0"/>
            <a:ext cx="91444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 txBox="1">
            <a:spLocks/>
          </p:cNvSpPr>
          <p:nvPr/>
        </p:nvSpPr>
        <p:spPr>
          <a:xfrm>
            <a:off x="-7392" y="882452"/>
            <a:ext cx="9144000" cy="2727052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000" b="1" dirty="0" smtClean="0">
                <a:solidFill>
                  <a:schemeClr val="bg1"/>
                </a:solidFill>
              </a:rPr>
              <a:t>БЮДЖЕТ </a:t>
            </a:r>
          </a:p>
          <a:p>
            <a:r>
              <a:rPr lang="ru-RU" sz="6000" b="1" dirty="0" smtClean="0">
                <a:solidFill>
                  <a:schemeClr val="bg1"/>
                </a:solidFill>
              </a:rPr>
              <a:t>ДЛЯ ГРАЖДАН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5" name="Подзаголовок 8"/>
          <p:cNvSpPr txBox="1">
            <a:spLocks/>
          </p:cNvSpPr>
          <p:nvPr/>
        </p:nvSpPr>
        <p:spPr>
          <a:xfrm>
            <a:off x="2008324" y="3140968"/>
            <a:ext cx="5112568" cy="20814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solidFill>
                  <a:schemeClr val="bg1"/>
                </a:solidFill>
              </a:rPr>
              <a:t>на основе  решения Дятьковского районного Совета народных депутатов  от 28.05.2019 г. № </a:t>
            </a:r>
            <a:r>
              <a:rPr lang="ru-RU" sz="2000" b="1" dirty="0" smtClean="0">
                <a:solidFill>
                  <a:schemeClr val="bg1"/>
                </a:solidFill>
              </a:rPr>
              <a:t>5-422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r>
              <a:rPr lang="ru-RU" sz="2000" b="1" dirty="0" smtClean="0">
                <a:solidFill>
                  <a:schemeClr val="bg1"/>
                </a:solidFill>
              </a:rPr>
              <a:t>«Об  исполнении бюджета  муниципального образования «Дятьковский район» за </a:t>
            </a:r>
            <a:r>
              <a:rPr lang="ru-RU" b="1" dirty="0" smtClean="0">
                <a:solidFill>
                  <a:schemeClr val="bg1"/>
                </a:solidFill>
              </a:rPr>
              <a:t>2018</a:t>
            </a:r>
            <a:r>
              <a:rPr lang="ru-RU" sz="18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год»</a:t>
            </a:r>
          </a:p>
          <a:p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1214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МЕЖБЮДЖЕТНЫЕ ТРАНСФЕРТЫ ИЗ ОБЛАСТНОГО БЮДЖЕТА</a:t>
            </a:r>
          </a:p>
        </p:txBody>
      </p:sp>
      <p:sp>
        <p:nvSpPr>
          <p:cNvPr id="4" name="Загнутый угол 3"/>
          <p:cNvSpPr/>
          <p:nvPr/>
        </p:nvSpPr>
        <p:spPr>
          <a:xfrm>
            <a:off x="169628" y="1106333"/>
            <a:ext cx="2098116" cy="3194506"/>
          </a:xfrm>
          <a:prstGeom prst="foldedCorner">
            <a:avLst/>
          </a:prstGeom>
          <a:solidFill>
            <a:schemeClr val="bg1">
              <a:lumMod val="95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1500" dirty="0"/>
              <a:t>По сравнению с аналогичным периодом прошлого года, объем безвозмездных поступлений от бюджетов бюджетной системы Российской Федерации увеличился </a:t>
            </a:r>
            <a:r>
              <a:rPr lang="ru-RU" sz="1500" dirty="0" smtClean="0"/>
              <a:t>на 8,4 процента </a:t>
            </a:r>
            <a:r>
              <a:rPr lang="ru-RU" sz="1500" dirty="0"/>
              <a:t>за счет увеличения объема дотаций и </a:t>
            </a:r>
            <a:r>
              <a:rPr lang="ru-RU" sz="1500" dirty="0" smtClean="0"/>
              <a:t>субвенций.</a:t>
            </a:r>
            <a:endParaRPr lang="ru-RU" sz="1500" dirty="0"/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" name="Rectangle 25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5" name="Диаграмма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6368725"/>
              </p:ext>
            </p:extLst>
          </p:nvPr>
        </p:nvGraphicFramePr>
        <p:xfrm>
          <a:off x="2411760" y="3938680"/>
          <a:ext cx="652596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6" name="Диаграмма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51668"/>
              </p:ext>
            </p:extLst>
          </p:nvPr>
        </p:nvGraphicFramePr>
        <p:xfrm>
          <a:off x="2411760" y="1138246"/>
          <a:ext cx="652596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7" name="Прямоугольник 46"/>
          <p:cNvSpPr/>
          <p:nvPr/>
        </p:nvSpPr>
        <p:spPr>
          <a:xfrm>
            <a:off x="7908180" y="952444"/>
            <a:ext cx="1071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dirty="0"/>
              <a:t>(ТЫС. РУБ.)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9628" y="1106332"/>
            <a:ext cx="2098116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276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4766864"/>
              </p:ext>
            </p:extLst>
          </p:nvPr>
        </p:nvGraphicFramePr>
        <p:xfrm>
          <a:off x="827584" y="1442394"/>
          <a:ext cx="7488832" cy="4323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РАСХОДЫ БЮДЖЕТА ДЯТЬКОВСКОГО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584" y="5785541"/>
            <a:ext cx="7488832" cy="793464"/>
          </a:xfrm>
          <a:prstGeom prst="foldedCorner">
            <a:avLst>
              <a:gd name="adj" fmla="val 24899"/>
            </a:avLst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108000" bIns="0" rtlCol="0" anchor="ctr">
            <a:spAutoFit/>
          </a:bodyPr>
          <a:lstStyle/>
          <a:p>
            <a:pPr algn="ctr"/>
            <a:r>
              <a:rPr lang="ru-RU" sz="1600" dirty="0"/>
              <a:t>По сравнению с </a:t>
            </a:r>
            <a:r>
              <a:rPr lang="ru-RU" sz="1600" dirty="0" smtClean="0"/>
              <a:t>2017 </a:t>
            </a:r>
            <a:r>
              <a:rPr lang="ru-RU" sz="1600" dirty="0"/>
              <a:t>годом наблюдается увеличение расходов на сумму </a:t>
            </a:r>
            <a:r>
              <a:rPr lang="ru-RU" sz="1600" dirty="0" smtClean="0"/>
              <a:t>53432,7 тыс</a:t>
            </a:r>
            <a:r>
              <a:rPr lang="ru-RU" sz="1600" dirty="0"/>
              <a:t>. рублей, или </a:t>
            </a:r>
            <a:r>
              <a:rPr lang="ru-RU" sz="1600" dirty="0" smtClean="0"/>
              <a:t>на 7,2 </a:t>
            </a:r>
            <a:r>
              <a:rPr lang="ru-RU" sz="1600" dirty="0"/>
              <a:t>процента.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049830" y="1134616"/>
            <a:ext cx="1071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dirty="0"/>
              <a:t>(ТЫС. РУБ.)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5785541"/>
            <a:ext cx="7488832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2188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РАСХОДЫ БЮДЖЕТА ДЯТЬКОВСКОГО </a:t>
            </a:r>
            <a:br>
              <a:rPr lang="ru-RU" sz="2000" dirty="0"/>
            </a:br>
            <a:r>
              <a:rPr lang="ru-RU" sz="2000" dirty="0"/>
              <a:t>РАЙОНА ПО ОТРАСЛЯМ</a:t>
            </a:r>
          </a:p>
        </p:txBody>
      </p:sp>
      <p:graphicFrame>
        <p:nvGraphicFramePr>
          <p:cNvPr id="4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7928608"/>
              </p:ext>
            </p:extLst>
          </p:nvPr>
        </p:nvGraphicFramePr>
        <p:xfrm>
          <a:off x="179512" y="1196755"/>
          <a:ext cx="8784975" cy="5345484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5769946"/>
                <a:gridCol w="1534095"/>
                <a:gridCol w="1480934"/>
              </a:tblGrid>
              <a:tr h="34690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Наименование отрасли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Исполнено, тыс. рублей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69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2017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2018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346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Общегосударственные вопросы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59 647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61 369,2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350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Национальная оборона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3 229,5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3 965,5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58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Национальная безопасность и правоохранительная деятельность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1 838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3 402,7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346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Национальная экономика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7 473,8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8 064,8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346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ЖКХ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14 910,9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5 254,7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346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Образование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524 837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560 378,2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346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Культура, кинематография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61 939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67 296,5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346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Социальная политика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48 635,9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59 395,2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346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Физическая культура и спорт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977,6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11 875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5897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Обслуживание государственного и муниципального долга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1 595,6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1 931,7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346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Межбюджетные трансферты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13 936,6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9 520,5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3468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ИТОГО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739 021,3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792 454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1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13327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ИСПОЛНЕНИЕ БЮДЖЕТА ДЯТЬКОВСКОГО РАЙОНА  ПО СОЦИАЛЬНО-ЗНАЧИМЫМ РАСХОДАМ</a:t>
            </a:r>
          </a:p>
        </p:txBody>
      </p:sp>
      <p:graphicFrame>
        <p:nvGraphicFramePr>
          <p:cNvPr id="4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5367532"/>
              </p:ext>
            </p:extLst>
          </p:nvPr>
        </p:nvGraphicFramePr>
        <p:xfrm>
          <a:off x="179512" y="1196751"/>
          <a:ext cx="8784976" cy="4464496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3744416"/>
                <a:gridCol w="2016224"/>
                <a:gridCol w="1584176"/>
                <a:gridCol w="1440160"/>
              </a:tblGrid>
              <a:tr h="12620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статей расходов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Исполнено за 2018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(тыс. рублей)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Процент исполнения к общим расходам, %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Процент исполнения к социально-значимым расходам, %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</a:tr>
              <a:tr h="5453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Оплата труда и начисления на оплату труда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67 681,3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8,5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9,2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</a:tr>
              <a:tr h="365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Расходы по охране семьи и детства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44 017,5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5,6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</a:tr>
              <a:tr h="365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Теплоэнергоресурсы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2 995,3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0,4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0,4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</a:tr>
              <a:tr h="15609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Субсидии бюджетным и автономным учреждениям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 том числе: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• заработная плата с начислениями;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• коммунальные услуги;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• расходы на питание 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622 375,7</a:t>
                      </a:r>
                      <a:endParaRPr kumimoji="0" lang="ru-RU" sz="1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458 174,6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64 509,4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7222,8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78,5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8,1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0,9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84,4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62,2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8,8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</a:tr>
              <a:tr h="3653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Итого расходов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737 069,8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93</a:t>
                      </a:r>
                      <a:endParaRPr kumimoji="0" lang="ru-RU" sz="1600" u="none" strike="noStrike" cap="none" normalizeH="0" baseline="0" dirty="0" smtClean="0">
                        <a:ln>
                          <a:noFill/>
                        </a:ln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</a:tr>
            </a:tbl>
          </a:graphicData>
        </a:graphic>
      </p:graphicFrame>
      <p:sp>
        <p:nvSpPr>
          <p:cNvPr id="5" name="Загнутый угол 4"/>
          <p:cNvSpPr/>
          <p:nvPr/>
        </p:nvSpPr>
        <p:spPr>
          <a:xfrm>
            <a:off x="827584" y="5877272"/>
            <a:ext cx="7488832" cy="720079"/>
          </a:xfrm>
          <a:prstGeom prst="foldedCorner">
            <a:avLst>
              <a:gd name="adj" fmla="val 34778"/>
            </a:avLst>
          </a:pr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lang="ru-RU" sz="1600" dirty="0"/>
              <a:t>В приоритетном порядке ресурсы бюджета направлялись на финансирование социально-значимых расходов и оплату за потребляемые энергоресурсы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5831553"/>
            <a:ext cx="7488832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7887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ДИНАМИКА РАСХОДОВ БЮДЖЕТА ДЯТЬКОВСКОГО РАЙОНА В </a:t>
            </a:r>
            <a:r>
              <a:rPr lang="ru-RU" sz="2000" dirty="0" smtClean="0"/>
              <a:t>2016-2018ГГ</a:t>
            </a:r>
            <a:r>
              <a:rPr lang="ru-RU" sz="2000" dirty="0"/>
              <a:t>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ПО ОТРАСЛЯМ</a:t>
            </a:r>
            <a:endParaRPr lang="ru-RU" sz="2000" dirty="0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1489584"/>
              </p:ext>
            </p:extLst>
          </p:nvPr>
        </p:nvGraphicFramePr>
        <p:xfrm>
          <a:off x="0" y="980728"/>
          <a:ext cx="9120956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072874" y="983255"/>
            <a:ext cx="1071126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ru-RU" sz="1400" dirty="0"/>
              <a:t>(ТЫС. РУБ.)</a:t>
            </a:r>
          </a:p>
        </p:txBody>
      </p:sp>
    </p:spTree>
    <p:extLst>
      <p:ext uri="{BB962C8B-B14F-4D97-AF65-F5344CB8AC3E}">
        <p14:creationId xmlns:p14="http://schemas.microsoft.com/office/powerpoint/2010/main" val="241182318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СТРУКТУРА РАСХОДОВ БЮДЖЕТА </a:t>
            </a:r>
            <a:br>
              <a:rPr lang="ru-RU" sz="2000" dirty="0"/>
            </a:br>
            <a:r>
              <a:rPr lang="ru-RU" sz="2000" dirty="0"/>
              <a:t>ДЯТЬКОВСКОГО РАЙОНА ЗА </a:t>
            </a:r>
            <a:r>
              <a:rPr lang="ru-RU" sz="2000" dirty="0" smtClean="0"/>
              <a:t>2018 </a:t>
            </a:r>
            <a:r>
              <a:rPr lang="ru-RU" sz="2000" dirty="0"/>
              <a:t>ГОД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3027999"/>
              </p:ext>
            </p:extLst>
          </p:nvPr>
        </p:nvGraphicFramePr>
        <p:xfrm>
          <a:off x="539552" y="1340768"/>
          <a:ext cx="828092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49971139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ПОВЫШЕНИЕ СРЕДНЕЙ ЗАРАБОТНОЙ ПЛАТЫ В </a:t>
            </a:r>
            <a:r>
              <a:rPr lang="ru-RU" sz="1800" dirty="0" smtClean="0"/>
              <a:t>2018 </a:t>
            </a:r>
            <a:r>
              <a:rPr lang="ru-RU" sz="1800" dirty="0"/>
              <a:t>ГОДУ ПО УКАЗАМ ПРЕЗИДЕНТА РФ (ПО УЧРЕЖДЕНИЯМ, ФИНАНСИРУЕМЫМ ЗА СЧЕТ СРЕДСТВ БЮДЖЕТА ДЯТЬКОВСКОГО РАЙОНА)</a:t>
            </a:r>
          </a:p>
        </p:txBody>
      </p:sp>
      <p:graphicFrame>
        <p:nvGraphicFramePr>
          <p:cNvPr id="49" name="Таблица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821428"/>
              </p:ext>
            </p:extLst>
          </p:nvPr>
        </p:nvGraphicFramePr>
        <p:xfrm>
          <a:off x="251520" y="1124744"/>
          <a:ext cx="8640960" cy="5400599"/>
        </p:xfrm>
        <a:graphic>
          <a:graphicData uri="http://schemas.openxmlformats.org/drawingml/2006/table">
            <a:tbl>
              <a:tblPr firstRow="1">
                <a:tableStyleId>{46F890A9-2807-4EBB-B81D-B2AA78EC7F39}</a:tableStyleId>
              </a:tblPr>
              <a:tblGrid>
                <a:gridCol w="1533074"/>
                <a:gridCol w="2787406"/>
                <a:gridCol w="2160240"/>
                <a:gridCol w="2160240"/>
              </a:tblGrid>
              <a:tr h="825861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Категории работников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Целевое значение на 2018 год (руб.)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Средняя заработная плата на 01.01.2019 (руб.)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1104826"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dpi="0" rotWithShape="1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Педагогические работники образовательных учреждений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22865,7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23069,4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179770"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Педагогические работники дошкольных образовательных учреждений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22050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22050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79770"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Педагогические работники образовательных организаций дополнительного образования детей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20786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20789,9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110372"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Работники учреждений культуры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20121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20134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49756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АНАЛИЗ ИСПОЛНЕНИЯ ИСТОЧНИКОВ ФИНАНСИРОВАНИЯ ДЕФИЦИТА БЮДЖЕТА ДЯТЬКОВСКОГО РАЙОНА ЗА </a:t>
            </a:r>
            <a:r>
              <a:rPr lang="ru-RU" sz="2000" dirty="0" smtClean="0"/>
              <a:t>2018 </a:t>
            </a:r>
            <a:r>
              <a:rPr lang="ru-RU" sz="2000" dirty="0"/>
              <a:t>ГОД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84368" y="1180080"/>
            <a:ext cx="1071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dirty="0"/>
              <a:t>(ТЫС. РУБ.)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209144"/>
              </p:ext>
            </p:extLst>
          </p:nvPr>
        </p:nvGraphicFramePr>
        <p:xfrm>
          <a:off x="179511" y="1540615"/>
          <a:ext cx="8775984" cy="4624689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3746420"/>
                <a:gridCol w="1887862"/>
                <a:gridCol w="1636562"/>
                <a:gridCol w="1505140"/>
              </a:tblGrid>
              <a:tr h="6418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Утвержденный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план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Уточненный план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Кассовое исполнение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Кредиты кредитных организаций в валюте Российской Федерации, в том числе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5 810,0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5 190,0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5 190,0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9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Получение кредитов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26 620,0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26 000,0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26 000,0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9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Погашение кредитов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-20 810,0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-20 810,0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-20810,0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Бюджетные кредиты от других бюджетов бюджетной системы Российской Федерации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-5 810,0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-5 810,0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-5 810,0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9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Получение кредитов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9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Погашение кредитов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-5 810,0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-5 810,0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-5 810,0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Изменение остатков средств на счетах по учету средств бюджета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3 060,6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- 1 768,40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736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Итого источников внутреннего финансирования дефицита бюджета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2 440,6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- 2 388,4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23089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ОБЪЕМ И СТРУКТУРА МУНИЦИПАЛЬНОГО ДОЛГА ДЯТЬКОВСКОГО РАЙОНА</a:t>
            </a:r>
          </a:p>
        </p:txBody>
      </p:sp>
      <p:sp>
        <p:nvSpPr>
          <p:cNvPr id="5" name="Загнутый угол 4"/>
          <p:cNvSpPr/>
          <p:nvPr/>
        </p:nvSpPr>
        <p:spPr>
          <a:xfrm>
            <a:off x="414661" y="6021288"/>
            <a:ext cx="8352927" cy="548104"/>
          </a:xfrm>
          <a:prstGeom prst="foldedCorner">
            <a:avLst>
              <a:gd name="adj" fmla="val 38670"/>
            </a:avLst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Объем муниципального долга  1 января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года составил 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26 000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рублей.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96462" y="1269583"/>
            <a:ext cx="1071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dirty="0"/>
              <a:t>(ТЫС. РУБ.)</a:t>
            </a: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8533297"/>
              </p:ext>
            </p:extLst>
          </p:nvPr>
        </p:nvGraphicFramePr>
        <p:xfrm>
          <a:off x="414663" y="1124744"/>
          <a:ext cx="8352926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414660" y="5975569"/>
            <a:ext cx="8352927" cy="457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4641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3537" y="2379573"/>
            <a:ext cx="843692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noFill/>
                  <a:prstDash val="solid"/>
                </a:ln>
                <a:solidFill>
                  <a:schemeClr val="accent1"/>
                </a:solidFill>
              </a:rPr>
              <a:t>Спасибо за внимание</a:t>
            </a:r>
            <a:endParaRPr lang="ru-RU" sz="6600" b="1" dirty="0">
              <a:ln w="10541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pic>
        <p:nvPicPr>
          <p:cNvPr id="6" name="Picture 17" descr="https://pixabay.com/static/uploads/photo/2012/04/11/17/44/divider-29115_960_7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723" y="2996952"/>
            <a:ext cx="4222552" cy="2114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2752316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201556"/>
              </p:ext>
            </p:extLst>
          </p:nvPr>
        </p:nvGraphicFramePr>
        <p:xfrm>
          <a:off x="252275" y="1782688"/>
          <a:ext cx="8640959" cy="252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5608"/>
                <a:gridCol w="1383973"/>
                <a:gridCol w="1472689"/>
                <a:gridCol w="1295257"/>
                <a:gridCol w="1490432"/>
                <a:gridCol w="1313000"/>
              </a:tblGrid>
              <a:tr h="11656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Наименование показателя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Утверждено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Уточненный план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Исполнено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% исполнения к уточненному плану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Темп роста </a:t>
                      </a:r>
                      <a:r>
                        <a:rPr lang="ru-RU" sz="1600" u="none" strike="noStrike" dirty="0" smtClean="0">
                          <a:effectLst/>
                        </a:rPr>
                        <a:t>2018 </a:t>
                      </a:r>
                      <a:r>
                        <a:rPr lang="ru-RU" sz="1600" u="none" strike="noStrike" dirty="0">
                          <a:effectLst/>
                        </a:rPr>
                        <a:t>года к </a:t>
                      </a:r>
                      <a:r>
                        <a:rPr lang="ru-RU" sz="1600" u="none" strike="noStrike" dirty="0" smtClean="0">
                          <a:effectLst/>
                        </a:rPr>
                        <a:t>2017 </a:t>
                      </a:r>
                      <a:r>
                        <a:rPr lang="ru-RU" sz="1600" u="none" strike="noStrike" dirty="0">
                          <a:effectLst/>
                        </a:rPr>
                        <a:t>году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73030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2018 </a:t>
                      </a:r>
                      <a:r>
                        <a:rPr lang="ru-RU" sz="1600" dirty="0">
                          <a:effectLst/>
                        </a:rPr>
                        <a:t>год</a:t>
                      </a:r>
                      <a:endParaRPr lang="ru-RU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3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Доходы</a:t>
                      </a:r>
                      <a:endParaRPr lang="ru-RU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748 859,5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792 434,2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794 842,3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100,3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107,7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3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Расходы</a:t>
                      </a:r>
                      <a:endParaRPr lang="ru-RU" sz="18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748 859,5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794 874,8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792 454,0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99,7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107,2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355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Профицит (+) Дефицит (-) </a:t>
                      </a:r>
                      <a:endParaRPr lang="ru-RU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-2 440,6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2,4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ОСНОВНЫЕ ПАРАМЕТРЫ ИСПОЛНЕНИЯ БЮДЖЕТА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ДЯТЬКОВСКОГО </a:t>
            </a:r>
            <a:r>
              <a:rPr lang="ru-RU" sz="2000" dirty="0"/>
              <a:t>РАЙОНА </a:t>
            </a:r>
            <a:r>
              <a:rPr lang="ru-RU" sz="2000" dirty="0" smtClean="0"/>
              <a:t>ЗА 2018 ГОД</a:t>
            </a:r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905264"/>
              </p:ext>
            </p:extLst>
          </p:nvPr>
        </p:nvGraphicFramePr>
        <p:xfrm>
          <a:off x="323528" y="4797152"/>
          <a:ext cx="8568952" cy="158417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576970"/>
                <a:gridCol w="3889394"/>
                <a:gridCol w="4102588"/>
              </a:tblGrid>
              <a:tr h="3960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</a:rPr>
                        <a:t>Год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Доходы в расчете на 1 </a:t>
                      </a:r>
                      <a:r>
                        <a:rPr lang="ru-RU" sz="1600" u="none" strike="noStrike" dirty="0" smtClean="0">
                          <a:effectLst/>
                        </a:rPr>
                        <a:t>жителя (руб.)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Расходы в расчете на 1 </a:t>
                      </a:r>
                      <a:r>
                        <a:rPr lang="ru-RU" sz="1600" u="none" strike="noStrike" dirty="0" smtClean="0">
                          <a:effectLst/>
                        </a:rPr>
                        <a:t>жителя (руб.)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960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</a:rPr>
                        <a:t>2016 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</a:rPr>
                        <a:t>11566,4</a:t>
                      </a: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</a:rPr>
                        <a:t>11506,2</a:t>
                      </a: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960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</a:rPr>
                        <a:t>2017 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</a:rPr>
                        <a:t>12437,7</a:t>
                      </a: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</a:rPr>
                        <a:t>12454,0</a:t>
                      </a: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960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</a:rPr>
                        <a:t>2018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</a:rPr>
                        <a:t>13393,8</a:t>
                      </a: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</a:rPr>
                        <a:t>13353,6</a:t>
                      </a: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813115" y="1494656"/>
            <a:ext cx="1071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dirty="0"/>
              <a:t>(ТЫС. РУБ.)</a:t>
            </a:r>
          </a:p>
        </p:txBody>
      </p:sp>
    </p:spTree>
    <p:extLst>
      <p:ext uri="{BB962C8B-B14F-4D97-AF65-F5344CB8AC3E}">
        <p14:creationId xmlns:p14="http://schemas.microsoft.com/office/powerpoint/2010/main" val="40795478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871613"/>
              </p:ext>
            </p:extLst>
          </p:nvPr>
        </p:nvGraphicFramePr>
        <p:xfrm>
          <a:off x="314533" y="1556792"/>
          <a:ext cx="8496945" cy="4464495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1657515"/>
                <a:gridCol w="1360907"/>
                <a:gridCol w="1448145"/>
                <a:gridCol w="1273669"/>
                <a:gridCol w="1465593"/>
                <a:gridCol w="1291116"/>
              </a:tblGrid>
              <a:tr h="9010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Наименование показателя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Исполнено за </a:t>
                      </a:r>
                      <a:r>
                        <a:rPr lang="ru-RU" sz="1400" u="none" strike="noStrike" dirty="0" smtClean="0">
                          <a:effectLst/>
                        </a:rPr>
                        <a:t>2017 </a:t>
                      </a:r>
                      <a:r>
                        <a:rPr lang="ru-RU" sz="1400" u="none" strike="noStrike" dirty="0">
                          <a:effectLst/>
                        </a:rPr>
                        <a:t>г.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Уточненные назначения на </a:t>
                      </a:r>
                      <a:r>
                        <a:rPr lang="ru-RU" sz="1400" u="none" strike="noStrike" dirty="0" smtClean="0">
                          <a:effectLst/>
                        </a:rPr>
                        <a:t>2018 </a:t>
                      </a:r>
                      <a:r>
                        <a:rPr lang="ru-RU" sz="1400" u="none" strike="noStrike" dirty="0">
                          <a:effectLst/>
                        </a:rPr>
                        <a:t>год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Кассовое исполнение за   </a:t>
                      </a:r>
                      <a:r>
                        <a:rPr lang="ru-RU" sz="1400" u="none" strike="noStrike" dirty="0" smtClean="0">
                          <a:effectLst/>
                        </a:rPr>
                        <a:t>2018 </a:t>
                      </a:r>
                      <a:r>
                        <a:rPr lang="ru-RU" sz="1400" u="none" strike="noStrike" dirty="0">
                          <a:effectLst/>
                        </a:rPr>
                        <a:t>г.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Процент выполне-ния плана, %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Темп роста, %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9010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</a:rPr>
                        <a:t>Налоговые и неналоговые доходы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212826,8</a:t>
                      </a:r>
                      <a:endParaRPr lang="ru-RU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222 220,00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225 650,58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101,5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106,0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9010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</a:rPr>
                        <a:t>Безвозмездные поступления, из </a:t>
                      </a:r>
                      <a:r>
                        <a:rPr lang="ru-RU" sz="1400" u="none" strike="noStrike" dirty="0" smtClean="0">
                          <a:effectLst/>
                        </a:rPr>
                        <a:t>них: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525225,6</a:t>
                      </a:r>
                      <a:endParaRPr lang="ru-RU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570 214,17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569 191,76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99,8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108,4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6058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effectLst/>
                        </a:rPr>
                        <a:t>в </a:t>
                      </a:r>
                      <a:r>
                        <a:rPr lang="ru-RU" sz="1400" u="none" strike="noStrike" dirty="0">
                          <a:effectLst/>
                        </a:rPr>
                        <a:t>бюджеты </a:t>
                      </a:r>
                      <a:r>
                        <a:rPr lang="ru-RU" sz="1400" u="none" strike="noStrike" dirty="0" smtClean="0">
                          <a:effectLst/>
                        </a:rPr>
                        <a:t>         поселений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0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24816,3</a:t>
                      </a:r>
                      <a:endParaRPr lang="ru-RU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15 996,01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14 762,26</a:t>
                      </a:r>
                      <a:endParaRPr lang="ru-RU" sz="14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92,3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59,5</a:t>
                      </a:r>
                      <a:endParaRPr lang="ru-RU" sz="14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6058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</a:rPr>
                        <a:t>из  бюджетов поселений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0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8072,9</a:t>
                      </a:r>
                      <a:endParaRPr lang="ru-RU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7 222,55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7 170,96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99,3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88,8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494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</a:rPr>
                        <a:t>Всего доходов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indent="10160"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738052,4</a:t>
                      </a:r>
                      <a:endParaRPr lang="ru-RU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792 434,17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794 842,34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100,3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107,7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ОСНОВНЫЕ ИТОГИ ИСПОЛНЕНИЯ БЮДЖЕТА </a:t>
            </a:r>
            <a:r>
              <a:rPr lang="ru-RU" sz="2000" dirty="0" smtClean="0"/>
              <a:t>ДЯТЬКОВСКОГО </a:t>
            </a:r>
            <a:r>
              <a:rPr lang="ru-RU" sz="2000" dirty="0"/>
              <a:t>РАЙОНА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ПО </a:t>
            </a:r>
            <a:r>
              <a:rPr lang="ru-RU" sz="2000" dirty="0"/>
              <a:t>ДОХОДАМ ЗА </a:t>
            </a:r>
            <a:r>
              <a:rPr lang="ru-RU" sz="2000" dirty="0" smtClean="0"/>
              <a:t>2018 </a:t>
            </a:r>
            <a:r>
              <a:rPr lang="ru-RU" sz="2000" dirty="0"/>
              <a:t>ГОД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731356" y="1268758"/>
            <a:ext cx="1071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dirty="0"/>
              <a:t>(ТЫС. РУБ.)</a:t>
            </a:r>
          </a:p>
        </p:txBody>
      </p:sp>
    </p:spTree>
    <p:extLst>
      <p:ext uri="{BB962C8B-B14F-4D97-AF65-F5344CB8AC3E}">
        <p14:creationId xmlns:p14="http://schemas.microsoft.com/office/powerpoint/2010/main" val="15361820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ДИНАМИКА ПОСТУПЛЕНИЯ ДОХОДОВ В БЮДЖЕТ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ДЯТЬКОВСКОГО </a:t>
            </a:r>
            <a:r>
              <a:rPr lang="ru-RU" sz="2000" dirty="0"/>
              <a:t>РАЙОНА </a:t>
            </a:r>
            <a:r>
              <a:rPr lang="ru-RU" sz="2000" dirty="0" smtClean="0"/>
              <a:t>В 2016-2018 </a:t>
            </a:r>
            <a:r>
              <a:rPr lang="ru-RU" sz="2000" dirty="0"/>
              <a:t>ГГ.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7908180" y="1194146"/>
            <a:ext cx="1071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dirty="0"/>
              <a:t>(ТЫС. РУБ.)</a:t>
            </a: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4764892"/>
              </p:ext>
            </p:extLst>
          </p:nvPr>
        </p:nvGraphicFramePr>
        <p:xfrm>
          <a:off x="107504" y="1348036"/>
          <a:ext cx="8884998" cy="5321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691680" y="2037834"/>
            <a:ext cx="106150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b="1" dirty="0"/>
              <a:t>698365,8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355976" y="1883888"/>
            <a:ext cx="106150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b="1" dirty="0"/>
              <a:t>738052,4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983908" y="1610280"/>
            <a:ext cx="106150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b="1" dirty="0"/>
              <a:t>794842,3</a:t>
            </a:r>
          </a:p>
        </p:txBody>
      </p:sp>
    </p:spTree>
    <p:extLst>
      <p:ext uri="{BB962C8B-B14F-4D97-AF65-F5344CB8AC3E}">
        <p14:creationId xmlns:p14="http://schemas.microsoft.com/office/powerpoint/2010/main" val="5975762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СТРУКТУРА ДОХОДОВ БЮДЖЕТА </a:t>
            </a:r>
            <a:br>
              <a:rPr lang="ru-RU" sz="2000" dirty="0"/>
            </a:br>
            <a:r>
              <a:rPr lang="ru-RU" sz="2000" dirty="0"/>
              <a:t>ДЯТЬКОВСКОГО РАЙОНА ЗА </a:t>
            </a:r>
            <a:r>
              <a:rPr lang="ru-RU" sz="2000" dirty="0" smtClean="0"/>
              <a:t>2016-2018 </a:t>
            </a:r>
            <a:r>
              <a:rPr lang="ru-RU" sz="2000" dirty="0"/>
              <a:t>гг.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916316" y="1340768"/>
            <a:ext cx="1071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dirty="0"/>
              <a:t>(ТЫС. РУБ.)</a:t>
            </a:r>
          </a:p>
        </p:txBody>
      </p:sp>
      <p:sp>
        <p:nvSpPr>
          <p:cNvPr id="8" name="Загнутый угол 7"/>
          <p:cNvSpPr/>
          <p:nvPr/>
        </p:nvSpPr>
        <p:spPr>
          <a:xfrm>
            <a:off x="107504" y="4194799"/>
            <a:ext cx="8879938" cy="2304256"/>
          </a:xfrm>
          <a:prstGeom prst="foldedCorner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36000" bIns="0" rtlCol="0" anchor="t"/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ru-RU" sz="1500" dirty="0">
                <a:solidFill>
                  <a:schemeClr val="tx1"/>
                </a:solidFill>
              </a:rPr>
              <a:t>Удельный вес налоговых и неналоговых доходов  в  общем объеме доходов за отчетный период составляет  </a:t>
            </a:r>
            <a:r>
              <a:rPr lang="ru-RU" sz="1500" dirty="0" smtClean="0">
                <a:solidFill>
                  <a:schemeClr val="tx1"/>
                </a:solidFill>
              </a:rPr>
              <a:t>28,4 </a:t>
            </a:r>
            <a:r>
              <a:rPr lang="ru-RU" sz="1500" dirty="0">
                <a:solidFill>
                  <a:schemeClr val="tx1"/>
                </a:solidFill>
              </a:rPr>
              <a:t>процента,  за аналогичный период прошлого года указанный показатель составлял  </a:t>
            </a:r>
            <a:r>
              <a:rPr lang="ru-RU" sz="1500" dirty="0" smtClean="0">
                <a:solidFill>
                  <a:schemeClr val="tx1"/>
                </a:solidFill>
              </a:rPr>
              <a:t>28,9 </a:t>
            </a:r>
            <a:r>
              <a:rPr lang="ru-RU" sz="1500" dirty="0">
                <a:solidFill>
                  <a:schemeClr val="tx1"/>
                </a:solidFill>
              </a:rPr>
              <a:t>процента.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ru-RU" sz="1500" dirty="0">
                <a:solidFill>
                  <a:schemeClr val="tx1"/>
                </a:solidFill>
              </a:rPr>
              <a:t>Доля безвозмездных поступлений из бюджетов других уровней – </a:t>
            </a:r>
            <a:r>
              <a:rPr lang="ru-RU" sz="1500" dirty="0" smtClean="0">
                <a:solidFill>
                  <a:schemeClr val="tx1"/>
                </a:solidFill>
              </a:rPr>
              <a:t>71,6 </a:t>
            </a:r>
            <a:r>
              <a:rPr lang="ru-RU" sz="1500" dirty="0">
                <a:solidFill>
                  <a:schemeClr val="tx1"/>
                </a:solidFill>
              </a:rPr>
              <a:t>процента,   за  </a:t>
            </a:r>
            <a:r>
              <a:rPr lang="ru-RU" sz="1500" dirty="0" smtClean="0">
                <a:solidFill>
                  <a:schemeClr val="tx1"/>
                </a:solidFill>
              </a:rPr>
              <a:t>2017 </a:t>
            </a:r>
            <a:r>
              <a:rPr lang="ru-RU" sz="1500" dirty="0">
                <a:solidFill>
                  <a:schemeClr val="tx1"/>
                </a:solidFill>
              </a:rPr>
              <a:t>год – </a:t>
            </a:r>
            <a:r>
              <a:rPr lang="ru-RU" sz="1500" dirty="0" smtClean="0">
                <a:solidFill>
                  <a:schemeClr val="tx1"/>
                </a:solidFill>
              </a:rPr>
              <a:t>71,2 </a:t>
            </a:r>
            <a:r>
              <a:rPr lang="ru-RU" sz="1500" dirty="0">
                <a:solidFill>
                  <a:schemeClr val="tx1"/>
                </a:solidFill>
              </a:rPr>
              <a:t>процента.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ru-RU" sz="1500" dirty="0">
                <a:solidFill>
                  <a:schemeClr val="tx1"/>
                </a:solidFill>
              </a:rPr>
              <a:t>Доля налоговых и неналоговых доходов (без поступлений доходов по дополнительным нормативам отчислений) в  общем объеме доходов за отчетный период составляет  </a:t>
            </a:r>
            <a:r>
              <a:rPr lang="ru-RU" sz="1500" dirty="0" smtClean="0">
                <a:solidFill>
                  <a:schemeClr val="tx1"/>
                </a:solidFill>
              </a:rPr>
              <a:t>7,7  </a:t>
            </a:r>
            <a:r>
              <a:rPr lang="ru-RU" sz="1500" dirty="0">
                <a:solidFill>
                  <a:schemeClr val="tx1"/>
                </a:solidFill>
              </a:rPr>
              <a:t>процентов.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ru-RU" sz="1500" dirty="0">
                <a:solidFill>
                  <a:schemeClr val="tx1"/>
                </a:solidFill>
              </a:rPr>
              <a:t>Налоговые и неналоговые доходы бюджета увеличились в сравнении с </a:t>
            </a:r>
            <a:r>
              <a:rPr lang="ru-RU" sz="1500" dirty="0" smtClean="0">
                <a:solidFill>
                  <a:schemeClr val="tx1"/>
                </a:solidFill>
              </a:rPr>
              <a:t>2017 </a:t>
            </a:r>
            <a:r>
              <a:rPr lang="ru-RU" sz="1500" dirty="0">
                <a:solidFill>
                  <a:schemeClr val="tx1"/>
                </a:solidFill>
              </a:rPr>
              <a:t>годом на 3,9 процента, в абсолютном выражении – на </a:t>
            </a:r>
            <a:r>
              <a:rPr lang="ru-RU" sz="1500" dirty="0" smtClean="0">
                <a:solidFill>
                  <a:schemeClr val="tx1"/>
                </a:solidFill>
              </a:rPr>
              <a:t>12823,8 </a:t>
            </a:r>
            <a:r>
              <a:rPr lang="ru-RU" sz="1500" dirty="0">
                <a:solidFill>
                  <a:schemeClr val="tx1"/>
                </a:solidFill>
              </a:rPr>
              <a:t>тыс. рублей. </a:t>
            </a:r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3169245"/>
              </p:ext>
            </p:extLst>
          </p:nvPr>
        </p:nvGraphicFramePr>
        <p:xfrm>
          <a:off x="107504" y="1613749"/>
          <a:ext cx="8879938" cy="2535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07504" y="4147530"/>
            <a:ext cx="8879938" cy="457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5031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984" y="69411"/>
            <a:ext cx="8640960" cy="847817"/>
          </a:xfrm>
        </p:spPr>
        <p:txBody>
          <a:bodyPr>
            <a:normAutofit/>
          </a:bodyPr>
          <a:lstStyle/>
          <a:p>
            <a:r>
              <a:rPr lang="ru-RU" sz="2000" dirty="0"/>
              <a:t>ДИНАМИКА ПОСТУПЛЕНИЯ НАЛОГОВЫХ И НЕНАЛОГОВЫХ ДОХОДОВ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 </a:t>
            </a:r>
            <a:r>
              <a:rPr lang="ru-RU" sz="2000" dirty="0"/>
              <a:t>БЮДЖЕТ ДЯТЬКОВСКОГО РАЙОНА В </a:t>
            </a:r>
            <a:r>
              <a:rPr lang="ru-RU" sz="2000" dirty="0" smtClean="0"/>
              <a:t>2016-2018 </a:t>
            </a:r>
            <a:r>
              <a:rPr lang="ru-RU" sz="2000" dirty="0"/>
              <a:t>гг.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049830" y="980728"/>
            <a:ext cx="1071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dirty="0"/>
              <a:t>(ТЫС. РУБ.)</a:t>
            </a:r>
          </a:p>
        </p:txBody>
      </p:sp>
      <p:sp>
        <p:nvSpPr>
          <p:cNvPr id="8" name="Загнутый угол 7"/>
          <p:cNvSpPr/>
          <p:nvPr/>
        </p:nvSpPr>
        <p:spPr>
          <a:xfrm>
            <a:off x="127992" y="4943401"/>
            <a:ext cx="8928992" cy="1656184"/>
          </a:xfrm>
          <a:prstGeom prst="foldedCorner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36000" bIns="0" rtlCol="0" anchor="t"/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ru-RU" sz="1500" dirty="0"/>
              <a:t>Увеличение  поступлений налоговых и неналоговых доходов по сравнению с </a:t>
            </a:r>
            <a:r>
              <a:rPr lang="ru-RU" sz="1500" dirty="0" smtClean="0"/>
              <a:t>2017 </a:t>
            </a:r>
            <a:r>
              <a:rPr lang="ru-RU" sz="1500" dirty="0"/>
              <a:t>годом в целом составило 12823,8 тыс. рублей.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ru-RU" sz="1500" dirty="0"/>
              <a:t>Наибольший прирост  поступлений сложился по налогу на доходы физических лиц (+</a:t>
            </a:r>
            <a:r>
              <a:rPr lang="ru-RU" sz="1500" dirty="0" smtClean="0"/>
              <a:t>15779,9 </a:t>
            </a:r>
            <a:r>
              <a:rPr lang="ru-RU" sz="1500" dirty="0"/>
              <a:t>тыс. рублей</a:t>
            </a:r>
            <a:r>
              <a:rPr lang="ru-RU" sz="1500" dirty="0" smtClean="0"/>
              <a:t>).</a:t>
            </a:r>
            <a:endParaRPr lang="ru-RU" sz="1500" dirty="0"/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ru-RU" sz="1500" dirty="0"/>
              <a:t>Основными причинами увеличения поступлений налога является совершенствование администрирования налога, рост фонда оплаты труда (</a:t>
            </a:r>
            <a:r>
              <a:rPr lang="ru-RU" sz="1500" dirty="0" smtClean="0"/>
              <a:t>107,3 </a:t>
            </a:r>
            <a:r>
              <a:rPr lang="ru-RU" sz="1500" dirty="0"/>
              <a:t>процента к </a:t>
            </a:r>
            <a:r>
              <a:rPr lang="ru-RU" sz="1500" dirty="0" smtClean="0"/>
              <a:t>2017 </a:t>
            </a:r>
            <a:r>
              <a:rPr lang="ru-RU" sz="1500" dirty="0"/>
              <a:t>году), а также  проведение мероприятий по сокращению задолженности по налогу на доходы физических лиц.</a:t>
            </a:r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2407000"/>
              </p:ext>
            </p:extLst>
          </p:nvPr>
        </p:nvGraphicFramePr>
        <p:xfrm>
          <a:off x="132928" y="1134616"/>
          <a:ext cx="8924056" cy="3763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27992" y="4897682"/>
            <a:ext cx="8928992" cy="457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7806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ДИНАМИКА ОБЪЁМОВ ЗАДОЛЖЕННОСТИ И НЕДОИМКИ ПО НАЛОГОВЫМ ПЛАТЕЖАМ В </a:t>
            </a:r>
            <a:r>
              <a:rPr lang="ru-RU" sz="2000" dirty="0" smtClean="0"/>
              <a:t>2016-2018 </a:t>
            </a:r>
            <a:r>
              <a:rPr lang="ru-RU" sz="2000" dirty="0"/>
              <a:t>ГГ.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011134" y="972743"/>
            <a:ext cx="1071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dirty="0"/>
              <a:t>(ТЫС. РУБ.)</a:t>
            </a:r>
          </a:p>
        </p:txBody>
      </p:sp>
      <p:sp>
        <p:nvSpPr>
          <p:cNvPr id="13" name="Загнутый угол 12"/>
          <p:cNvSpPr/>
          <p:nvPr/>
        </p:nvSpPr>
        <p:spPr>
          <a:xfrm>
            <a:off x="179512" y="5202910"/>
            <a:ext cx="8784976" cy="1394441"/>
          </a:xfrm>
          <a:prstGeom prst="foldedCorner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36000" bIns="0" rtlCol="0" anchor="t"/>
          <a:lstStyle/>
          <a:p>
            <a:r>
              <a:rPr lang="ru-RU" sz="1500" dirty="0"/>
              <a:t>Представлены сведения о задолженности в бюджеты всех уровней по данным информационного ресурса «Расчеты с бюджетом», предоставляемого  Межрайонной ИФНС России №5 по Брянской области на основании совместного Приказа Министерства финансов Российской Федерации и Федеральной налоговой службы Российской Федерации от 30.06.2008 года №65н/ММ-3-1/295@, в состав которого не включаются сведения о федеральных налогах и сборах, зачисляемых в федеральный бюджет</a:t>
            </a:r>
          </a:p>
        </p:txBody>
      </p:sp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3553868"/>
              </p:ext>
            </p:extLst>
          </p:nvPr>
        </p:nvGraphicFramePr>
        <p:xfrm>
          <a:off x="179512" y="1258692"/>
          <a:ext cx="8792492" cy="389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79512" y="5180050"/>
            <a:ext cx="8784976" cy="457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8883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СТРУКТУРА ДОХОДОВ БЮДЖЕТА </a:t>
            </a:r>
            <a:br>
              <a:rPr lang="ru-RU" sz="2000" dirty="0"/>
            </a:br>
            <a:r>
              <a:rPr lang="ru-RU" sz="2000" dirty="0"/>
              <a:t>ДЯТЬКОВСКОГО РАЙОНА ЗА </a:t>
            </a:r>
            <a:r>
              <a:rPr lang="ru-RU" sz="2000" dirty="0" smtClean="0"/>
              <a:t>2018 </a:t>
            </a:r>
            <a:r>
              <a:rPr lang="ru-RU" sz="2000" dirty="0"/>
              <a:t>ГОД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7715781"/>
              </p:ext>
            </p:extLst>
          </p:nvPr>
        </p:nvGraphicFramePr>
        <p:xfrm>
          <a:off x="620" y="980728"/>
          <a:ext cx="9143380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011134" y="972743"/>
            <a:ext cx="1071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dirty="0"/>
              <a:t>(ТЫС. РУБ.)</a:t>
            </a:r>
          </a:p>
        </p:txBody>
      </p:sp>
    </p:spTree>
    <p:extLst>
      <p:ext uri="{BB962C8B-B14F-4D97-AF65-F5344CB8AC3E}">
        <p14:creationId xmlns:p14="http://schemas.microsoft.com/office/powerpoint/2010/main" val="42041173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СТРУКТУРА  НАЛОГОВЫХ ДОХОДОВ В ОБЩЕМ ОБЪЕМЕ НАЛОГОВЫХ И НЕНАЛОГОВЫХ ДОХОДОВ ЗА </a:t>
            </a:r>
            <a:r>
              <a:rPr lang="ru-RU" sz="2000" dirty="0" smtClean="0"/>
              <a:t>2017-2018 </a:t>
            </a:r>
            <a:r>
              <a:rPr lang="ru-RU" sz="2000" dirty="0"/>
              <a:t>ГОДЫ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7862289"/>
              </p:ext>
            </p:extLst>
          </p:nvPr>
        </p:nvGraphicFramePr>
        <p:xfrm>
          <a:off x="-180528" y="2420888"/>
          <a:ext cx="950505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211960" y="1628800"/>
            <a:ext cx="648072" cy="2736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6820334"/>
              </p:ext>
            </p:extLst>
          </p:nvPr>
        </p:nvGraphicFramePr>
        <p:xfrm>
          <a:off x="4572000" y="1052736"/>
          <a:ext cx="4572000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8709827"/>
              </p:ext>
            </p:extLst>
          </p:nvPr>
        </p:nvGraphicFramePr>
        <p:xfrm>
          <a:off x="0" y="1052736"/>
          <a:ext cx="4572000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60228392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84B4"/>
      </a:accent1>
      <a:accent2>
        <a:srgbClr val="F07F09"/>
      </a:accent2>
      <a:accent3>
        <a:srgbClr val="9F2936"/>
      </a:accent3>
      <a:accent4>
        <a:srgbClr val="92D050"/>
      </a:accent4>
      <a:accent5>
        <a:srgbClr val="1B587C"/>
      </a:accent5>
      <a:accent6>
        <a:srgbClr val="C19859"/>
      </a:accent6>
      <a:hlink>
        <a:srgbClr val="604878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8654</TotalTime>
  <Words>1057</Words>
  <Application>Microsoft Office PowerPoint</Application>
  <PresentationFormat>Экран (4:3)</PresentationFormat>
  <Paragraphs>297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1_Тема Office</vt:lpstr>
      <vt:lpstr>Презентация PowerPoint</vt:lpstr>
      <vt:lpstr>ОСНОВНЫЕ ПАРАМЕТРЫ ИСПОЛНЕНИЯ БЮДЖЕТА  ДЯТЬКОВСКОГО РАЙОНА ЗА 2018 ГОД</vt:lpstr>
      <vt:lpstr>ОСНОВНЫЕ ИТОГИ ИСПОЛНЕНИЯ БЮДЖЕТА ДЯТЬКОВСКОГО РАЙОНА  ПО ДОХОДАМ ЗА 2018 ГОД</vt:lpstr>
      <vt:lpstr>ДИНАМИКА ПОСТУПЛЕНИЯ ДОХОДОВ В БЮДЖЕТ  ДЯТЬКОВСКОГО РАЙОНА В 2016-2018 ГГ.</vt:lpstr>
      <vt:lpstr>СТРУКТУРА ДОХОДОВ БЮДЖЕТА  ДЯТЬКОВСКОГО РАЙОНА ЗА 2016-2018 гг.</vt:lpstr>
      <vt:lpstr>ДИНАМИКА ПОСТУПЛЕНИЯ НАЛОГОВЫХ И НЕНАЛОГОВЫХ ДОХОДОВ  В БЮДЖЕТ ДЯТЬКОВСКОГО РАЙОНА В 2016-2018 гг.</vt:lpstr>
      <vt:lpstr>ДИНАМИКА ОБЪЁМОВ ЗАДОЛЖЕННОСТИ И НЕДОИМКИ ПО НАЛОГОВЫМ ПЛАТЕЖАМ В 2016-2018 ГГ.</vt:lpstr>
      <vt:lpstr>СТРУКТУРА ДОХОДОВ БЮДЖЕТА  ДЯТЬКОВСКОГО РАЙОНА ЗА 2018 ГОД</vt:lpstr>
      <vt:lpstr>СТРУКТУРА  НАЛОГОВЫХ ДОХОДОВ В ОБЩЕМ ОБЪЕМЕ НАЛОГОВЫХ И НЕНАЛОГОВЫХ ДОХОДОВ ЗА 2017-2018 ГОДЫ</vt:lpstr>
      <vt:lpstr>МЕЖБЮДЖЕТНЫЕ ТРАНСФЕРТЫ ИЗ ОБЛАСТНОГО БЮДЖЕТА</vt:lpstr>
      <vt:lpstr>РАСХОДЫ БЮДЖЕТА ДЯТЬКОВСКОГО РАЙОНА</vt:lpstr>
      <vt:lpstr>РАСХОДЫ БЮДЖЕТА ДЯТЬКОВСКОГО  РАЙОНА ПО ОТРАСЛЯМ</vt:lpstr>
      <vt:lpstr>ИСПОЛНЕНИЕ БЮДЖЕТА ДЯТЬКОВСКОГО РАЙОНА  ПО СОЦИАЛЬНО-ЗНАЧИМЫМ РАСХОДАМ</vt:lpstr>
      <vt:lpstr>ДИНАМИКА РАСХОДОВ БЮДЖЕТА ДЯТЬКОВСКОГО РАЙОНА В 2016-2018ГГ.  ПО ОТРАСЛЯМ</vt:lpstr>
      <vt:lpstr>СТРУКТУРА РАСХОДОВ БЮДЖЕТА  ДЯТЬКОВСКОГО РАЙОНА ЗА 2018 ГОД</vt:lpstr>
      <vt:lpstr>ПОВЫШЕНИЕ СРЕДНЕЙ ЗАРАБОТНОЙ ПЛАТЫ В 2018 ГОДУ ПО УКАЗАМ ПРЕЗИДЕНТА РФ (ПО УЧРЕЖДЕНИЯМ, ФИНАНСИРУЕМЫМ ЗА СЧЕТ СРЕДСТВ БЮДЖЕТА ДЯТЬКОВСКОГО РАЙОНА)</vt:lpstr>
      <vt:lpstr>АНАЛИЗ ИСПОЛНЕНИЯ ИСТОЧНИКОВ ФИНАНСИРОВАНИЯ ДЕФИЦИТА БЮДЖЕТА ДЯТЬКОВСКОГО РАЙОНА ЗА 2018 ГОД</vt:lpstr>
      <vt:lpstr>ОБЪЕМ И СТРУКТУРА МУНИЦИПАЛЬНОГО ДОЛГА ДЯТЬКОВСКОГО РАЙОНА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379</cp:revision>
  <cp:lastPrinted>2019-05-13T08:26:09Z</cp:lastPrinted>
  <dcterms:created xsi:type="dcterms:W3CDTF">2017-03-10T07:55:30Z</dcterms:created>
  <dcterms:modified xsi:type="dcterms:W3CDTF">2019-05-28T11:15:39Z</dcterms:modified>
</cp:coreProperties>
</file>