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6.xml" ContentType="application/vnd.openxmlformats-officedocument.drawingml.char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703" r:id="rId2"/>
  </p:sldMasterIdLst>
  <p:sldIdLst>
    <p:sldId id="304" r:id="rId3"/>
    <p:sldId id="261" r:id="rId4"/>
    <p:sldId id="303" r:id="rId5"/>
    <p:sldId id="262" r:id="rId6"/>
    <p:sldId id="263" r:id="rId7"/>
    <p:sldId id="264" r:id="rId8"/>
    <p:sldId id="266" r:id="rId9"/>
    <p:sldId id="267" r:id="rId10"/>
    <p:sldId id="268" r:id="rId11"/>
    <p:sldId id="269" r:id="rId12"/>
    <p:sldId id="270" r:id="rId13"/>
    <p:sldId id="271" r:id="rId14"/>
    <p:sldId id="272" r:id="rId15"/>
    <p:sldId id="276" r:id="rId16"/>
    <p:sldId id="275" r:id="rId17"/>
    <p:sldId id="273" r:id="rId18"/>
    <p:sldId id="277" r:id="rId19"/>
    <p:sldId id="278" r:id="rId20"/>
    <p:sldId id="279" r:id="rId21"/>
    <p:sldId id="301" r:id="rId22"/>
    <p:sldId id="281" r:id="rId23"/>
    <p:sldId id="282" r:id="rId24"/>
    <p:sldId id="283" r:id="rId25"/>
    <p:sldId id="284" r:id="rId26"/>
    <p:sldId id="285" r:id="rId27"/>
    <p:sldId id="286" r:id="rId28"/>
    <p:sldId id="288" r:id="rId29"/>
    <p:sldId id="300" r:id="rId30"/>
    <p:sldId id="299" r:id="rId31"/>
    <p:sldId id="298" r:id="rId32"/>
    <p:sldId id="290" r:id="rId33"/>
    <p:sldId id="292" r:id="rId34"/>
    <p:sldId id="293" r:id="rId35"/>
    <p:sldId id="294" r:id="rId36"/>
    <p:sldId id="295" r:id="rId37"/>
    <p:sldId id="296" r:id="rId38"/>
    <p:sldId id="297" r:id="rId39"/>
  </p:sldIdLst>
  <p:sldSz cx="9144000" cy="6858000" type="screen4x3"/>
  <p:notesSz cx="68119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F1F9"/>
    <a:srgbClr val="DDEDF7"/>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6093" autoAdjust="0"/>
  </p:normalViewPr>
  <p:slideViewPr>
    <p:cSldViewPr>
      <p:cViewPr>
        <p:scale>
          <a:sx n="75" d="100"/>
          <a:sy n="75" d="100"/>
        </p:scale>
        <p:origin x="-1020" y="-7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EA8300D6-8B62-400B-B502-FBE200B540E1}"/>
    <pc:docChg chg="modSld">
      <pc:chgData name="" userId="" providerId="" clId="Web-{EA8300D6-8B62-400B-B502-FBE200B540E1}" dt="2019-05-13T09:42:19.679" v="1" actId="20577"/>
      <pc:docMkLst>
        <pc:docMk/>
      </pc:docMkLst>
      <pc:sldChg chg="modSp">
        <pc:chgData name="" userId="" providerId="" clId="Web-{EA8300D6-8B62-400B-B502-FBE200B540E1}" dt="2019-05-13T09:42:19.679" v="1" actId="20577"/>
        <pc:sldMkLst>
          <pc:docMk/>
          <pc:sldMk cId="4065503188" sldId="271"/>
        </pc:sldMkLst>
        <pc:spChg chg="mod">
          <ac:chgData name="" userId="" providerId="" clId="Web-{EA8300D6-8B62-400B-B502-FBE200B540E1}" dt="2019-05-13T09:42:19.679" v="1" actId="20577"/>
          <ac:spMkLst>
            <pc:docMk/>
            <pc:sldMk cId="4065503188" sldId="271"/>
            <ac:spMk id="8"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Microsoft_Excel10.xlsx"/></Relationships>
</file>

<file path=ppt/charts/_rels/chart11.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lang="ru-RU" sz="1600" dirty="0"/>
              <a:t>Объем розничной торговли, </a:t>
            </a:r>
          </a:p>
          <a:p>
            <a:pPr>
              <a:defRPr sz="1600"/>
            </a:pPr>
            <a:r>
              <a:rPr lang="ru-RU" sz="1600" dirty="0"/>
              <a:t>млн. руб.</a:t>
            </a:r>
          </a:p>
        </c:rich>
      </c:tx>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0.47818397162220072"/>
          <c:y val="0.21741030498805594"/>
          <c:w val="0.4651258987096672"/>
          <c:h val="0.67954945891549223"/>
        </c:manualLayout>
      </c:layout>
      <c:bar3DChart>
        <c:barDir val="bar"/>
        <c:grouping val="clustered"/>
        <c:varyColors val="0"/>
        <c:ser>
          <c:idx val="0"/>
          <c:order val="0"/>
          <c:tx>
            <c:strRef>
              <c:f>Лист1!$B$1</c:f>
              <c:strCache>
                <c:ptCount val="1"/>
                <c:pt idx="0">
                  <c:v>Ряд 1</c:v>
                </c:pt>
              </c:strCache>
            </c:strRef>
          </c:tx>
          <c:spPr>
            <a:solidFill>
              <a:schemeClr val="accent2"/>
            </a:solidFill>
          </c:spPr>
          <c:invertIfNegative val="0"/>
          <c:dLbls>
            <c:dLbl>
              <c:idx val="0"/>
              <c:layout>
                <c:manualLayout>
                  <c:x val="2.6761411430475862E-2"/>
                  <c:y val="-3.82764621457845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694-4B64-B782-3198C9F7C989}"/>
                </c:ext>
              </c:extLst>
            </c:dLbl>
            <c:dLbl>
              <c:idx val="1"/>
              <c:layout>
                <c:manualLayout>
                  <c:x val="2.5397971653943214E-2"/>
                  <c:y val="-3.82764621457844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94-4B64-B782-3198C9F7C989}"/>
                </c:ext>
              </c:extLst>
            </c:dLbl>
            <c:spPr>
              <a:noFill/>
              <a:ln>
                <a:noFill/>
              </a:ln>
              <a:effectLst/>
            </c:spPr>
            <c:txPr>
              <a:bodyPr/>
              <a:lstStyle/>
              <a:p>
                <a:pPr>
                  <a:defRPr sz="1600"/>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Лист1!$A$2:$A$3</c:f>
              <c:strCache>
                <c:ptCount val="2"/>
                <c:pt idx="0">
                  <c:v>Фактическое значение за 2018 год</c:v>
                </c:pt>
                <c:pt idx="1">
                  <c:v>Фактическое значение за 2017 год</c:v>
                </c:pt>
              </c:strCache>
            </c:strRef>
          </c:cat>
          <c:val>
            <c:numRef>
              <c:f>Лист1!$B$2:$B$3</c:f>
              <c:numCache>
                <c:formatCode>General</c:formatCode>
                <c:ptCount val="2"/>
                <c:pt idx="0">
                  <c:v>3403</c:v>
                </c:pt>
                <c:pt idx="1">
                  <c:v>3180</c:v>
                </c:pt>
              </c:numCache>
            </c:numRef>
          </c:val>
          <c:extLst>
            <c:ext xmlns:c16="http://schemas.microsoft.com/office/drawing/2014/chart" uri="{C3380CC4-5D6E-409C-BE32-E72D297353CC}">
              <c16:uniqueId val="{00000002-8694-4B64-B782-3198C9F7C989}"/>
            </c:ext>
          </c:extLst>
        </c:ser>
        <c:dLbls>
          <c:showLegendKey val="0"/>
          <c:showVal val="1"/>
          <c:showCatName val="0"/>
          <c:showSerName val="0"/>
          <c:showPercent val="0"/>
          <c:showBubbleSize val="0"/>
        </c:dLbls>
        <c:gapWidth val="150"/>
        <c:shape val="box"/>
        <c:axId val="29615616"/>
        <c:axId val="29622656"/>
        <c:axId val="0"/>
      </c:bar3DChart>
      <c:catAx>
        <c:axId val="29615616"/>
        <c:scaling>
          <c:orientation val="minMax"/>
        </c:scaling>
        <c:delete val="0"/>
        <c:axPos val="l"/>
        <c:numFmt formatCode="General" sourceLinked="0"/>
        <c:majorTickMark val="out"/>
        <c:minorTickMark val="none"/>
        <c:tickLblPos val="nextTo"/>
        <c:txPr>
          <a:bodyPr/>
          <a:lstStyle/>
          <a:p>
            <a:pPr>
              <a:defRPr sz="1400"/>
            </a:pPr>
            <a:endParaRPr lang="ru-RU"/>
          </a:p>
        </c:txPr>
        <c:crossAx val="29622656"/>
        <c:crosses val="autoZero"/>
        <c:auto val="1"/>
        <c:lblAlgn val="ctr"/>
        <c:lblOffset val="100"/>
        <c:noMultiLvlLbl val="0"/>
      </c:catAx>
      <c:valAx>
        <c:axId val="29622656"/>
        <c:scaling>
          <c:orientation val="minMax"/>
        </c:scaling>
        <c:delete val="0"/>
        <c:axPos val="b"/>
        <c:majorGridlines/>
        <c:numFmt formatCode="General" sourceLinked="1"/>
        <c:majorTickMark val="out"/>
        <c:minorTickMark val="none"/>
        <c:tickLblPos val="nextTo"/>
        <c:txPr>
          <a:bodyPr/>
          <a:lstStyle/>
          <a:p>
            <a:pPr>
              <a:defRPr sz="1200"/>
            </a:pPr>
            <a:endParaRPr lang="ru-RU"/>
          </a:p>
        </c:txPr>
        <c:crossAx val="29615616"/>
        <c:crosses val="autoZero"/>
        <c:crossBetween val="between"/>
      </c:valAx>
    </c:plotArea>
    <c:plotVisOnly val="1"/>
    <c:dispBlanksAs val="gap"/>
    <c:showDLblsOverMax val="0"/>
  </c:chart>
  <c:spPr>
    <a:solidFill>
      <a:schemeClr val="bg1">
        <a:alpha val="70000"/>
      </a:schemeClr>
    </a:solidFill>
    <a:ln>
      <a:noFill/>
    </a:ln>
  </c:spPr>
  <c:txPr>
    <a:bodyPr/>
    <a:lstStyle/>
    <a:p>
      <a:pPr>
        <a:defRPr sz="1800">
          <a:latin typeface="Times New Roman" pitchFamily="18" charset="0"/>
          <a:cs typeface="Times New Roman" pitchFamily="18" charset="0"/>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view3D>
      <c:rotX val="30"/>
      <c:rotY val="210"/>
      <c:rAngAx val="0"/>
    </c:view3D>
    <c:floor>
      <c:thickness val="0"/>
    </c:floor>
    <c:sideWall>
      <c:thickness val="0"/>
    </c:sideWall>
    <c:backWall>
      <c:thickness val="0"/>
    </c:backWall>
    <c:plotArea>
      <c:layout/>
      <c:pie3DChart>
        <c:varyColors val="1"/>
        <c:ser>
          <c:idx val="0"/>
          <c:order val="0"/>
          <c:tx>
            <c:strRef>
              <c:f>'диагр презентация'!$C$17</c:f>
              <c:strCache>
                <c:ptCount val="1"/>
                <c:pt idx="0">
                  <c:v>2017 год</c:v>
                </c:pt>
              </c:strCache>
            </c:strRef>
          </c:tx>
          <c:explosion val="25"/>
          <c:dPt>
            <c:idx val="4"/>
            <c:bubble3D val="0"/>
            <c:spPr>
              <a:solidFill>
                <a:srgbClr val="FFFF00"/>
              </a:solidFill>
            </c:spPr>
            <c:extLst>
              <c:ext xmlns:c16="http://schemas.microsoft.com/office/drawing/2014/chart" uri="{C3380CC4-5D6E-409C-BE32-E72D297353CC}">
                <c16:uniqueId val="{00000001-DE42-4609-B821-4BC3DC5EAE28}"/>
              </c:ext>
            </c:extLst>
          </c:dPt>
          <c:dLbls>
            <c:dLbl>
              <c:idx val="3"/>
              <c:layout>
                <c:manualLayout>
                  <c:x val="4.1666447944007E-2"/>
                  <c:y val="9.3371978276923479E-2"/>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DE42-4609-B821-4BC3DC5EAE28}"/>
                </c:ext>
              </c:extLst>
            </c:dLbl>
            <c:dLbl>
              <c:idx val="4"/>
              <c:layout>
                <c:manualLayout>
                  <c:x val="-0.11111132983377078"/>
                  <c:y val="6.3134869546085298E-2"/>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DE42-4609-B821-4BC3DC5EAE28}"/>
                </c:ext>
              </c:extLst>
            </c:dLbl>
            <c:dLbl>
              <c:idx val="5"/>
              <c:layout>
                <c:manualLayout>
                  <c:x val="-8.6111111111111124E-2"/>
                  <c:y val="-6.9164428353276648E-3"/>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DE42-4609-B821-4BC3DC5EAE28}"/>
                </c:ext>
              </c:extLst>
            </c:dLbl>
            <c:numFmt formatCode="0.00%" sourceLinked="0"/>
            <c:spPr>
              <a:noFill/>
              <a:ln>
                <a:noFill/>
              </a:ln>
              <a:effectLst/>
            </c:spPr>
            <c:txPr>
              <a:bodyPr/>
              <a:lstStyle/>
              <a:p>
                <a:pPr>
                  <a:defRPr sz="1400"/>
                </a:pPr>
                <a:endParaRPr lang="ru-RU"/>
              </a:p>
            </c:txPr>
            <c:dLblPos val="outEnd"/>
            <c:showLegendKey val="0"/>
            <c:showVal val="0"/>
            <c:showCatName val="0"/>
            <c:showSerName val="0"/>
            <c:showPercent val="1"/>
            <c:showBubbleSize val="0"/>
            <c:separator>, </c:separator>
            <c:showLeaderLines val="1"/>
            <c:extLst>
              <c:ext xmlns:c15="http://schemas.microsoft.com/office/drawing/2012/chart" uri="{CE6537A1-D6FC-4f65-9D91-7224C49458BB}"/>
            </c:extLst>
          </c:dLbls>
          <c:cat>
            <c:strRef>
              <c:f>'диагр презентация'!$A$18:$A$24</c:f>
              <c:strCache>
                <c:ptCount val="7"/>
                <c:pt idx="0">
                  <c:v>Налог на доходы физических лиц</c:v>
                </c:pt>
                <c:pt idx="1">
                  <c:v>Налоги на товары (работы, услуги), реализуемые на территории РФ</c:v>
                </c:pt>
                <c:pt idx="2">
                  <c:v>Единый налог на вмененный доход для отдельных видов деятельности</c:v>
                </c:pt>
                <c:pt idx="3">
                  <c:v>Единый сельскохозяйственный налог</c:v>
                </c:pt>
                <c:pt idx="4">
                  <c:v>Налог, взимаемый в связи с применением патентной системы налогообложения</c:v>
                </c:pt>
                <c:pt idx="5">
                  <c:v>Государственная пошлина</c:v>
                </c:pt>
                <c:pt idx="6">
                  <c:v>Задолженность по отмененным налогам и сборам</c:v>
                </c:pt>
              </c:strCache>
            </c:strRef>
          </c:cat>
          <c:val>
            <c:numRef>
              <c:f>'диагр презентация'!$C$18:$C$24</c:f>
              <c:numCache>
                <c:formatCode>General</c:formatCode>
                <c:ptCount val="7"/>
                <c:pt idx="0">
                  <c:v>169233.7</c:v>
                </c:pt>
                <c:pt idx="1">
                  <c:v>2260.1999999999998</c:v>
                </c:pt>
                <c:pt idx="2">
                  <c:v>23574.799999999999</c:v>
                </c:pt>
                <c:pt idx="3">
                  <c:v>31.2</c:v>
                </c:pt>
                <c:pt idx="4">
                  <c:v>403.2</c:v>
                </c:pt>
                <c:pt idx="5">
                  <c:v>4259.8999999999996</c:v>
                </c:pt>
              </c:numCache>
            </c:numRef>
          </c:val>
          <c:extLst>
            <c:ext xmlns:c16="http://schemas.microsoft.com/office/drawing/2014/chart" uri="{C3380CC4-5D6E-409C-BE32-E72D297353CC}">
              <c16:uniqueId val="{00000004-DE42-4609-B821-4BC3DC5EAE28}"/>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solidFill>
      <a:schemeClr val="bg1"/>
    </a:solidFill>
    <a:ln>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Лист1!$B$12</c:f>
              <c:strCache>
                <c:ptCount val="1"/>
                <c:pt idx="0">
                  <c:v>2017 год</c:v>
                </c:pt>
              </c:strCache>
            </c:strRef>
          </c:tx>
          <c:invertIfNegative val="0"/>
          <c:dLbls>
            <c:dLbl>
              <c:idx val="0"/>
              <c:tx>
                <c:rich>
                  <a:bodyPr/>
                  <a:lstStyle/>
                  <a:p>
                    <a:r>
                      <a:rPr lang="en-US"/>
                      <a:t>8122,9</a:t>
                    </a:r>
                    <a:endParaRPr lang="ru-RU"/>
                  </a:p>
                  <a:p>
                    <a:r>
                      <a:rPr lang="ru-RU"/>
                      <a:t>1,5%</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8B1-49FD-9AE6-24723ED1758E}"/>
                </c:ext>
              </c:extLst>
            </c:dLbl>
            <c:dLbl>
              <c:idx val="1"/>
              <c:tx>
                <c:rich>
                  <a:bodyPr/>
                  <a:lstStyle/>
                  <a:p>
                    <a:r>
                      <a:rPr lang="en-US"/>
                      <a:t>26619,1</a:t>
                    </a:r>
                    <a:endParaRPr lang="ru-RU"/>
                  </a:p>
                  <a:p>
                    <a:r>
                      <a:rPr lang="ru-RU"/>
                      <a:t>5,1%</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8B1-49FD-9AE6-24723ED1758E}"/>
                </c:ext>
              </c:extLst>
            </c:dLbl>
            <c:dLbl>
              <c:idx val="2"/>
              <c:tx>
                <c:rich>
                  <a:bodyPr/>
                  <a:lstStyle/>
                  <a:p>
                    <a:r>
                      <a:rPr lang="en-US"/>
                      <a:t>136574,3</a:t>
                    </a:r>
                    <a:endParaRPr lang="ru-RU"/>
                  </a:p>
                  <a:p>
                    <a:r>
                      <a:rPr lang="ru-RU"/>
                      <a:t>26%</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8B1-49FD-9AE6-24723ED1758E}"/>
                </c:ext>
              </c:extLst>
            </c:dLbl>
            <c:dLbl>
              <c:idx val="3"/>
              <c:tx>
                <c:rich>
                  <a:bodyPr/>
                  <a:lstStyle/>
                  <a:p>
                    <a:r>
                      <a:rPr lang="en-US"/>
                      <a:t>353926,5</a:t>
                    </a:r>
                    <a:endParaRPr lang="ru-RU"/>
                  </a:p>
                  <a:p>
                    <a:r>
                      <a:rPr lang="ru-RU"/>
                      <a:t>67,4%</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8B1-49FD-9AE6-24723ED1758E}"/>
                </c:ext>
              </c:extLst>
            </c:dLbl>
            <c:spPr>
              <a:solidFill>
                <a:schemeClr val="accent1">
                  <a:lumMod val="20000"/>
                  <a:lumOff val="80000"/>
                </a:schemeClr>
              </a:solidFill>
            </c:spPr>
            <c:txPr>
              <a:bodyPr/>
              <a:lstStyle/>
              <a:p>
                <a:pPr>
                  <a:defRPr sz="14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Лист1!$A$13:$A$16</c:f>
              <c:strCache>
                <c:ptCount val="4"/>
                <c:pt idx="0">
                  <c:v>Иные межбюджетные трансферты</c:v>
                </c:pt>
                <c:pt idx="1">
                  <c:v>Субсидии</c:v>
                </c:pt>
                <c:pt idx="2">
                  <c:v>Дотации</c:v>
                </c:pt>
                <c:pt idx="3">
                  <c:v>Субвенции</c:v>
                </c:pt>
              </c:strCache>
            </c:strRef>
          </c:cat>
          <c:val>
            <c:numRef>
              <c:f>Лист1!$B$13:$B$16</c:f>
              <c:numCache>
                <c:formatCode>General</c:formatCode>
                <c:ptCount val="4"/>
                <c:pt idx="0">
                  <c:v>8122.9</c:v>
                </c:pt>
                <c:pt idx="1">
                  <c:v>26619.1</c:v>
                </c:pt>
                <c:pt idx="2">
                  <c:v>136574.29999999999</c:v>
                </c:pt>
                <c:pt idx="3">
                  <c:v>353926.5</c:v>
                </c:pt>
              </c:numCache>
            </c:numRef>
          </c:val>
          <c:extLst>
            <c:ext xmlns:c16="http://schemas.microsoft.com/office/drawing/2014/chart" uri="{C3380CC4-5D6E-409C-BE32-E72D297353CC}">
              <c16:uniqueId val="{00000004-08B1-49FD-9AE6-24723ED1758E}"/>
            </c:ext>
          </c:extLst>
        </c:ser>
        <c:dLbls>
          <c:dLblPos val="outEnd"/>
          <c:showLegendKey val="0"/>
          <c:showVal val="1"/>
          <c:showCatName val="0"/>
          <c:showSerName val="0"/>
          <c:showPercent val="0"/>
          <c:showBubbleSize val="0"/>
        </c:dLbls>
        <c:gapWidth val="150"/>
        <c:axId val="74474624"/>
        <c:axId val="74485760"/>
      </c:barChart>
      <c:catAx>
        <c:axId val="74474624"/>
        <c:scaling>
          <c:orientation val="minMax"/>
        </c:scaling>
        <c:delete val="0"/>
        <c:axPos val="b"/>
        <c:numFmt formatCode="General" sourceLinked="0"/>
        <c:majorTickMark val="out"/>
        <c:minorTickMark val="none"/>
        <c:tickLblPos val="nextTo"/>
        <c:txPr>
          <a:bodyPr/>
          <a:lstStyle/>
          <a:p>
            <a:pPr>
              <a:defRPr sz="1200"/>
            </a:pPr>
            <a:endParaRPr lang="ru-RU"/>
          </a:p>
        </c:txPr>
        <c:crossAx val="74485760"/>
        <c:crosses val="autoZero"/>
        <c:auto val="1"/>
        <c:lblAlgn val="ctr"/>
        <c:lblOffset val="100"/>
        <c:noMultiLvlLbl val="0"/>
      </c:catAx>
      <c:valAx>
        <c:axId val="74485760"/>
        <c:scaling>
          <c:orientation val="minMax"/>
        </c:scaling>
        <c:delete val="0"/>
        <c:axPos val="l"/>
        <c:majorGridlines>
          <c:spPr>
            <a:ln>
              <a:solidFill>
                <a:schemeClr val="bg1">
                  <a:lumMod val="50000"/>
                  <a:alpha val="50000"/>
                </a:schemeClr>
              </a:solidFill>
            </a:ln>
          </c:spPr>
        </c:majorGridlines>
        <c:numFmt formatCode="General" sourceLinked="1"/>
        <c:majorTickMark val="out"/>
        <c:minorTickMark val="none"/>
        <c:tickLblPos val="nextTo"/>
        <c:crossAx val="74474624"/>
        <c:crosses val="autoZero"/>
        <c:crossBetween val="between"/>
      </c:valAx>
      <c:spPr>
        <a:noFill/>
        <a:ln w="25400">
          <a:noFill/>
        </a:ln>
      </c:spPr>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Лист1!$C$12</c:f>
              <c:strCache>
                <c:ptCount val="1"/>
                <c:pt idx="0">
                  <c:v>2018 год</c:v>
                </c:pt>
              </c:strCache>
            </c:strRef>
          </c:tx>
          <c:invertIfNegative val="0"/>
          <c:dLbls>
            <c:dLbl>
              <c:idx val="0"/>
              <c:tx>
                <c:rich>
                  <a:bodyPr/>
                  <a:lstStyle/>
                  <a:p>
                    <a:r>
                      <a:rPr lang="en-US"/>
                      <a:t>7276,2</a:t>
                    </a:r>
                    <a:endParaRPr lang="ru-RU"/>
                  </a:p>
                  <a:p>
                    <a:r>
                      <a:rPr lang="ru-RU"/>
                      <a:t>1,3%</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DCF-4DB6-B334-15987B3CFD49}"/>
                </c:ext>
              </c:extLst>
            </c:dLbl>
            <c:dLbl>
              <c:idx val="1"/>
              <c:tx>
                <c:rich>
                  <a:bodyPr/>
                  <a:lstStyle/>
                  <a:p>
                    <a:r>
                      <a:rPr lang="en-US"/>
                      <a:t>10713,3</a:t>
                    </a:r>
                    <a:endParaRPr lang="ru-RU"/>
                  </a:p>
                  <a:p>
                    <a:r>
                      <a:rPr lang="ru-RU"/>
                      <a:t>1,9%</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CF-4DB6-B334-15987B3CFD49}"/>
                </c:ext>
              </c:extLst>
            </c:dLbl>
            <c:dLbl>
              <c:idx val="2"/>
              <c:tx>
                <c:rich>
                  <a:bodyPr/>
                  <a:lstStyle/>
                  <a:p>
                    <a:r>
                      <a:rPr lang="en-US"/>
                      <a:t>153262,9</a:t>
                    </a:r>
                    <a:endParaRPr lang="ru-RU"/>
                  </a:p>
                  <a:p>
                    <a:r>
                      <a:rPr lang="ru-RU"/>
                      <a:t>26,9%</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DCF-4DB6-B334-15987B3CFD49}"/>
                </c:ext>
              </c:extLst>
            </c:dLbl>
            <c:dLbl>
              <c:idx val="3"/>
              <c:tx>
                <c:rich>
                  <a:bodyPr/>
                  <a:lstStyle/>
                  <a:p>
                    <a:r>
                      <a:rPr lang="en-US"/>
                      <a:t>397919,4</a:t>
                    </a:r>
                    <a:endParaRPr lang="ru-RU"/>
                  </a:p>
                  <a:p>
                    <a:r>
                      <a:rPr lang="ru-RU"/>
                      <a:t>69,9%</a:t>
                    </a:r>
                    <a:endParaRPr lang="en-US"/>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DCF-4DB6-B334-15987B3CFD49}"/>
                </c:ext>
              </c:extLst>
            </c:dLbl>
            <c:spPr>
              <a:solidFill>
                <a:schemeClr val="accent1">
                  <a:lumMod val="20000"/>
                  <a:lumOff val="80000"/>
                </a:schemeClr>
              </a:solidFill>
            </c:spPr>
            <c:txPr>
              <a:bodyPr/>
              <a:lstStyle/>
              <a:p>
                <a:pPr>
                  <a:defRPr sz="14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Лист1!$A$13:$A$16</c:f>
              <c:strCache>
                <c:ptCount val="4"/>
                <c:pt idx="0">
                  <c:v>Иные межбюджетные трансферты</c:v>
                </c:pt>
                <c:pt idx="1">
                  <c:v>Субсидии</c:v>
                </c:pt>
                <c:pt idx="2">
                  <c:v>Дотации</c:v>
                </c:pt>
                <c:pt idx="3">
                  <c:v>Субвенции</c:v>
                </c:pt>
              </c:strCache>
            </c:strRef>
          </c:cat>
          <c:val>
            <c:numRef>
              <c:f>Лист1!$C$13:$C$16</c:f>
              <c:numCache>
                <c:formatCode>General</c:formatCode>
                <c:ptCount val="4"/>
                <c:pt idx="0">
                  <c:v>7276.2</c:v>
                </c:pt>
                <c:pt idx="1">
                  <c:v>10713.3</c:v>
                </c:pt>
                <c:pt idx="2">
                  <c:v>153262.9</c:v>
                </c:pt>
                <c:pt idx="3">
                  <c:v>397919.4</c:v>
                </c:pt>
              </c:numCache>
            </c:numRef>
          </c:val>
          <c:extLst>
            <c:ext xmlns:c16="http://schemas.microsoft.com/office/drawing/2014/chart" uri="{C3380CC4-5D6E-409C-BE32-E72D297353CC}">
              <c16:uniqueId val="{00000004-ADCF-4DB6-B334-15987B3CFD49}"/>
            </c:ext>
          </c:extLst>
        </c:ser>
        <c:dLbls>
          <c:dLblPos val="outEnd"/>
          <c:showLegendKey val="0"/>
          <c:showVal val="1"/>
          <c:showCatName val="0"/>
          <c:showSerName val="0"/>
          <c:showPercent val="0"/>
          <c:showBubbleSize val="0"/>
        </c:dLbls>
        <c:gapWidth val="150"/>
        <c:axId val="74500736"/>
        <c:axId val="74520064"/>
      </c:barChart>
      <c:catAx>
        <c:axId val="74500736"/>
        <c:scaling>
          <c:orientation val="minMax"/>
        </c:scaling>
        <c:delete val="0"/>
        <c:axPos val="b"/>
        <c:numFmt formatCode="General" sourceLinked="0"/>
        <c:majorTickMark val="out"/>
        <c:minorTickMark val="none"/>
        <c:tickLblPos val="nextTo"/>
        <c:txPr>
          <a:bodyPr/>
          <a:lstStyle/>
          <a:p>
            <a:pPr>
              <a:defRPr sz="1200"/>
            </a:pPr>
            <a:endParaRPr lang="ru-RU"/>
          </a:p>
        </c:txPr>
        <c:crossAx val="74520064"/>
        <c:crosses val="autoZero"/>
        <c:auto val="1"/>
        <c:lblAlgn val="ctr"/>
        <c:lblOffset val="100"/>
        <c:noMultiLvlLbl val="0"/>
      </c:catAx>
      <c:valAx>
        <c:axId val="74520064"/>
        <c:scaling>
          <c:orientation val="minMax"/>
        </c:scaling>
        <c:delete val="0"/>
        <c:axPos val="l"/>
        <c:majorGridlines>
          <c:spPr>
            <a:ln>
              <a:solidFill>
                <a:schemeClr val="bg1">
                  <a:lumMod val="50000"/>
                  <a:alpha val="50000"/>
                </a:schemeClr>
              </a:solidFill>
            </a:ln>
          </c:spPr>
        </c:majorGridlines>
        <c:numFmt formatCode="General" sourceLinked="1"/>
        <c:majorTickMark val="out"/>
        <c:minorTickMark val="none"/>
        <c:tickLblPos val="nextTo"/>
        <c:crossAx val="74500736"/>
        <c:crosses val="autoZero"/>
        <c:crossBetween val="between"/>
      </c:valAx>
      <c:spPr>
        <a:noFill/>
        <a:ln w="25400">
          <a:noFill/>
        </a:ln>
      </c:spPr>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3"/>
            </a:solidFill>
          </c:spPr>
          <c:invertIfNegative val="0"/>
          <c:dLbls>
            <c:spPr>
              <a:solidFill>
                <a:schemeClr val="accent3">
                  <a:lumMod val="20000"/>
                  <a:lumOff val="80000"/>
                </a:schemeClr>
              </a:solidFill>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Лист1!$B$36:$D$36</c:f>
              <c:strCache>
                <c:ptCount val="3"/>
                <c:pt idx="0">
                  <c:v>2016 год</c:v>
                </c:pt>
                <c:pt idx="1">
                  <c:v>2017 год</c:v>
                </c:pt>
                <c:pt idx="2">
                  <c:v>2018 год</c:v>
                </c:pt>
              </c:strCache>
            </c:strRef>
          </c:cat>
          <c:val>
            <c:numRef>
              <c:f>Лист1!$B$37:$D$37</c:f>
              <c:numCache>
                <c:formatCode>0.0</c:formatCode>
                <c:ptCount val="3"/>
                <c:pt idx="0">
                  <c:v>694735.09005999996</c:v>
                </c:pt>
                <c:pt idx="1">
                  <c:v>739021.25623000006</c:v>
                </c:pt>
                <c:pt idx="2">
                  <c:v>792453.96122000006</c:v>
                </c:pt>
              </c:numCache>
            </c:numRef>
          </c:val>
          <c:extLst>
            <c:ext xmlns:c16="http://schemas.microsoft.com/office/drawing/2014/chart" uri="{C3380CC4-5D6E-409C-BE32-E72D297353CC}">
              <c16:uniqueId val="{00000000-9A0D-4FD1-9D19-65622165625B}"/>
            </c:ext>
          </c:extLst>
        </c:ser>
        <c:dLbls>
          <c:dLblPos val="outEnd"/>
          <c:showLegendKey val="0"/>
          <c:showVal val="1"/>
          <c:showCatName val="0"/>
          <c:showSerName val="0"/>
          <c:showPercent val="0"/>
          <c:showBubbleSize val="0"/>
        </c:dLbls>
        <c:gapWidth val="150"/>
        <c:axId val="117722496"/>
        <c:axId val="117737728"/>
      </c:barChart>
      <c:catAx>
        <c:axId val="117722496"/>
        <c:scaling>
          <c:orientation val="minMax"/>
        </c:scaling>
        <c:delete val="0"/>
        <c:axPos val="b"/>
        <c:numFmt formatCode="General" sourceLinked="0"/>
        <c:majorTickMark val="out"/>
        <c:minorTickMark val="none"/>
        <c:tickLblPos val="nextTo"/>
        <c:crossAx val="117737728"/>
        <c:crosses val="autoZero"/>
        <c:auto val="1"/>
        <c:lblAlgn val="ctr"/>
        <c:lblOffset val="100"/>
        <c:noMultiLvlLbl val="0"/>
      </c:catAx>
      <c:valAx>
        <c:axId val="117737728"/>
        <c:scaling>
          <c:orientation val="minMax"/>
        </c:scaling>
        <c:delete val="0"/>
        <c:axPos val="l"/>
        <c:majorGridlines>
          <c:spPr>
            <a:ln>
              <a:solidFill>
                <a:schemeClr val="bg1">
                  <a:lumMod val="50000"/>
                  <a:alpha val="50000"/>
                </a:schemeClr>
              </a:solidFill>
            </a:ln>
          </c:spPr>
        </c:majorGridlines>
        <c:numFmt formatCode="0.0" sourceLinked="1"/>
        <c:majorTickMark val="out"/>
        <c:minorTickMark val="none"/>
        <c:tickLblPos val="nextTo"/>
        <c:txPr>
          <a:bodyPr/>
          <a:lstStyle/>
          <a:p>
            <a:pPr>
              <a:defRPr sz="1200"/>
            </a:pPr>
            <a:endParaRPr lang="ru-RU"/>
          </a:p>
        </c:txPr>
        <c:crossAx val="117722496"/>
        <c:crosses val="autoZero"/>
        <c:crossBetween val="between"/>
      </c:valAx>
    </c:plotArea>
    <c:plotVisOnly val="1"/>
    <c:dispBlanksAs val="gap"/>
    <c:showDLblsOverMax val="0"/>
  </c:chart>
  <c:txPr>
    <a:bodyPr/>
    <a:lstStyle/>
    <a:p>
      <a:pPr>
        <a:defRPr sz="16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1353587051618548"/>
          <c:y val="2.5999327032451329E-2"/>
          <c:w val="0.64896412948381454"/>
          <c:h val="0.80394143842346932"/>
        </c:manualLayout>
      </c:layout>
      <c:barChart>
        <c:barDir val="bar"/>
        <c:grouping val="clustered"/>
        <c:varyColors val="0"/>
        <c:ser>
          <c:idx val="0"/>
          <c:order val="0"/>
          <c:tx>
            <c:strRef>
              <c:f>'диагр презентация'!$A$48</c:f>
              <c:strCache>
                <c:ptCount val="1"/>
                <c:pt idx="0">
                  <c:v>2018 год</c:v>
                </c:pt>
              </c:strCache>
            </c:strRef>
          </c:tx>
          <c:invertIfNegative val="0"/>
          <c:dLbls>
            <c:spPr>
              <a:noFill/>
              <a:ln>
                <a:noFill/>
              </a:ln>
              <a:effectLst/>
            </c:spPr>
            <c:txPr>
              <a:bodyPr/>
              <a:lstStyle/>
              <a:p>
                <a:pPr>
                  <a:defRPr sz="11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'диагр презентация'!$B$47:$K$47</c:f>
              <c:strCache>
                <c:ptCount val="10"/>
                <c:pt idx="0">
                  <c:v>Общегосударственные вопросы</c:v>
                </c:pt>
                <c:pt idx="1">
                  <c:v>Национальная безопасность и правоохранительная деятельность</c:v>
                </c:pt>
                <c:pt idx="2">
                  <c:v>Национальная экономика</c:v>
                </c:pt>
                <c:pt idx="3">
                  <c:v>Жилищно-коммунальное хозяйство</c:v>
                </c:pt>
                <c:pt idx="4">
                  <c:v>Образование</c:v>
                </c:pt>
                <c:pt idx="5">
                  <c:v>Культура, кинематография</c:v>
                </c:pt>
                <c:pt idx="6">
                  <c:v>Физическая культура и спорт</c:v>
                </c:pt>
                <c:pt idx="7">
                  <c:v>Социальная политика</c:v>
                </c:pt>
                <c:pt idx="8">
                  <c:v>Межбюджетные трансферты</c:v>
                </c:pt>
                <c:pt idx="9">
                  <c:v>Национальная оборона</c:v>
                </c:pt>
              </c:strCache>
            </c:strRef>
          </c:cat>
          <c:val>
            <c:numRef>
              <c:f>'диагр презентация'!$B$48:$K$48</c:f>
              <c:numCache>
                <c:formatCode>General</c:formatCode>
                <c:ptCount val="10"/>
                <c:pt idx="0">
                  <c:v>61369.2</c:v>
                </c:pt>
                <c:pt idx="1">
                  <c:v>3402.7</c:v>
                </c:pt>
                <c:pt idx="2">
                  <c:v>8064.8</c:v>
                </c:pt>
                <c:pt idx="3">
                  <c:v>5254.7</c:v>
                </c:pt>
                <c:pt idx="4">
                  <c:v>560378.19999999995</c:v>
                </c:pt>
                <c:pt idx="5">
                  <c:v>67296.5</c:v>
                </c:pt>
                <c:pt idx="6">
                  <c:v>11875</c:v>
                </c:pt>
                <c:pt idx="7">
                  <c:v>59395.199999999997</c:v>
                </c:pt>
                <c:pt idx="8">
                  <c:v>9520.5</c:v>
                </c:pt>
                <c:pt idx="9">
                  <c:v>3965.5</c:v>
                </c:pt>
              </c:numCache>
            </c:numRef>
          </c:val>
          <c:extLst>
            <c:ext xmlns:c16="http://schemas.microsoft.com/office/drawing/2014/chart" uri="{C3380CC4-5D6E-409C-BE32-E72D297353CC}">
              <c16:uniqueId val="{00000000-1931-485E-9572-222F8BE547C8}"/>
            </c:ext>
          </c:extLst>
        </c:ser>
        <c:ser>
          <c:idx val="1"/>
          <c:order val="1"/>
          <c:tx>
            <c:strRef>
              <c:f>'диагр презентация'!$A$49</c:f>
              <c:strCache>
                <c:ptCount val="1"/>
                <c:pt idx="0">
                  <c:v>2017 год</c:v>
                </c:pt>
              </c:strCache>
            </c:strRef>
          </c:tx>
          <c:invertIfNegative val="0"/>
          <c:dLbls>
            <c:spPr>
              <a:noFill/>
              <a:ln>
                <a:noFill/>
              </a:ln>
              <a:effectLst/>
            </c:spPr>
            <c:txPr>
              <a:bodyPr/>
              <a:lstStyle/>
              <a:p>
                <a:pPr>
                  <a:defRPr sz="11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'диагр презентация'!$B$47:$K$47</c:f>
              <c:strCache>
                <c:ptCount val="10"/>
                <c:pt idx="0">
                  <c:v>Общегосударственные вопросы</c:v>
                </c:pt>
                <c:pt idx="1">
                  <c:v>Национальная безопасность и правоохранительная деятельность</c:v>
                </c:pt>
                <c:pt idx="2">
                  <c:v>Национальная экономика</c:v>
                </c:pt>
                <c:pt idx="3">
                  <c:v>Жилищно-коммунальное хозяйство</c:v>
                </c:pt>
                <c:pt idx="4">
                  <c:v>Образование</c:v>
                </c:pt>
                <c:pt idx="5">
                  <c:v>Культура, кинематография</c:v>
                </c:pt>
                <c:pt idx="6">
                  <c:v>Физическая культура и спорт</c:v>
                </c:pt>
                <c:pt idx="7">
                  <c:v>Социальная политика</c:v>
                </c:pt>
                <c:pt idx="8">
                  <c:v>Межбюджетные трансферты</c:v>
                </c:pt>
                <c:pt idx="9">
                  <c:v>Национальная оборона</c:v>
                </c:pt>
              </c:strCache>
            </c:strRef>
          </c:cat>
          <c:val>
            <c:numRef>
              <c:f>'диагр презентация'!$B$49:$K$49</c:f>
              <c:numCache>
                <c:formatCode>General</c:formatCode>
                <c:ptCount val="10"/>
                <c:pt idx="0">
                  <c:v>59647</c:v>
                </c:pt>
                <c:pt idx="1">
                  <c:v>1837.99</c:v>
                </c:pt>
                <c:pt idx="2">
                  <c:v>7473.75</c:v>
                </c:pt>
                <c:pt idx="3">
                  <c:v>14910.88</c:v>
                </c:pt>
                <c:pt idx="4">
                  <c:v>524837</c:v>
                </c:pt>
                <c:pt idx="5">
                  <c:v>61939</c:v>
                </c:pt>
                <c:pt idx="6">
                  <c:v>977.6</c:v>
                </c:pt>
                <c:pt idx="7">
                  <c:v>48635.88</c:v>
                </c:pt>
                <c:pt idx="8">
                  <c:v>13936.6</c:v>
                </c:pt>
                <c:pt idx="9">
                  <c:v>2192.5</c:v>
                </c:pt>
              </c:numCache>
            </c:numRef>
          </c:val>
          <c:extLst>
            <c:ext xmlns:c16="http://schemas.microsoft.com/office/drawing/2014/chart" uri="{C3380CC4-5D6E-409C-BE32-E72D297353CC}">
              <c16:uniqueId val="{00000001-1931-485E-9572-222F8BE547C8}"/>
            </c:ext>
          </c:extLst>
        </c:ser>
        <c:ser>
          <c:idx val="2"/>
          <c:order val="2"/>
          <c:tx>
            <c:strRef>
              <c:f>'диагр презентация'!$A$50</c:f>
              <c:strCache>
                <c:ptCount val="1"/>
                <c:pt idx="0">
                  <c:v>2016 год</c:v>
                </c:pt>
              </c:strCache>
            </c:strRef>
          </c:tx>
          <c:spPr>
            <a:solidFill>
              <a:schemeClr val="accent3"/>
            </a:solidFill>
          </c:spPr>
          <c:invertIfNegative val="0"/>
          <c:dLbls>
            <c:spPr>
              <a:noFill/>
              <a:ln>
                <a:noFill/>
              </a:ln>
              <a:effectLst/>
            </c:spPr>
            <c:txPr>
              <a:bodyPr/>
              <a:lstStyle/>
              <a:p>
                <a:pPr>
                  <a:defRPr sz="11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'диагр презентация'!$B$47:$K$47</c:f>
              <c:strCache>
                <c:ptCount val="10"/>
                <c:pt idx="0">
                  <c:v>Общегосударственные вопросы</c:v>
                </c:pt>
                <c:pt idx="1">
                  <c:v>Национальная безопасность и правоохранительная деятельность</c:v>
                </c:pt>
                <c:pt idx="2">
                  <c:v>Национальная экономика</c:v>
                </c:pt>
                <c:pt idx="3">
                  <c:v>Жилищно-коммунальное хозяйство</c:v>
                </c:pt>
                <c:pt idx="4">
                  <c:v>Образование</c:v>
                </c:pt>
                <c:pt idx="5">
                  <c:v>Культура, кинематография</c:v>
                </c:pt>
                <c:pt idx="6">
                  <c:v>Физическая культура и спорт</c:v>
                </c:pt>
                <c:pt idx="7">
                  <c:v>Социальная политика</c:v>
                </c:pt>
                <c:pt idx="8">
                  <c:v>Межбюджетные трансферты</c:v>
                </c:pt>
                <c:pt idx="9">
                  <c:v>Национальная оборона</c:v>
                </c:pt>
              </c:strCache>
            </c:strRef>
          </c:cat>
          <c:val>
            <c:numRef>
              <c:f>'диагр презентация'!$B$50:$K$50</c:f>
              <c:numCache>
                <c:formatCode>General</c:formatCode>
                <c:ptCount val="10"/>
                <c:pt idx="0">
                  <c:v>57201.2</c:v>
                </c:pt>
                <c:pt idx="1">
                  <c:v>1782.2</c:v>
                </c:pt>
                <c:pt idx="2">
                  <c:v>6272.8</c:v>
                </c:pt>
                <c:pt idx="3">
                  <c:v>5063.3999999999996</c:v>
                </c:pt>
                <c:pt idx="4">
                  <c:v>491743.5</c:v>
                </c:pt>
                <c:pt idx="5">
                  <c:v>41442.800000000003</c:v>
                </c:pt>
                <c:pt idx="6">
                  <c:v>1072.5999999999999</c:v>
                </c:pt>
                <c:pt idx="7">
                  <c:v>48559.5</c:v>
                </c:pt>
                <c:pt idx="8">
                  <c:v>38158.1</c:v>
                </c:pt>
                <c:pt idx="9">
                  <c:v>1177.5</c:v>
                </c:pt>
              </c:numCache>
            </c:numRef>
          </c:val>
          <c:extLst>
            <c:ext xmlns:c16="http://schemas.microsoft.com/office/drawing/2014/chart" uri="{C3380CC4-5D6E-409C-BE32-E72D297353CC}">
              <c16:uniqueId val="{00000002-1931-485E-9572-222F8BE547C8}"/>
            </c:ext>
          </c:extLst>
        </c:ser>
        <c:dLbls>
          <c:dLblPos val="outEnd"/>
          <c:showLegendKey val="0"/>
          <c:showVal val="1"/>
          <c:showCatName val="0"/>
          <c:showSerName val="0"/>
          <c:showPercent val="0"/>
          <c:showBubbleSize val="0"/>
        </c:dLbls>
        <c:gapWidth val="60"/>
        <c:axId val="124560512"/>
        <c:axId val="124562048"/>
      </c:barChart>
      <c:catAx>
        <c:axId val="124560512"/>
        <c:scaling>
          <c:orientation val="minMax"/>
        </c:scaling>
        <c:delete val="0"/>
        <c:axPos val="l"/>
        <c:numFmt formatCode="General" sourceLinked="1"/>
        <c:majorTickMark val="out"/>
        <c:minorTickMark val="none"/>
        <c:tickLblPos val="nextTo"/>
        <c:crossAx val="124562048"/>
        <c:crosses val="autoZero"/>
        <c:auto val="1"/>
        <c:lblAlgn val="ctr"/>
        <c:lblOffset val="100"/>
        <c:noMultiLvlLbl val="0"/>
      </c:catAx>
      <c:valAx>
        <c:axId val="124562048"/>
        <c:scaling>
          <c:orientation val="minMax"/>
        </c:scaling>
        <c:delete val="0"/>
        <c:axPos val="b"/>
        <c:majorGridlines/>
        <c:numFmt formatCode="General" sourceLinked="1"/>
        <c:majorTickMark val="out"/>
        <c:minorTickMark val="none"/>
        <c:tickLblPos val="nextTo"/>
        <c:crossAx val="124560512"/>
        <c:crosses val="autoZero"/>
        <c:crossBetween val="between"/>
      </c:valAx>
    </c:plotArea>
    <c:legend>
      <c:legendPos val="b"/>
      <c:overlay val="0"/>
      <c:txPr>
        <a:bodyPr/>
        <a:lstStyle/>
        <a:p>
          <a:pPr>
            <a:defRPr sz="1800"/>
          </a:pPr>
          <a:endParaRPr lang="ru-RU"/>
        </a:p>
      </c:txPr>
    </c:legend>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190"/>
      <c:rAngAx val="0"/>
    </c:view3D>
    <c:floor>
      <c:thickness val="0"/>
    </c:floor>
    <c:sideWall>
      <c:thickness val="0"/>
    </c:sideWall>
    <c:backWall>
      <c:thickness val="0"/>
    </c:backWall>
    <c:plotArea>
      <c:layout>
        <c:manualLayout>
          <c:layoutTarget val="inner"/>
          <c:xMode val="edge"/>
          <c:yMode val="edge"/>
          <c:x val="0"/>
          <c:y val="2.5201448205101396E-4"/>
          <c:w val="0.69323566494650446"/>
          <c:h val="0.99949597103589793"/>
        </c:manualLayout>
      </c:layout>
      <c:pie3DChart>
        <c:varyColors val="1"/>
        <c:ser>
          <c:idx val="0"/>
          <c:order val="0"/>
          <c:explosion val="25"/>
          <c:dPt>
            <c:idx val="0"/>
            <c:bubble3D val="0"/>
            <c:spPr>
              <a:solidFill>
                <a:schemeClr val="accent2"/>
              </a:solidFill>
            </c:spPr>
            <c:extLst>
              <c:ext xmlns:c16="http://schemas.microsoft.com/office/drawing/2014/chart" uri="{C3380CC4-5D6E-409C-BE32-E72D297353CC}">
                <c16:uniqueId val="{00000001-ABC8-4182-83D4-A6202555E868}"/>
              </c:ext>
            </c:extLst>
          </c:dPt>
          <c:dPt>
            <c:idx val="1"/>
            <c:bubble3D val="0"/>
            <c:spPr>
              <a:solidFill>
                <a:srgbClr val="00B0F0"/>
              </a:solidFill>
            </c:spPr>
            <c:extLst>
              <c:ext xmlns:c16="http://schemas.microsoft.com/office/drawing/2014/chart" uri="{C3380CC4-5D6E-409C-BE32-E72D297353CC}">
                <c16:uniqueId val="{00000003-ABC8-4182-83D4-A6202555E868}"/>
              </c:ext>
            </c:extLst>
          </c:dPt>
          <c:dPt>
            <c:idx val="2"/>
            <c:bubble3D val="0"/>
            <c:spPr>
              <a:solidFill>
                <a:srgbClr val="7030A0"/>
              </a:solidFill>
            </c:spPr>
            <c:extLst>
              <c:ext xmlns:c16="http://schemas.microsoft.com/office/drawing/2014/chart" uri="{C3380CC4-5D6E-409C-BE32-E72D297353CC}">
                <c16:uniqueId val="{00000005-ABC8-4182-83D4-A6202555E868}"/>
              </c:ext>
            </c:extLst>
          </c:dPt>
          <c:dPt>
            <c:idx val="3"/>
            <c:bubble3D val="0"/>
            <c:spPr>
              <a:solidFill>
                <a:schemeClr val="accent3">
                  <a:lumMod val="40000"/>
                  <a:lumOff val="60000"/>
                </a:schemeClr>
              </a:solidFill>
            </c:spPr>
            <c:extLst>
              <c:ext xmlns:c16="http://schemas.microsoft.com/office/drawing/2014/chart" uri="{C3380CC4-5D6E-409C-BE32-E72D297353CC}">
                <c16:uniqueId val="{00000007-ABC8-4182-83D4-A6202555E868}"/>
              </c:ext>
            </c:extLst>
          </c:dPt>
          <c:dPt>
            <c:idx val="4"/>
            <c:bubble3D val="0"/>
            <c:spPr>
              <a:solidFill>
                <a:schemeClr val="bg2">
                  <a:lumMod val="50000"/>
                </a:schemeClr>
              </a:solidFill>
            </c:spPr>
            <c:extLst>
              <c:ext xmlns:c16="http://schemas.microsoft.com/office/drawing/2014/chart" uri="{C3380CC4-5D6E-409C-BE32-E72D297353CC}">
                <c16:uniqueId val="{00000009-ABC8-4182-83D4-A6202555E868}"/>
              </c:ext>
            </c:extLst>
          </c:dPt>
          <c:dPt>
            <c:idx val="5"/>
            <c:bubble3D val="0"/>
            <c:spPr>
              <a:solidFill>
                <a:schemeClr val="accent1"/>
              </a:solidFill>
            </c:spPr>
            <c:extLst>
              <c:ext xmlns:c16="http://schemas.microsoft.com/office/drawing/2014/chart" uri="{C3380CC4-5D6E-409C-BE32-E72D297353CC}">
                <c16:uniqueId val="{0000000B-ABC8-4182-83D4-A6202555E868}"/>
              </c:ext>
            </c:extLst>
          </c:dPt>
          <c:dPt>
            <c:idx val="6"/>
            <c:bubble3D val="0"/>
            <c:spPr>
              <a:solidFill>
                <a:schemeClr val="accent6"/>
              </a:solidFill>
            </c:spPr>
            <c:extLst>
              <c:ext xmlns:c16="http://schemas.microsoft.com/office/drawing/2014/chart" uri="{C3380CC4-5D6E-409C-BE32-E72D297353CC}">
                <c16:uniqueId val="{0000000D-ABC8-4182-83D4-A6202555E868}"/>
              </c:ext>
            </c:extLst>
          </c:dPt>
          <c:dPt>
            <c:idx val="7"/>
            <c:bubble3D val="0"/>
            <c:spPr>
              <a:solidFill>
                <a:schemeClr val="accent3"/>
              </a:solidFill>
            </c:spPr>
            <c:extLst>
              <c:ext xmlns:c16="http://schemas.microsoft.com/office/drawing/2014/chart" uri="{C3380CC4-5D6E-409C-BE32-E72D297353CC}">
                <c16:uniqueId val="{0000000F-ABC8-4182-83D4-A6202555E868}"/>
              </c:ext>
            </c:extLst>
          </c:dPt>
          <c:dPt>
            <c:idx val="8"/>
            <c:bubble3D val="0"/>
            <c:spPr>
              <a:solidFill>
                <a:srgbClr val="FF0000"/>
              </a:solidFill>
            </c:spPr>
            <c:extLst>
              <c:ext xmlns:c16="http://schemas.microsoft.com/office/drawing/2014/chart" uri="{C3380CC4-5D6E-409C-BE32-E72D297353CC}">
                <c16:uniqueId val="{00000011-ABC8-4182-83D4-A6202555E868}"/>
              </c:ext>
            </c:extLst>
          </c:dPt>
          <c:dPt>
            <c:idx val="9"/>
            <c:bubble3D val="0"/>
            <c:spPr>
              <a:solidFill>
                <a:srgbClr val="FFFF00"/>
              </a:solidFill>
            </c:spPr>
            <c:extLst>
              <c:ext xmlns:c16="http://schemas.microsoft.com/office/drawing/2014/chart" uri="{C3380CC4-5D6E-409C-BE32-E72D297353CC}">
                <c16:uniqueId val="{00000013-ABC8-4182-83D4-A6202555E868}"/>
              </c:ext>
            </c:extLst>
          </c:dPt>
          <c:dPt>
            <c:idx val="10"/>
            <c:bubble3D val="0"/>
            <c:spPr>
              <a:solidFill>
                <a:schemeClr val="tx2"/>
              </a:solidFill>
            </c:spPr>
            <c:extLst>
              <c:ext xmlns:c16="http://schemas.microsoft.com/office/drawing/2014/chart" uri="{C3380CC4-5D6E-409C-BE32-E72D297353CC}">
                <c16:uniqueId val="{00000015-ABC8-4182-83D4-A6202555E868}"/>
              </c:ext>
            </c:extLst>
          </c:dPt>
          <c:dLbls>
            <c:dLbl>
              <c:idx val="0"/>
              <c:layout>
                <c:manualLayout>
                  <c:x val="2.6071982340126459E-2"/>
                  <c:y val="0"/>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ABC8-4182-83D4-A6202555E868}"/>
                </c:ext>
              </c:extLst>
            </c:dLbl>
            <c:dLbl>
              <c:idx val="1"/>
              <c:layout>
                <c:manualLayout>
                  <c:x val="4.6009380600223165E-2"/>
                  <c:y val="0.14524509531620669"/>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ABC8-4182-83D4-A6202555E868}"/>
                </c:ext>
              </c:extLst>
            </c:dLbl>
            <c:dLbl>
              <c:idx val="2"/>
              <c:layout>
                <c:manualLayout>
                  <c:x val="-6.1347048395588898E-3"/>
                  <c:y val="0.1089339746564107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BC8-4182-83D4-A6202555E868}"/>
                </c:ext>
              </c:extLst>
            </c:dLbl>
            <c:dLbl>
              <c:idx val="3"/>
              <c:layout>
                <c:manualLayout>
                  <c:x val="-9.2018761200446334E-3"/>
                  <c:y val="6.2247781292274713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BC8-4182-83D4-A6202555E868}"/>
                </c:ext>
              </c:extLst>
            </c:dLbl>
            <c:dLbl>
              <c:idx val="4"/>
              <c:layout>
                <c:manualLayout>
                  <c:x val="-4.6009380600223167E-3"/>
                  <c:y val="1.8155662442735122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ABC8-4182-83D4-A6202555E868}"/>
                </c:ext>
              </c:extLst>
            </c:dLbl>
            <c:dLbl>
              <c:idx val="8"/>
              <c:layout>
                <c:manualLayout>
                  <c:x val="1.5336460200074387E-2"/>
                  <c:y val="2.8530326695726617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11-ABC8-4182-83D4-A6202555E868}"/>
                </c:ext>
              </c:extLst>
            </c:dLbl>
            <c:dLbl>
              <c:idx val="9"/>
              <c:layout>
                <c:manualLayout>
                  <c:x val="7.6682301000371936E-3"/>
                  <c:y val="7.2622649770940489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13-ABC8-4182-83D4-A6202555E868}"/>
                </c:ext>
              </c:extLst>
            </c:dLbl>
            <c:dLbl>
              <c:idx val="10"/>
              <c:layout>
                <c:manualLayout>
                  <c:x val="3.0672920400148774E-3"/>
                  <c:y val="1.2968330316239372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15-ABC8-4182-83D4-A6202555E868}"/>
                </c:ext>
              </c:extLst>
            </c:dLbl>
            <c:numFmt formatCode="0.0%" sourceLinked="0"/>
            <c:spPr>
              <a:noFill/>
              <a:ln>
                <a:noFill/>
              </a:ln>
              <a:effectLst/>
            </c:spPr>
            <c:txPr>
              <a:bodyPr/>
              <a:lstStyle/>
              <a:p>
                <a:pPr>
                  <a:defRPr sz="1400"/>
                </a:pPr>
                <a:endParaRPr lang="ru-RU"/>
              </a:p>
            </c:txPr>
            <c:dLblPos val="outEnd"/>
            <c:showLegendKey val="0"/>
            <c:showVal val="0"/>
            <c:showCatName val="0"/>
            <c:showSerName val="0"/>
            <c:showPercent val="1"/>
            <c:showBubbleSize val="0"/>
            <c:showLeaderLines val="1"/>
            <c:extLst>
              <c:ext xmlns:c15="http://schemas.microsoft.com/office/drawing/2012/chart" uri="{CE6537A1-D6FC-4f65-9D91-7224C49458BB}"/>
            </c:extLst>
          </c:dLbls>
          <c:cat>
            <c:strRef>
              <c:f>'диагр презентация'!$A$81:$A$91</c:f>
              <c:strCache>
                <c:ptCount val="11"/>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Образование</c:v>
                </c:pt>
                <c:pt idx="6">
                  <c:v>Культура, кинематография</c:v>
                </c:pt>
                <c:pt idx="7">
                  <c:v>Социальная политика</c:v>
                </c:pt>
                <c:pt idx="8">
                  <c:v>Физическая культура и спорт</c:v>
                </c:pt>
                <c:pt idx="9">
                  <c:v>Обслуживание государственного и муниципального долга</c:v>
                </c:pt>
                <c:pt idx="10">
                  <c:v>Межбюджетные трансферты</c:v>
                </c:pt>
              </c:strCache>
            </c:strRef>
          </c:cat>
          <c:val>
            <c:numRef>
              <c:f>'диагр презентация'!$B$81:$B$91</c:f>
              <c:numCache>
                <c:formatCode>0.0</c:formatCode>
                <c:ptCount val="11"/>
                <c:pt idx="0">
                  <c:v>7.7441971395185076</c:v>
                </c:pt>
                <c:pt idx="1">
                  <c:v>0.50040759463640794</c:v>
                </c:pt>
                <c:pt idx="2">
                  <c:v>0.42938769947530075</c:v>
                </c:pt>
                <c:pt idx="3">
                  <c:v>1.0176994500627166</c:v>
                </c:pt>
                <c:pt idx="4">
                  <c:v>0.66309211638782817</c:v>
                </c:pt>
                <c:pt idx="5">
                  <c:v>70.714287517004138</c:v>
                </c:pt>
                <c:pt idx="6">
                  <c:v>8.4921648448995146</c:v>
                </c:pt>
                <c:pt idx="7">
                  <c:v>7.4950975072370127</c:v>
                </c:pt>
                <c:pt idx="8">
                  <c:v>1.4985096926761678</c:v>
                </c:pt>
                <c:pt idx="9">
                  <c:v>0.2437617830183203</c:v>
                </c:pt>
                <c:pt idx="10">
                  <c:v>1.2013946550840806</c:v>
                </c:pt>
              </c:numCache>
            </c:numRef>
          </c:val>
          <c:extLst>
            <c:ext xmlns:c16="http://schemas.microsoft.com/office/drawing/2014/chart" uri="{C3380CC4-5D6E-409C-BE32-E72D297353CC}">
              <c16:uniqueId val="{00000016-ABC8-4182-83D4-A6202555E868}"/>
            </c:ext>
          </c:extLst>
        </c:ser>
        <c:dLbls>
          <c:dLblPos val="outEnd"/>
          <c:showLegendKey val="0"/>
          <c:showVal val="1"/>
          <c:showCatName val="0"/>
          <c:showSerName val="0"/>
          <c:showPercent val="0"/>
          <c:showBubbleSize val="0"/>
          <c:showLeaderLines val="1"/>
        </c:dLbls>
      </c:pie3DChart>
    </c:plotArea>
    <c:legend>
      <c:legendPos val="r"/>
      <c:layout>
        <c:manualLayout>
          <c:xMode val="edge"/>
          <c:yMode val="edge"/>
          <c:x val="0.68871297684559007"/>
          <c:y val="4.4807112935163799E-4"/>
          <c:w val="0.3015786217433537"/>
          <c:h val="0.99910365351562247"/>
        </c:manualLayout>
      </c:layout>
      <c:overlay val="0"/>
      <c:txPr>
        <a:bodyPr/>
        <a:lstStyle/>
        <a:p>
          <a:pPr rtl="0">
            <a:defRPr sz="1200"/>
          </a:pPr>
          <a:endParaRPr lang="ru-RU"/>
        </a:p>
      </c:txPr>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'диагр презентация'!$A$117</c:f>
              <c:strCache>
                <c:ptCount val="1"/>
                <c:pt idx="0">
                  <c:v>Кредиты кредитных организаций</c:v>
                </c:pt>
              </c:strCache>
            </c:strRef>
          </c:tx>
          <c:invertIfNegative val="0"/>
          <c:dLbls>
            <c:spPr>
              <a:solidFill>
                <a:schemeClr val="accent1">
                  <a:lumMod val="20000"/>
                  <a:lumOff val="80000"/>
                </a:schemeClr>
              </a:solidFill>
            </c:spPr>
            <c:txPr>
              <a:bodyPr/>
              <a:lstStyle/>
              <a:p>
                <a:pPr>
                  <a:defRPr sz="16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'диагр презентация'!$B$116:$D$116</c:f>
              <c:strCache>
                <c:ptCount val="3"/>
                <c:pt idx="0">
                  <c:v>2016 год</c:v>
                </c:pt>
                <c:pt idx="1">
                  <c:v>2017 год</c:v>
                </c:pt>
                <c:pt idx="2">
                  <c:v>2018 год</c:v>
                </c:pt>
              </c:strCache>
            </c:strRef>
          </c:cat>
          <c:val>
            <c:numRef>
              <c:f>'диагр презентация'!$B$117:$D$117</c:f>
              <c:numCache>
                <c:formatCode>General</c:formatCode>
                <c:ptCount val="3"/>
                <c:pt idx="0">
                  <c:v>16000</c:v>
                </c:pt>
                <c:pt idx="1">
                  <c:v>20810</c:v>
                </c:pt>
                <c:pt idx="2" formatCode="#,##0">
                  <c:v>26000</c:v>
                </c:pt>
              </c:numCache>
            </c:numRef>
          </c:val>
          <c:extLst>
            <c:ext xmlns:c16="http://schemas.microsoft.com/office/drawing/2014/chart" uri="{C3380CC4-5D6E-409C-BE32-E72D297353CC}">
              <c16:uniqueId val="{00000000-A8F4-45AE-B007-9FC3728B0B5D}"/>
            </c:ext>
          </c:extLst>
        </c:ser>
        <c:ser>
          <c:idx val="1"/>
          <c:order val="1"/>
          <c:tx>
            <c:strRef>
              <c:f>'диагр презентация'!$A$118</c:f>
              <c:strCache>
                <c:ptCount val="1"/>
                <c:pt idx="0">
                  <c:v>Бюджетные кредиты от других бюджетов бюджетной системы Российской Федерации</c:v>
                </c:pt>
              </c:strCache>
            </c:strRef>
          </c:tx>
          <c:invertIfNegative val="0"/>
          <c:dLbls>
            <c:spPr>
              <a:solidFill>
                <a:schemeClr val="accent2">
                  <a:lumMod val="20000"/>
                  <a:lumOff val="80000"/>
                </a:schemeClr>
              </a:solidFill>
            </c:spPr>
            <c:txPr>
              <a:bodyPr/>
              <a:lstStyle/>
              <a:p>
                <a:pPr>
                  <a:defRPr sz="1600"/>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'диагр презентация'!$B$116:$D$116</c:f>
              <c:strCache>
                <c:ptCount val="3"/>
                <c:pt idx="0">
                  <c:v>2016 год</c:v>
                </c:pt>
                <c:pt idx="1">
                  <c:v>2017 год</c:v>
                </c:pt>
                <c:pt idx="2">
                  <c:v>2018 год</c:v>
                </c:pt>
              </c:strCache>
            </c:strRef>
          </c:cat>
          <c:val>
            <c:numRef>
              <c:f>'диагр презентация'!$B$118:$D$118</c:f>
              <c:numCache>
                <c:formatCode>General</c:formatCode>
                <c:ptCount val="3"/>
                <c:pt idx="0">
                  <c:v>11620</c:v>
                </c:pt>
                <c:pt idx="1">
                  <c:v>5810</c:v>
                </c:pt>
                <c:pt idx="2" formatCode="#,##0">
                  <c:v>0</c:v>
                </c:pt>
              </c:numCache>
            </c:numRef>
          </c:val>
          <c:extLst>
            <c:ext xmlns:c16="http://schemas.microsoft.com/office/drawing/2014/chart" uri="{C3380CC4-5D6E-409C-BE32-E72D297353CC}">
              <c16:uniqueId val="{00000001-A8F4-45AE-B007-9FC3728B0B5D}"/>
            </c:ext>
          </c:extLst>
        </c:ser>
        <c:dLbls>
          <c:dLblPos val="outEnd"/>
          <c:showLegendKey val="0"/>
          <c:showVal val="1"/>
          <c:showCatName val="0"/>
          <c:showSerName val="0"/>
          <c:showPercent val="0"/>
          <c:showBubbleSize val="0"/>
        </c:dLbls>
        <c:gapWidth val="150"/>
        <c:axId val="112253952"/>
        <c:axId val="112255744"/>
      </c:barChart>
      <c:catAx>
        <c:axId val="112253952"/>
        <c:scaling>
          <c:orientation val="minMax"/>
        </c:scaling>
        <c:delete val="0"/>
        <c:axPos val="b"/>
        <c:numFmt formatCode="General" sourceLinked="0"/>
        <c:majorTickMark val="out"/>
        <c:minorTickMark val="none"/>
        <c:tickLblPos val="nextTo"/>
        <c:txPr>
          <a:bodyPr/>
          <a:lstStyle/>
          <a:p>
            <a:pPr>
              <a:defRPr sz="1600"/>
            </a:pPr>
            <a:endParaRPr lang="ru-RU"/>
          </a:p>
        </c:txPr>
        <c:crossAx val="112255744"/>
        <c:crosses val="autoZero"/>
        <c:auto val="1"/>
        <c:lblAlgn val="ctr"/>
        <c:lblOffset val="100"/>
        <c:noMultiLvlLbl val="0"/>
      </c:catAx>
      <c:valAx>
        <c:axId val="112255744"/>
        <c:scaling>
          <c:orientation val="minMax"/>
        </c:scaling>
        <c:delete val="1"/>
        <c:axPos val="l"/>
        <c:numFmt formatCode="General" sourceLinked="1"/>
        <c:majorTickMark val="out"/>
        <c:minorTickMark val="none"/>
        <c:tickLblPos val="nextTo"/>
        <c:crossAx val="112253952"/>
        <c:crosses val="autoZero"/>
        <c:crossBetween val="between"/>
      </c:valAx>
    </c:plotArea>
    <c:legend>
      <c:legendPos val="b"/>
      <c:overlay val="0"/>
      <c:txPr>
        <a:bodyPr/>
        <a:lstStyle/>
        <a:p>
          <a:pPr>
            <a:defRPr sz="1400"/>
          </a:pPr>
          <a:endParaRPr lang="ru-RU"/>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lang="ru-RU" sz="1600" dirty="0"/>
              <a:t>Объем инвестиций </a:t>
            </a:r>
          </a:p>
          <a:p>
            <a:pPr>
              <a:defRPr sz="1600"/>
            </a:pPr>
            <a:r>
              <a:rPr lang="ru-RU" sz="1600" dirty="0"/>
              <a:t>(в основной капитал), млн. руб.</a:t>
            </a:r>
          </a:p>
        </c:rich>
      </c:tx>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0.46243671338105291"/>
          <c:y val="0.21741030498805594"/>
          <c:w val="0.46197644706143765"/>
          <c:h val="0.64047582163289196"/>
        </c:manualLayout>
      </c:layout>
      <c:bar3DChart>
        <c:barDir val="bar"/>
        <c:grouping val="clustered"/>
        <c:varyColors val="0"/>
        <c:ser>
          <c:idx val="0"/>
          <c:order val="0"/>
          <c:tx>
            <c:strRef>
              <c:f>Лист1!$B$1</c:f>
              <c:strCache>
                <c:ptCount val="1"/>
                <c:pt idx="0">
                  <c:v>Ряд 1</c:v>
                </c:pt>
              </c:strCache>
            </c:strRef>
          </c:tx>
          <c:spPr>
            <a:solidFill>
              <a:schemeClr val="accent2"/>
            </a:solidFill>
          </c:spPr>
          <c:invertIfNegative val="0"/>
          <c:dPt>
            <c:idx val="1"/>
            <c:invertIfNegative val="0"/>
            <c:bubble3D val="0"/>
            <c:extLst>
              <c:ext xmlns:c16="http://schemas.microsoft.com/office/drawing/2014/chart" uri="{C3380CC4-5D6E-409C-BE32-E72D297353CC}">
                <c16:uniqueId val="{00000000-8C8C-4312-9AE9-BCADB73765BF}"/>
              </c:ext>
            </c:extLst>
          </c:dPt>
          <c:dLbls>
            <c:dLbl>
              <c:idx val="0"/>
              <c:layout>
                <c:manualLayout>
                  <c:x val="2.1498355341469995E-2"/>
                  <c:y val="-3.06211697166275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C8C-4312-9AE9-BCADB73765BF}"/>
                </c:ext>
              </c:extLst>
            </c:dLbl>
            <c:dLbl>
              <c:idx val="1"/>
              <c:layout>
                <c:manualLayout>
                  <c:x val="2.7261355881092578E-2"/>
                  <c:y val="-2.67935235020491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C8C-4312-9AE9-BCADB73765BF}"/>
                </c:ext>
              </c:extLst>
            </c:dLbl>
            <c:spPr>
              <a:noFill/>
              <a:ln>
                <a:noFill/>
              </a:ln>
              <a:effectLst/>
            </c:spPr>
            <c:txPr>
              <a:bodyPr/>
              <a:lstStyle/>
              <a:p>
                <a:pPr>
                  <a:defRPr sz="1600"/>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Лист1!$A$2:$A$3</c:f>
              <c:strCache>
                <c:ptCount val="2"/>
                <c:pt idx="0">
                  <c:v>Фактическое значение за 2018 год</c:v>
                </c:pt>
                <c:pt idx="1">
                  <c:v>Фактическое значение за 2017 год</c:v>
                </c:pt>
              </c:strCache>
            </c:strRef>
          </c:cat>
          <c:val>
            <c:numRef>
              <c:f>Лист1!$B$2:$B$3</c:f>
              <c:numCache>
                <c:formatCode>General</c:formatCode>
                <c:ptCount val="2"/>
                <c:pt idx="0">
                  <c:v>588.5</c:v>
                </c:pt>
                <c:pt idx="1">
                  <c:v>327.10000000000002</c:v>
                </c:pt>
              </c:numCache>
            </c:numRef>
          </c:val>
          <c:extLst>
            <c:ext xmlns:c16="http://schemas.microsoft.com/office/drawing/2014/chart" uri="{C3380CC4-5D6E-409C-BE32-E72D297353CC}">
              <c16:uniqueId val="{00000002-8C8C-4312-9AE9-BCADB73765BF}"/>
            </c:ext>
          </c:extLst>
        </c:ser>
        <c:dLbls>
          <c:showLegendKey val="0"/>
          <c:showVal val="1"/>
          <c:showCatName val="0"/>
          <c:showSerName val="0"/>
          <c:showPercent val="0"/>
          <c:showBubbleSize val="0"/>
        </c:dLbls>
        <c:gapWidth val="150"/>
        <c:shape val="box"/>
        <c:axId val="29650304"/>
        <c:axId val="29661440"/>
        <c:axId val="0"/>
      </c:bar3DChart>
      <c:catAx>
        <c:axId val="29650304"/>
        <c:scaling>
          <c:orientation val="minMax"/>
        </c:scaling>
        <c:delete val="0"/>
        <c:axPos val="l"/>
        <c:numFmt formatCode="General" sourceLinked="0"/>
        <c:majorTickMark val="out"/>
        <c:minorTickMark val="none"/>
        <c:tickLblPos val="nextTo"/>
        <c:txPr>
          <a:bodyPr/>
          <a:lstStyle/>
          <a:p>
            <a:pPr>
              <a:defRPr sz="1400"/>
            </a:pPr>
            <a:endParaRPr lang="ru-RU"/>
          </a:p>
        </c:txPr>
        <c:crossAx val="29661440"/>
        <c:crosses val="autoZero"/>
        <c:auto val="1"/>
        <c:lblAlgn val="ctr"/>
        <c:lblOffset val="100"/>
        <c:noMultiLvlLbl val="0"/>
      </c:catAx>
      <c:valAx>
        <c:axId val="29661440"/>
        <c:scaling>
          <c:orientation val="minMax"/>
        </c:scaling>
        <c:delete val="0"/>
        <c:axPos val="b"/>
        <c:majorGridlines/>
        <c:numFmt formatCode="General" sourceLinked="1"/>
        <c:majorTickMark val="out"/>
        <c:minorTickMark val="none"/>
        <c:tickLblPos val="nextTo"/>
        <c:txPr>
          <a:bodyPr/>
          <a:lstStyle/>
          <a:p>
            <a:pPr>
              <a:defRPr sz="1200"/>
            </a:pPr>
            <a:endParaRPr lang="ru-RU"/>
          </a:p>
        </c:txPr>
        <c:crossAx val="29650304"/>
        <c:crosses val="autoZero"/>
        <c:crossBetween val="between"/>
      </c:valAx>
    </c:plotArea>
    <c:plotVisOnly val="1"/>
    <c:dispBlanksAs val="gap"/>
    <c:showDLblsOverMax val="0"/>
  </c:chart>
  <c:spPr>
    <a:solidFill>
      <a:schemeClr val="bg1">
        <a:alpha val="70000"/>
      </a:schemeClr>
    </a:solidFill>
    <a:ln>
      <a:noFill/>
    </a:ln>
  </c:spPr>
  <c:txPr>
    <a:bodyPr/>
    <a:lstStyle/>
    <a:p>
      <a:pPr>
        <a:defRPr sz="1800">
          <a:latin typeface="Times New Roman" pitchFamily="18" charset="0"/>
          <a:cs typeface="Times New Roman" pitchFamily="18" charset="0"/>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Лист1!$A$2</c:f>
              <c:strCache>
                <c:ptCount val="1"/>
                <c:pt idx="0">
                  <c:v>Налоговые и неналоговые доходы </c:v>
                </c:pt>
              </c:strCache>
            </c:strRef>
          </c:tx>
          <c:invertIfNegative val="0"/>
          <c:dLbls>
            <c:spPr>
              <a:solidFill>
                <a:schemeClr val="accent1">
                  <a:lumMod val="20000"/>
                  <a:lumOff val="80000"/>
                </a:schemeClr>
              </a:solidFill>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Лист1!$B$1:$D$1</c:f>
              <c:strCache>
                <c:ptCount val="3"/>
                <c:pt idx="0">
                  <c:v>2016 год</c:v>
                </c:pt>
                <c:pt idx="1">
                  <c:v>2017 год</c:v>
                </c:pt>
                <c:pt idx="2">
                  <c:v>2018 год</c:v>
                </c:pt>
              </c:strCache>
            </c:strRef>
          </c:cat>
          <c:val>
            <c:numRef>
              <c:f>Лист1!$B$2:$D$2</c:f>
              <c:numCache>
                <c:formatCode>0.0</c:formatCode>
                <c:ptCount val="3"/>
                <c:pt idx="0">
                  <c:v>204899.22799000001</c:v>
                </c:pt>
                <c:pt idx="1">
                  <c:v>212826.82693000001</c:v>
                </c:pt>
                <c:pt idx="2">
                  <c:v>225650.57793</c:v>
                </c:pt>
              </c:numCache>
            </c:numRef>
          </c:val>
          <c:extLst>
            <c:ext xmlns:c16="http://schemas.microsoft.com/office/drawing/2014/chart" uri="{C3380CC4-5D6E-409C-BE32-E72D297353CC}">
              <c16:uniqueId val="{00000000-83E6-421D-AB30-79DB25B030BD}"/>
            </c:ext>
          </c:extLst>
        </c:ser>
        <c:ser>
          <c:idx val="1"/>
          <c:order val="1"/>
          <c:tx>
            <c:strRef>
              <c:f>Лист1!$A$3</c:f>
              <c:strCache>
                <c:ptCount val="1"/>
                <c:pt idx="0">
                  <c:v>Безвозмездные поступления</c:v>
                </c:pt>
              </c:strCache>
            </c:strRef>
          </c:tx>
          <c:invertIfNegative val="0"/>
          <c:dLbls>
            <c:spPr>
              <a:solidFill>
                <a:schemeClr val="accent2">
                  <a:lumMod val="20000"/>
                  <a:lumOff val="80000"/>
                </a:schemeClr>
              </a:solidFill>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Лист1!$B$1:$D$1</c:f>
              <c:strCache>
                <c:ptCount val="3"/>
                <c:pt idx="0">
                  <c:v>2016 год</c:v>
                </c:pt>
                <c:pt idx="1">
                  <c:v>2017 год</c:v>
                </c:pt>
                <c:pt idx="2">
                  <c:v>2018 год</c:v>
                </c:pt>
              </c:strCache>
            </c:strRef>
          </c:cat>
          <c:val>
            <c:numRef>
              <c:f>Лист1!$B$3:$D$3</c:f>
              <c:numCache>
                <c:formatCode>0.0</c:formatCode>
                <c:ptCount val="3"/>
                <c:pt idx="0">
                  <c:v>493466.58854000003</c:v>
                </c:pt>
                <c:pt idx="1">
                  <c:v>525225.56151000003</c:v>
                </c:pt>
                <c:pt idx="2">
                  <c:v>569191.76365999994</c:v>
                </c:pt>
              </c:numCache>
            </c:numRef>
          </c:val>
          <c:extLst>
            <c:ext xmlns:c16="http://schemas.microsoft.com/office/drawing/2014/chart" uri="{C3380CC4-5D6E-409C-BE32-E72D297353CC}">
              <c16:uniqueId val="{00000001-83E6-421D-AB30-79DB25B030BD}"/>
            </c:ext>
          </c:extLst>
        </c:ser>
        <c:dLbls>
          <c:dLblPos val="ctr"/>
          <c:showLegendKey val="0"/>
          <c:showVal val="1"/>
          <c:showCatName val="0"/>
          <c:showSerName val="0"/>
          <c:showPercent val="0"/>
          <c:showBubbleSize val="0"/>
        </c:dLbls>
        <c:gapWidth val="150"/>
        <c:overlap val="100"/>
        <c:axId val="29948928"/>
        <c:axId val="30012160"/>
      </c:barChart>
      <c:catAx>
        <c:axId val="29948928"/>
        <c:scaling>
          <c:orientation val="minMax"/>
        </c:scaling>
        <c:delete val="0"/>
        <c:axPos val="b"/>
        <c:numFmt formatCode="General" sourceLinked="0"/>
        <c:majorTickMark val="out"/>
        <c:minorTickMark val="none"/>
        <c:tickLblPos val="nextTo"/>
        <c:crossAx val="30012160"/>
        <c:crosses val="autoZero"/>
        <c:auto val="1"/>
        <c:lblAlgn val="ctr"/>
        <c:lblOffset val="100"/>
        <c:noMultiLvlLbl val="0"/>
      </c:catAx>
      <c:valAx>
        <c:axId val="30012160"/>
        <c:scaling>
          <c:orientation val="minMax"/>
        </c:scaling>
        <c:delete val="0"/>
        <c:axPos val="l"/>
        <c:majorGridlines>
          <c:spPr>
            <a:ln>
              <a:solidFill>
                <a:schemeClr val="bg1">
                  <a:lumMod val="50000"/>
                  <a:alpha val="50000"/>
                </a:schemeClr>
              </a:solidFill>
            </a:ln>
          </c:spPr>
        </c:majorGridlines>
        <c:numFmt formatCode="0.0" sourceLinked="1"/>
        <c:majorTickMark val="out"/>
        <c:minorTickMark val="none"/>
        <c:tickLblPos val="nextTo"/>
        <c:txPr>
          <a:bodyPr/>
          <a:lstStyle/>
          <a:p>
            <a:pPr>
              <a:defRPr sz="1200"/>
            </a:pPr>
            <a:endParaRPr lang="ru-RU"/>
          </a:p>
        </c:txPr>
        <c:crossAx val="29948928"/>
        <c:crosses val="autoZero"/>
        <c:crossBetween val="between"/>
      </c:valAx>
    </c:plotArea>
    <c:legend>
      <c:legendPos val="b"/>
      <c:overlay val="0"/>
    </c:legend>
    <c:plotVisOnly val="1"/>
    <c:dispBlanksAs val="gap"/>
    <c:showDLblsOverMax val="0"/>
  </c:chart>
  <c:txPr>
    <a:bodyPr/>
    <a:lstStyle/>
    <a:p>
      <a:pPr>
        <a:defRPr sz="16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Лист1!$A$17</c:f>
              <c:strCache>
                <c:ptCount val="1"/>
                <c:pt idx="0">
                  <c:v>Налоговые доходы </c:v>
                </c:pt>
              </c:strCache>
            </c:strRef>
          </c:tx>
          <c:invertIfNegative val="0"/>
          <c:dLbls>
            <c:dLbl>
              <c:idx val="0"/>
              <c:layout>
                <c:manualLayout>
                  <c:x val="-2.288304265187437E-2"/>
                  <c:y val="-5.275284054151093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558-401A-A620-6FA4BDA5491D}"/>
                </c:ext>
              </c:extLst>
            </c:dLbl>
            <c:dLbl>
              <c:idx val="1"/>
              <c:layout>
                <c:manualLayout>
                  <c:x val="-2.5743422983358667E-2"/>
                  <c:y val="-4.112779714726811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558-401A-A620-6FA4BDA5491D}"/>
                </c:ext>
              </c:extLst>
            </c:dLbl>
            <c:dLbl>
              <c:idx val="2"/>
              <c:layout>
                <c:manualLayout>
                  <c:x val="-2.8603803314842965E-2"/>
                  <c:y val="-4.512796200950664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558-401A-A620-6FA4BDA5491D}"/>
                </c:ext>
              </c:extLst>
            </c:dLbl>
            <c:dLbl>
              <c:idx val="3"/>
              <c:layout>
                <c:manualLayout>
                  <c:x val="-3.4324563977811556E-2"/>
                  <c:y val="-4.633613154858340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558-401A-A620-6FA4BDA5491D}"/>
                </c:ext>
              </c:extLst>
            </c:dLbl>
            <c:spPr>
              <a:solidFill>
                <a:schemeClr val="accent1">
                  <a:lumMod val="20000"/>
                  <a:lumOff val="80000"/>
                </a:schemeClr>
              </a:solidFill>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Лист1!$B$16:$D$16</c:f>
              <c:strCache>
                <c:ptCount val="3"/>
                <c:pt idx="0">
                  <c:v>2016 год</c:v>
                </c:pt>
                <c:pt idx="1">
                  <c:v>2017 год</c:v>
                </c:pt>
                <c:pt idx="2">
                  <c:v>2018 год</c:v>
                </c:pt>
              </c:strCache>
            </c:strRef>
          </c:cat>
          <c:val>
            <c:numRef>
              <c:f>Лист1!$B$17:$D$17</c:f>
              <c:numCache>
                <c:formatCode>0.0</c:formatCode>
                <c:ptCount val="3"/>
                <c:pt idx="0">
                  <c:v>192710.57266999999</c:v>
                </c:pt>
                <c:pt idx="1">
                  <c:v>199762.93362</c:v>
                </c:pt>
                <c:pt idx="2">
                  <c:v>212974.77666</c:v>
                </c:pt>
              </c:numCache>
            </c:numRef>
          </c:val>
          <c:extLst>
            <c:ext xmlns:c16="http://schemas.microsoft.com/office/drawing/2014/chart" uri="{C3380CC4-5D6E-409C-BE32-E72D297353CC}">
              <c16:uniqueId val="{00000004-B558-401A-A620-6FA4BDA5491D}"/>
            </c:ext>
          </c:extLst>
        </c:ser>
        <c:ser>
          <c:idx val="1"/>
          <c:order val="1"/>
          <c:tx>
            <c:strRef>
              <c:f>Лист1!$A$18</c:f>
              <c:strCache>
                <c:ptCount val="1"/>
                <c:pt idx="0">
                  <c:v>Неналоговые доходы </c:v>
                </c:pt>
              </c:strCache>
            </c:strRef>
          </c:tx>
          <c:invertIfNegative val="0"/>
          <c:dLbls>
            <c:dLbl>
              <c:idx val="0"/>
              <c:layout>
                <c:manualLayout>
                  <c:x val="-2.8603803314842962E-3"/>
                  <c:y val="-5.014867334085329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558-401A-A620-6FA4BDA5491D}"/>
                </c:ext>
              </c:extLst>
            </c:dLbl>
            <c:dLbl>
              <c:idx val="1"/>
              <c:layout>
                <c:manualLayout>
                  <c:x val="-4.2905704972264445E-3"/>
                  <c:y val="-4.112779714726811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558-401A-A620-6FA4BDA5491D}"/>
                </c:ext>
              </c:extLst>
            </c:dLbl>
            <c:dLbl>
              <c:idx val="2"/>
              <c:layout>
                <c:manualLayout>
                  <c:x val="-4.2905704972264445E-3"/>
                  <c:y val="-4.512796200950664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558-401A-A620-6FA4BDA5491D}"/>
                </c:ext>
              </c:extLst>
            </c:dLbl>
            <c:dLbl>
              <c:idx val="3"/>
              <c:layout>
                <c:manualLayout>
                  <c:x val="-1.4301901657421481E-3"/>
                  <c:y val="-4.754450614019564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558-401A-A620-6FA4BDA5491D}"/>
                </c:ext>
              </c:extLst>
            </c:dLbl>
            <c:spPr>
              <a:solidFill>
                <a:schemeClr val="accent2">
                  <a:lumMod val="20000"/>
                  <a:lumOff val="80000"/>
                </a:schemeClr>
              </a:solidFill>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Лист1!$B$16:$D$16</c:f>
              <c:strCache>
                <c:ptCount val="3"/>
                <c:pt idx="0">
                  <c:v>2016 год</c:v>
                </c:pt>
                <c:pt idx="1">
                  <c:v>2017 год</c:v>
                </c:pt>
                <c:pt idx="2">
                  <c:v>2018 год</c:v>
                </c:pt>
              </c:strCache>
            </c:strRef>
          </c:cat>
          <c:val>
            <c:numRef>
              <c:f>Лист1!$B$18:$D$18</c:f>
              <c:numCache>
                <c:formatCode>0.0</c:formatCode>
                <c:ptCount val="3"/>
                <c:pt idx="0">
                  <c:v>12188.655320000023</c:v>
                </c:pt>
                <c:pt idx="1">
                  <c:v>13063.893310000003</c:v>
                </c:pt>
                <c:pt idx="2">
                  <c:v>12675.801270000011</c:v>
                </c:pt>
              </c:numCache>
            </c:numRef>
          </c:val>
          <c:extLst>
            <c:ext xmlns:c16="http://schemas.microsoft.com/office/drawing/2014/chart" uri="{C3380CC4-5D6E-409C-BE32-E72D297353CC}">
              <c16:uniqueId val="{00000009-B558-401A-A620-6FA4BDA5491D}"/>
            </c:ext>
          </c:extLst>
        </c:ser>
        <c:ser>
          <c:idx val="2"/>
          <c:order val="2"/>
          <c:tx>
            <c:strRef>
              <c:f>Лист1!$A$19</c:f>
              <c:strCache>
                <c:ptCount val="1"/>
                <c:pt idx="0">
                  <c:v>Безвозмездные поступления</c:v>
                </c:pt>
              </c:strCache>
            </c:strRef>
          </c:tx>
          <c:invertIfNegative val="0"/>
          <c:dLbls>
            <c:dLbl>
              <c:idx val="0"/>
              <c:layout>
                <c:manualLayout>
                  <c:x val="4.7196275469490893E-2"/>
                  <c:y val="-5.275284054151093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558-401A-A620-6FA4BDA5491D}"/>
                </c:ext>
              </c:extLst>
            </c:dLbl>
            <c:dLbl>
              <c:idx val="1"/>
              <c:layout>
                <c:manualLayout>
                  <c:x val="4.7196275469490893E-2"/>
                  <c:y val="-4.112779714726811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558-401A-A620-6FA4BDA5491D}"/>
                </c:ext>
              </c:extLst>
            </c:dLbl>
            <c:dLbl>
              <c:idx val="2"/>
              <c:layout>
                <c:manualLayout>
                  <c:x val="2.5743422983358667E-2"/>
                  <c:y val="-4.512796200950664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558-401A-A620-6FA4BDA5491D}"/>
                </c:ext>
              </c:extLst>
            </c:dLbl>
            <c:dLbl>
              <c:idx val="3"/>
              <c:layout>
                <c:manualLayout>
                  <c:x val="-7.1509508287107412E-3"/>
                  <c:y val="-4.672163031529492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558-401A-A620-6FA4BDA5491D}"/>
                </c:ext>
              </c:extLst>
            </c:dLbl>
            <c:spPr>
              <a:solidFill>
                <a:schemeClr val="accent3">
                  <a:lumMod val="20000"/>
                  <a:lumOff val="80000"/>
                </a:schemeClr>
              </a:solidFill>
            </c:sp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Лист1!$B$16:$D$16</c:f>
              <c:strCache>
                <c:ptCount val="3"/>
                <c:pt idx="0">
                  <c:v>2016 год</c:v>
                </c:pt>
                <c:pt idx="1">
                  <c:v>2017 год</c:v>
                </c:pt>
                <c:pt idx="2">
                  <c:v>2018 год</c:v>
                </c:pt>
              </c:strCache>
            </c:strRef>
          </c:cat>
          <c:val>
            <c:numRef>
              <c:f>Лист1!$B$19:$D$19</c:f>
              <c:numCache>
                <c:formatCode>0.0</c:formatCode>
                <c:ptCount val="3"/>
                <c:pt idx="0">
                  <c:v>493466.58854000003</c:v>
                </c:pt>
                <c:pt idx="1">
                  <c:v>525225.56151000003</c:v>
                </c:pt>
                <c:pt idx="2">
                  <c:v>569191.76365999994</c:v>
                </c:pt>
              </c:numCache>
            </c:numRef>
          </c:val>
          <c:extLst>
            <c:ext xmlns:c16="http://schemas.microsoft.com/office/drawing/2014/chart" uri="{C3380CC4-5D6E-409C-BE32-E72D297353CC}">
              <c16:uniqueId val="{0000000E-B558-401A-A620-6FA4BDA5491D}"/>
            </c:ext>
          </c:extLst>
        </c:ser>
        <c:dLbls>
          <c:dLblPos val="ctr"/>
          <c:showLegendKey val="0"/>
          <c:showVal val="1"/>
          <c:showCatName val="0"/>
          <c:showSerName val="0"/>
          <c:showPercent val="0"/>
          <c:showBubbleSize val="0"/>
        </c:dLbls>
        <c:gapWidth val="150"/>
        <c:overlap val="100"/>
        <c:axId val="30325376"/>
        <c:axId val="30335360"/>
      </c:barChart>
      <c:catAx>
        <c:axId val="30325376"/>
        <c:scaling>
          <c:orientation val="minMax"/>
        </c:scaling>
        <c:delete val="0"/>
        <c:axPos val="l"/>
        <c:numFmt formatCode="General" sourceLinked="0"/>
        <c:majorTickMark val="out"/>
        <c:minorTickMark val="none"/>
        <c:tickLblPos val="nextTo"/>
        <c:crossAx val="30335360"/>
        <c:crosses val="autoZero"/>
        <c:auto val="1"/>
        <c:lblAlgn val="ctr"/>
        <c:lblOffset val="100"/>
        <c:noMultiLvlLbl val="0"/>
      </c:catAx>
      <c:valAx>
        <c:axId val="30335360"/>
        <c:scaling>
          <c:orientation val="minMax"/>
        </c:scaling>
        <c:delete val="0"/>
        <c:axPos val="b"/>
        <c:majorGridlines>
          <c:spPr>
            <a:ln>
              <a:solidFill>
                <a:schemeClr val="bg1">
                  <a:lumMod val="50000"/>
                  <a:alpha val="50000"/>
                </a:schemeClr>
              </a:solidFill>
            </a:ln>
          </c:spPr>
        </c:majorGridlines>
        <c:numFmt formatCode="0.0" sourceLinked="1"/>
        <c:majorTickMark val="out"/>
        <c:minorTickMark val="none"/>
        <c:tickLblPos val="nextTo"/>
        <c:txPr>
          <a:bodyPr/>
          <a:lstStyle/>
          <a:p>
            <a:pPr>
              <a:defRPr sz="1200"/>
            </a:pPr>
            <a:endParaRPr lang="ru-RU"/>
          </a:p>
        </c:txPr>
        <c:crossAx val="30325376"/>
        <c:crosses val="autoZero"/>
        <c:crossBetween val="between"/>
      </c:valAx>
    </c:plotArea>
    <c:legend>
      <c:legendPos val="b"/>
      <c:overlay val="0"/>
    </c:legend>
    <c:plotVisOnly val="1"/>
    <c:dispBlanksAs val="gap"/>
    <c:showDLblsOverMax val="0"/>
  </c:chart>
  <c:txPr>
    <a:bodyPr/>
    <a:lstStyle/>
    <a:p>
      <a:pPr>
        <a:defRPr sz="1600">
          <a:latin typeface="+mn-lt"/>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Лист1!$A$26</c:f>
              <c:strCache>
                <c:ptCount val="1"/>
                <c:pt idx="0">
                  <c:v>Налоговые и неналоговые доходы </c:v>
                </c:pt>
              </c:strCache>
            </c:strRef>
          </c:tx>
          <c:invertIfNegative val="0"/>
          <c:dLbls>
            <c:spPr>
              <a:solidFill>
                <a:schemeClr val="accent1">
                  <a:lumMod val="20000"/>
                  <a:lumOff val="80000"/>
                </a:schemeClr>
              </a:solidFill>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Лист1!$B$25:$D$25</c:f>
              <c:strCache>
                <c:ptCount val="3"/>
                <c:pt idx="0">
                  <c:v>2016 год</c:v>
                </c:pt>
                <c:pt idx="1">
                  <c:v>2017 год</c:v>
                </c:pt>
                <c:pt idx="2">
                  <c:v>2018 год</c:v>
                </c:pt>
              </c:strCache>
            </c:strRef>
          </c:cat>
          <c:val>
            <c:numRef>
              <c:f>Лист1!$B$26:$D$26</c:f>
              <c:numCache>
                <c:formatCode>0.0</c:formatCode>
                <c:ptCount val="3"/>
                <c:pt idx="0">
                  <c:v>204899.22799000001</c:v>
                </c:pt>
                <c:pt idx="1">
                  <c:v>212826.82693000001</c:v>
                </c:pt>
                <c:pt idx="2">
                  <c:v>225650.57793</c:v>
                </c:pt>
              </c:numCache>
            </c:numRef>
          </c:val>
          <c:extLst>
            <c:ext xmlns:c16="http://schemas.microsoft.com/office/drawing/2014/chart" uri="{C3380CC4-5D6E-409C-BE32-E72D297353CC}">
              <c16:uniqueId val="{00000000-5C11-4813-ADDE-4BBEDB4E43D0}"/>
            </c:ext>
          </c:extLst>
        </c:ser>
        <c:ser>
          <c:idx val="1"/>
          <c:order val="1"/>
          <c:tx>
            <c:strRef>
              <c:f>Лист1!$A$27</c:f>
              <c:strCache>
                <c:ptCount val="1"/>
                <c:pt idx="0">
                  <c:v>Прирост к предыдущему году</c:v>
                </c:pt>
              </c:strCache>
            </c:strRef>
          </c:tx>
          <c:invertIfNegative val="0"/>
          <c:dLbls>
            <c:dLbl>
              <c:idx val="0"/>
              <c:layout>
                <c:manualLayout>
                  <c:x val="-1.42311971148545E-3"/>
                  <c:y val="0.10124829062259338"/>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C11-4813-ADDE-4BBEDB4E43D0}"/>
                </c:ext>
              </c:extLst>
            </c:dLbl>
            <c:dLbl>
              <c:idx val="1"/>
              <c:layout>
                <c:manualLayout>
                  <c:x val="-2.8463514796410959E-3"/>
                  <c:y val="2.723842738873036E-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11-4813-ADDE-4BBEDB4E43D0}"/>
                </c:ext>
              </c:extLst>
            </c:dLbl>
            <c:spPr>
              <a:solidFill>
                <a:schemeClr val="accent2">
                  <a:lumMod val="20000"/>
                  <a:lumOff val="80000"/>
                </a:schemeClr>
              </a:solidFill>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Лист1!$B$25:$D$25</c:f>
              <c:strCache>
                <c:ptCount val="3"/>
                <c:pt idx="0">
                  <c:v>2016 год</c:v>
                </c:pt>
                <c:pt idx="1">
                  <c:v>2017 год</c:v>
                </c:pt>
                <c:pt idx="2">
                  <c:v>2018 год</c:v>
                </c:pt>
              </c:strCache>
            </c:strRef>
          </c:cat>
          <c:val>
            <c:numRef>
              <c:f>Лист1!$B$27:$D$27</c:f>
              <c:numCache>
                <c:formatCode>0.0</c:formatCode>
                <c:ptCount val="3"/>
                <c:pt idx="0">
                  <c:v>-2434.103139999992</c:v>
                </c:pt>
                <c:pt idx="1">
                  <c:v>7927.5989399999962</c:v>
                </c:pt>
                <c:pt idx="2">
                  <c:v>12823.750999999989</c:v>
                </c:pt>
              </c:numCache>
            </c:numRef>
          </c:val>
          <c:extLst>
            <c:ext xmlns:c16="http://schemas.microsoft.com/office/drawing/2014/chart" uri="{C3380CC4-5D6E-409C-BE32-E72D297353CC}">
              <c16:uniqueId val="{00000003-5C11-4813-ADDE-4BBEDB4E43D0}"/>
            </c:ext>
          </c:extLst>
        </c:ser>
        <c:dLbls>
          <c:dLblPos val="outEnd"/>
          <c:showLegendKey val="0"/>
          <c:showVal val="1"/>
          <c:showCatName val="0"/>
          <c:showSerName val="0"/>
          <c:showPercent val="0"/>
          <c:showBubbleSize val="0"/>
        </c:dLbls>
        <c:gapWidth val="150"/>
        <c:axId val="92387200"/>
        <c:axId val="92388736"/>
      </c:barChart>
      <c:catAx>
        <c:axId val="92387200"/>
        <c:scaling>
          <c:orientation val="minMax"/>
        </c:scaling>
        <c:delete val="0"/>
        <c:axPos val="b"/>
        <c:numFmt formatCode="General" sourceLinked="0"/>
        <c:majorTickMark val="out"/>
        <c:minorTickMark val="none"/>
        <c:tickLblPos val="nextTo"/>
        <c:crossAx val="92388736"/>
        <c:crosses val="autoZero"/>
        <c:auto val="1"/>
        <c:lblAlgn val="ctr"/>
        <c:lblOffset val="100"/>
        <c:noMultiLvlLbl val="0"/>
      </c:catAx>
      <c:valAx>
        <c:axId val="92388736"/>
        <c:scaling>
          <c:orientation val="minMax"/>
        </c:scaling>
        <c:delete val="0"/>
        <c:axPos val="l"/>
        <c:majorGridlines>
          <c:spPr>
            <a:ln>
              <a:solidFill>
                <a:schemeClr val="bg1">
                  <a:lumMod val="50000"/>
                  <a:alpha val="50000"/>
                </a:schemeClr>
              </a:solidFill>
            </a:ln>
          </c:spPr>
        </c:majorGridlines>
        <c:numFmt formatCode="0.0" sourceLinked="1"/>
        <c:majorTickMark val="out"/>
        <c:minorTickMark val="none"/>
        <c:tickLblPos val="nextTo"/>
        <c:txPr>
          <a:bodyPr/>
          <a:lstStyle/>
          <a:p>
            <a:pPr>
              <a:defRPr sz="1200"/>
            </a:pPr>
            <a:endParaRPr lang="ru-RU"/>
          </a:p>
        </c:txPr>
        <c:crossAx val="92387200"/>
        <c:crosses val="autoZero"/>
        <c:crossBetween val="between"/>
      </c:valAx>
    </c:plotArea>
    <c:legend>
      <c:legendPos val="b"/>
      <c:overlay val="0"/>
    </c:legend>
    <c:plotVisOnly val="1"/>
    <c:dispBlanksAs val="gap"/>
    <c:showDLblsOverMax val="0"/>
  </c:chart>
  <c:txPr>
    <a:bodyPr/>
    <a:lstStyle/>
    <a:p>
      <a:pPr>
        <a:defRPr sz="160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Лист1!$A$32</c:f>
              <c:strCache>
                <c:ptCount val="1"/>
                <c:pt idx="0">
                  <c:v>задолженность</c:v>
                </c:pt>
              </c:strCache>
            </c:strRef>
          </c:tx>
          <c:invertIfNegative val="0"/>
          <c:dLbls>
            <c:spPr>
              <a:solidFill>
                <a:schemeClr val="accent1">
                  <a:lumMod val="20000"/>
                  <a:lumOff val="80000"/>
                </a:schemeClr>
              </a:solidFill>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Лист1!$B$31:$D$31</c:f>
              <c:strCache>
                <c:ptCount val="3"/>
                <c:pt idx="0">
                  <c:v>2016 год</c:v>
                </c:pt>
                <c:pt idx="1">
                  <c:v>2017 год</c:v>
                </c:pt>
                <c:pt idx="2">
                  <c:v>2018 год</c:v>
                </c:pt>
              </c:strCache>
            </c:strRef>
          </c:cat>
          <c:val>
            <c:numRef>
              <c:f>Лист1!$B$32:$D$32</c:f>
              <c:numCache>
                <c:formatCode>General</c:formatCode>
                <c:ptCount val="3"/>
                <c:pt idx="0">
                  <c:v>122865.60000000001</c:v>
                </c:pt>
                <c:pt idx="1">
                  <c:v>125202.8</c:v>
                </c:pt>
                <c:pt idx="2" formatCode="0.0">
                  <c:v>119855.20194</c:v>
                </c:pt>
              </c:numCache>
            </c:numRef>
          </c:val>
          <c:extLst>
            <c:ext xmlns:c16="http://schemas.microsoft.com/office/drawing/2014/chart" uri="{C3380CC4-5D6E-409C-BE32-E72D297353CC}">
              <c16:uniqueId val="{00000000-33BB-4415-B7A4-21309C401741}"/>
            </c:ext>
          </c:extLst>
        </c:ser>
        <c:ser>
          <c:idx val="1"/>
          <c:order val="1"/>
          <c:tx>
            <c:strRef>
              <c:f>Лист1!$A$33</c:f>
              <c:strCache>
                <c:ptCount val="1"/>
                <c:pt idx="0">
                  <c:v>в т.ч. недоимка</c:v>
                </c:pt>
              </c:strCache>
            </c:strRef>
          </c:tx>
          <c:invertIfNegative val="0"/>
          <c:dLbls>
            <c:spPr>
              <a:solidFill>
                <a:schemeClr val="accent2">
                  <a:lumMod val="20000"/>
                  <a:lumOff val="80000"/>
                </a:schemeClr>
              </a:solidFill>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Лист1!$B$31:$D$31</c:f>
              <c:strCache>
                <c:ptCount val="3"/>
                <c:pt idx="0">
                  <c:v>2016 год</c:v>
                </c:pt>
                <c:pt idx="1">
                  <c:v>2017 год</c:v>
                </c:pt>
                <c:pt idx="2">
                  <c:v>2018 год</c:v>
                </c:pt>
              </c:strCache>
            </c:strRef>
          </c:cat>
          <c:val>
            <c:numRef>
              <c:f>Лист1!$B$33:$D$33</c:f>
              <c:numCache>
                <c:formatCode>General</c:formatCode>
                <c:ptCount val="3"/>
                <c:pt idx="0">
                  <c:v>48093.9</c:v>
                </c:pt>
                <c:pt idx="1">
                  <c:v>52930.7</c:v>
                </c:pt>
                <c:pt idx="2" formatCode="0.0">
                  <c:v>59780.700140000008</c:v>
                </c:pt>
              </c:numCache>
            </c:numRef>
          </c:val>
          <c:extLst>
            <c:ext xmlns:c16="http://schemas.microsoft.com/office/drawing/2014/chart" uri="{C3380CC4-5D6E-409C-BE32-E72D297353CC}">
              <c16:uniqueId val="{00000001-33BB-4415-B7A4-21309C401741}"/>
            </c:ext>
          </c:extLst>
        </c:ser>
        <c:dLbls>
          <c:dLblPos val="outEnd"/>
          <c:showLegendKey val="0"/>
          <c:showVal val="1"/>
          <c:showCatName val="0"/>
          <c:showSerName val="0"/>
          <c:showPercent val="0"/>
          <c:showBubbleSize val="0"/>
        </c:dLbls>
        <c:gapWidth val="150"/>
        <c:axId val="76521856"/>
        <c:axId val="76523392"/>
      </c:barChart>
      <c:catAx>
        <c:axId val="76521856"/>
        <c:scaling>
          <c:orientation val="minMax"/>
        </c:scaling>
        <c:delete val="0"/>
        <c:axPos val="b"/>
        <c:numFmt formatCode="General" sourceLinked="0"/>
        <c:majorTickMark val="out"/>
        <c:minorTickMark val="none"/>
        <c:tickLblPos val="nextTo"/>
        <c:crossAx val="76523392"/>
        <c:crosses val="autoZero"/>
        <c:auto val="1"/>
        <c:lblAlgn val="ctr"/>
        <c:lblOffset val="100"/>
        <c:noMultiLvlLbl val="0"/>
      </c:catAx>
      <c:valAx>
        <c:axId val="76523392"/>
        <c:scaling>
          <c:orientation val="minMax"/>
        </c:scaling>
        <c:delete val="0"/>
        <c:axPos val="l"/>
        <c:majorGridlines/>
        <c:numFmt formatCode="General" sourceLinked="1"/>
        <c:majorTickMark val="out"/>
        <c:minorTickMark val="none"/>
        <c:tickLblPos val="nextTo"/>
        <c:txPr>
          <a:bodyPr/>
          <a:lstStyle/>
          <a:p>
            <a:pPr>
              <a:defRPr sz="1200"/>
            </a:pPr>
            <a:endParaRPr lang="ru-RU"/>
          </a:p>
        </c:txPr>
        <c:crossAx val="76521856"/>
        <c:crosses val="autoZero"/>
        <c:crossBetween val="between"/>
      </c:valAx>
    </c:plotArea>
    <c:legend>
      <c:legendPos val="b"/>
      <c:overlay val="0"/>
    </c:legend>
    <c:plotVisOnly val="1"/>
    <c:dispBlanksAs val="gap"/>
    <c:showDLblsOverMax val="0"/>
  </c:chart>
  <c:txPr>
    <a:bodyPr/>
    <a:lstStyle/>
    <a:p>
      <a:pPr>
        <a:defRPr sz="16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75"/>
      <c:rotY val="40"/>
      <c:depthPercent val="100"/>
      <c:rAngAx val="0"/>
      <c:perspective val="0"/>
    </c:view3D>
    <c:floor>
      <c:thickness val="0"/>
    </c:floor>
    <c:sideWall>
      <c:thickness val="0"/>
    </c:sideWall>
    <c:backWall>
      <c:thickness val="0"/>
    </c:backWall>
    <c:plotArea>
      <c:layout/>
      <c:pie3DChart>
        <c:varyColors val="1"/>
        <c:ser>
          <c:idx val="0"/>
          <c:order val="0"/>
          <c:explosion val="25"/>
          <c:dPt>
            <c:idx val="5"/>
            <c:bubble3D val="0"/>
            <c:extLst>
              <c:ext xmlns:c16="http://schemas.microsoft.com/office/drawing/2014/chart" uri="{C3380CC4-5D6E-409C-BE32-E72D297353CC}">
                <c16:uniqueId val="{00000000-EF7C-4D6F-9552-A3E66E1B5D45}"/>
              </c:ext>
            </c:extLst>
          </c:dPt>
          <c:dPt>
            <c:idx val="6"/>
            <c:bubble3D val="0"/>
            <c:extLst>
              <c:ext xmlns:c16="http://schemas.microsoft.com/office/drawing/2014/chart" uri="{C3380CC4-5D6E-409C-BE32-E72D297353CC}">
                <c16:uniqueId val="{00000001-EF7C-4D6F-9552-A3E66E1B5D45}"/>
              </c:ext>
            </c:extLst>
          </c:dPt>
          <c:dLbls>
            <c:dLbl>
              <c:idx val="0"/>
              <c:layout>
                <c:manualLayout>
                  <c:x val="-5.1392373498640544E-2"/>
                  <c:y val="-0.1741646761470948"/>
                </c:manualLayout>
              </c:layout>
              <c:dLblPos val="bestFit"/>
              <c:showLegendKey val="1"/>
              <c:showVal val="1"/>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EF7C-4D6F-9552-A3E66E1B5D45}"/>
                </c:ext>
              </c:extLst>
            </c:dLbl>
            <c:dLbl>
              <c:idx val="5"/>
              <c:layout>
                <c:manualLayout>
                  <c:x val="-9.061736469445654E-2"/>
                  <c:y val="-2.0691450949894455E-2"/>
                </c:manualLayout>
              </c:layout>
              <c:dLblPos val="bestFit"/>
              <c:showLegendKey val="1"/>
              <c:showVal val="1"/>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0-EF7C-4D6F-9552-A3E66E1B5D45}"/>
                </c:ext>
              </c:extLst>
            </c:dLbl>
            <c:dLbl>
              <c:idx val="6"/>
              <c:layout>
                <c:manualLayout>
                  <c:x val="3.6002550479144475E-2"/>
                  <c:y val="1.1926279024552828E-2"/>
                </c:manualLayout>
              </c:layout>
              <c:numFmt formatCode="0.000%" sourceLinked="0"/>
              <c:spPr/>
              <c:txPr>
                <a:bodyPr/>
                <a:lstStyle/>
                <a:p>
                  <a:pPr>
                    <a:defRPr/>
                  </a:pPr>
                  <a:endParaRPr lang="ru-RU"/>
                </a:p>
              </c:txPr>
              <c:dLblPos val="bestFit"/>
              <c:showLegendKey val="1"/>
              <c:showVal val="1"/>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EF7C-4D6F-9552-A3E66E1B5D45}"/>
                </c:ext>
              </c:extLst>
            </c:dLbl>
            <c:numFmt formatCode="0.0%" sourceLinked="0"/>
            <c:spPr>
              <a:noFill/>
              <a:ln>
                <a:noFill/>
              </a:ln>
              <a:effectLst/>
            </c:spPr>
            <c:dLblPos val="outEnd"/>
            <c:showLegendKey val="1"/>
            <c:showVal val="1"/>
            <c:showCatName val="0"/>
            <c:showSerName val="0"/>
            <c:showPercent val="1"/>
            <c:showBubbleSize val="0"/>
            <c:separator>
</c:separator>
            <c:showLeaderLines val="1"/>
            <c:extLst>
              <c:ext xmlns:c15="http://schemas.microsoft.com/office/drawing/2012/chart" uri="{CE6537A1-D6FC-4f65-9D91-7224C49458BB}"/>
            </c:extLst>
          </c:dLbls>
          <c:cat>
            <c:strRef>
              <c:f>Лист1!$A$2:$A$8</c:f>
              <c:strCache>
                <c:ptCount val="7"/>
                <c:pt idx="0">
                  <c:v>Налоговые доходы </c:v>
                </c:pt>
                <c:pt idx="1">
                  <c:v>Неналоговые доходы </c:v>
                </c:pt>
                <c:pt idx="2">
                  <c:v>Дотации</c:v>
                </c:pt>
                <c:pt idx="3">
                  <c:v>Субсидии</c:v>
                </c:pt>
                <c:pt idx="4">
                  <c:v>Субвенции</c:v>
                </c:pt>
                <c:pt idx="5">
                  <c:v>Иные межбюджетные трансферты</c:v>
                </c:pt>
                <c:pt idx="6">
                  <c:v>Безвозмездные поступления от негосударственных организаций</c:v>
                </c:pt>
              </c:strCache>
            </c:strRef>
          </c:cat>
          <c:val>
            <c:numRef>
              <c:f>Лист1!$B$2:$B$8</c:f>
              <c:numCache>
                <c:formatCode>0.0</c:formatCode>
                <c:ptCount val="7"/>
                <c:pt idx="0">
                  <c:v>212974.77666</c:v>
                </c:pt>
                <c:pt idx="1">
                  <c:v>12675.801270000011</c:v>
                </c:pt>
                <c:pt idx="2">
                  <c:v>153262.88649999999</c:v>
                </c:pt>
                <c:pt idx="3">
                  <c:v>10713.309939999999</c:v>
                </c:pt>
                <c:pt idx="4">
                  <c:v>397919.38041000004</c:v>
                </c:pt>
                <c:pt idx="5">
                  <c:v>7276.1868100000002</c:v>
                </c:pt>
                <c:pt idx="6">
                  <c:v>20</c:v>
                </c:pt>
              </c:numCache>
            </c:numRef>
          </c:val>
          <c:extLst>
            <c:ext xmlns:c16="http://schemas.microsoft.com/office/drawing/2014/chart" uri="{C3380CC4-5D6E-409C-BE32-E72D297353CC}">
              <c16:uniqueId val="{00000003-EF7C-4D6F-9552-A3E66E1B5D45}"/>
            </c:ext>
          </c:extLst>
        </c:ser>
        <c:dLbls>
          <c:dLblPos val="outEnd"/>
          <c:showLegendKey val="0"/>
          <c:showVal val="1"/>
          <c:showCatName val="0"/>
          <c:showSerName val="0"/>
          <c:showPercent val="0"/>
          <c:showBubbleSize val="0"/>
          <c:showLeaderLines val="1"/>
        </c:dLbls>
      </c:pie3DChart>
    </c:plotArea>
    <c:legend>
      <c:legendPos val="r"/>
      <c:overlay val="0"/>
    </c:legend>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manualLayout>
          <c:layoutTarget val="inner"/>
          <c:xMode val="edge"/>
          <c:yMode val="edge"/>
          <c:x val="0.43687587489063867"/>
          <c:y val="0.10894656753670282"/>
          <c:w val="0.13618646106736657"/>
          <c:h val="0.30543708818485421"/>
        </c:manualLayout>
      </c:layout>
      <c:pieChart>
        <c:varyColors val="1"/>
        <c:ser>
          <c:idx val="0"/>
          <c:order val="0"/>
          <c:tx>
            <c:strRef>
              <c:f>'диагр презентация'!$C$17</c:f>
              <c:strCache>
                <c:ptCount val="1"/>
                <c:pt idx="0">
                  <c:v>2016 год</c:v>
                </c:pt>
              </c:strCache>
            </c:strRef>
          </c:tx>
          <c:explosion val="25"/>
          <c:cat>
            <c:strRef>
              <c:f>'диагр презентация'!$A$18:$A$24</c:f>
              <c:strCache>
                <c:ptCount val="7"/>
                <c:pt idx="0">
                  <c:v>Налог на доходы физических лиц</c:v>
                </c:pt>
                <c:pt idx="1">
                  <c:v>Налоги на товары (работы, услуги), реализуемые на территории РФ</c:v>
                </c:pt>
                <c:pt idx="2">
                  <c:v>Единый налог на вмененный доход для отдельных видов деятельности</c:v>
                </c:pt>
                <c:pt idx="3">
                  <c:v>Единый сельскохозяйственный налог</c:v>
                </c:pt>
                <c:pt idx="4">
                  <c:v>Налог, взимаемый в связи с применением патентной системы налогообложения</c:v>
                </c:pt>
                <c:pt idx="5">
                  <c:v>Государственная пошлина</c:v>
                </c:pt>
                <c:pt idx="6">
                  <c:v>Задолженность по отмененным налогам и сборам</c:v>
                </c:pt>
              </c:strCache>
            </c:strRef>
          </c:cat>
          <c:val>
            <c:numRef>
              <c:f>'диагр презентация'!$C$18:$C$24</c:f>
              <c:numCache>
                <c:formatCode>General</c:formatCode>
                <c:ptCount val="7"/>
                <c:pt idx="0">
                  <c:v>161968788.75999999</c:v>
                </c:pt>
                <c:pt idx="1">
                  <c:v>2624795.5599999996</c:v>
                </c:pt>
                <c:pt idx="2">
                  <c:v>23222087.559999999</c:v>
                </c:pt>
                <c:pt idx="3">
                  <c:v>223553.38999999998</c:v>
                </c:pt>
                <c:pt idx="4">
                  <c:v>331626.81</c:v>
                </c:pt>
                <c:pt idx="5">
                  <c:v>4339720.5900000008</c:v>
                </c:pt>
                <c:pt idx="6">
                  <c:v>1888.93</c:v>
                </c:pt>
              </c:numCache>
            </c:numRef>
          </c:val>
          <c:extLst>
            <c:ext xmlns:c16="http://schemas.microsoft.com/office/drawing/2014/chart" uri="{C3380CC4-5D6E-409C-BE32-E72D297353CC}">
              <c16:uniqueId val="{00000000-E2AF-4C17-ACB1-E6CF12698EF0}"/>
            </c:ext>
          </c:extLst>
        </c:ser>
        <c:dLbls>
          <c:showLegendKey val="0"/>
          <c:showVal val="0"/>
          <c:showCatName val="0"/>
          <c:showSerName val="0"/>
          <c:showPercent val="0"/>
          <c:showBubbleSize val="0"/>
          <c:showLeaderLines val="1"/>
        </c:dLbls>
        <c:firstSliceAng val="0"/>
      </c:pieChart>
    </c:plotArea>
    <c:legend>
      <c:legendPos val="b"/>
      <c:legendEntry>
        <c:idx val="6"/>
        <c:delete val="1"/>
      </c:legendEntry>
      <c:layout>
        <c:manualLayout>
          <c:xMode val="edge"/>
          <c:yMode val="edge"/>
          <c:x val="0"/>
          <c:y val="0.47156684971511104"/>
          <c:w val="0.9993264435695538"/>
          <c:h val="0.33841299379434026"/>
        </c:manualLayout>
      </c:layout>
      <c:overlay val="0"/>
      <c:txPr>
        <a:bodyPr/>
        <a:lstStyle/>
        <a:p>
          <a:pPr rtl="0">
            <a:defRPr sz="1200"/>
          </a:pPr>
          <a:endParaRPr lang="ru-RU"/>
        </a:p>
      </c:txPr>
    </c:legend>
    <c:plotVisOnly val="1"/>
    <c:dispBlanksAs val="gap"/>
    <c:showDLblsOverMax val="0"/>
  </c:chart>
  <c:spPr>
    <a:ln>
      <a:noFill/>
    </a:ln>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view3D>
      <c:rotX val="30"/>
      <c:rotY val="210"/>
      <c:rAngAx val="0"/>
    </c:view3D>
    <c:floor>
      <c:thickness val="0"/>
    </c:floor>
    <c:sideWall>
      <c:thickness val="0"/>
    </c:sideWall>
    <c:backWall>
      <c:thickness val="0"/>
    </c:backWall>
    <c:plotArea>
      <c:layout/>
      <c:pie3DChart>
        <c:varyColors val="1"/>
        <c:ser>
          <c:idx val="0"/>
          <c:order val="0"/>
          <c:tx>
            <c:strRef>
              <c:f>'диагр презентация'!$C$17</c:f>
              <c:strCache>
                <c:ptCount val="1"/>
                <c:pt idx="0">
                  <c:v>2018 год</c:v>
                </c:pt>
              </c:strCache>
            </c:strRef>
          </c:tx>
          <c:explosion val="25"/>
          <c:dPt>
            <c:idx val="4"/>
            <c:bubble3D val="0"/>
            <c:spPr>
              <a:solidFill>
                <a:srgbClr val="FFFF00"/>
              </a:solidFill>
            </c:spPr>
            <c:extLst>
              <c:ext xmlns:c16="http://schemas.microsoft.com/office/drawing/2014/chart" uri="{C3380CC4-5D6E-409C-BE32-E72D297353CC}">
                <c16:uniqueId val="{00000001-0757-46DE-901C-1CF2F2764D95}"/>
              </c:ext>
            </c:extLst>
          </c:dPt>
          <c:dLbls>
            <c:dLbl>
              <c:idx val="3"/>
              <c:layout>
                <c:manualLayout>
                  <c:x val="5.2777559055118113E-2"/>
                  <c:y val="9.3371978276923603E-2"/>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0757-46DE-901C-1CF2F2764D95}"/>
                </c:ext>
              </c:extLst>
            </c:dLbl>
            <c:dLbl>
              <c:idx val="4"/>
              <c:layout>
                <c:manualLayout>
                  <c:x val="-0.11388910761154857"/>
                  <c:y val="5.967664812842146E-2"/>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0757-46DE-901C-1CF2F2764D95}"/>
                </c:ext>
              </c:extLst>
            </c:dLbl>
            <c:dLbl>
              <c:idx val="5"/>
              <c:layout>
                <c:manualLayout>
                  <c:x val="-8.6111111111111124E-2"/>
                  <c:y val="-6.9164428353276648E-3"/>
                </c:manualLayout>
              </c:layout>
              <c:dLblPos val="bestFit"/>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0757-46DE-901C-1CF2F2764D95}"/>
                </c:ext>
              </c:extLst>
            </c:dLbl>
            <c:numFmt formatCode="0.00%" sourceLinked="0"/>
            <c:spPr>
              <a:noFill/>
              <a:ln>
                <a:noFill/>
              </a:ln>
              <a:effectLst/>
            </c:spPr>
            <c:txPr>
              <a:bodyPr/>
              <a:lstStyle/>
              <a:p>
                <a:pPr>
                  <a:defRPr sz="1400"/>
                </a:pPr>
                <a:endParaRPr lang="ru-RU"/>
              </a:p>
            </c:txPr>
            <c:dLblPos val="outEnd"/>
            <c:showLegendKey val="0"/>
            <c:showVal val="0"/>
            <c:showCatName val="0"/>
            <c:showSerName val="0"/>
            <c:showPercent val="1"/>
            <c:showBubbleSize val="0"/>
            <c:separator>, </c:separator>
            <c:showLeaderLines val="1"/>
            <c:extLst>
              <c:ext xmlns:c15="http://schemas.microsoft.com/office/drawing/2012/chart" uri="{CE6537A1-D6FC-4f65-9D91-7224C49458BB}"/>
            </c:extLst>
          </c:dLbls>
          <c:cat>
            <c:strRef>
              <c:f>'диагр презентация'!$A$18:$A$24</c:f>
              <c:strCache>
                <c:ptCount val="7"/>
                <c:pt idx="0">
                  <c:v>Налог на доходы физических лиц</c:v>
                </c:pt>
                <c:pt idx="1">
                  <c:v>Налоги на товары (работы, услуги), реализуемые на территории РФ</c:v>
                </c:pt>
                <c:pt idx="2">
                  <c:v>Единый налог на вмененный доход для отдельных видов деятельности</c:v>
                </c:pt>
                <c:pt idx="3">
                  <c:v>Единый сельскохозяйственный налог</c:v>
                </c:pt>
                <c:pt idx="4">
                  <c:v>Налог, взимаемый в связи с применением патентной системы налогообложения</c:v>
                </c:pt>
                <c:pt idx="5">
                  <c:v>Государственная пошлина</c:v>
                </c:pt>
                <c:pt idx="6">
                  <c:v>Задолженность по отмененным налогам и сборам</c:v>
                </c:pt>
              </c:strCache>
            </c:strRef>
          </c:cat>
          <c:val>
            <c:numRef>
              <c:f>'диагр презентация'!$C$18:$C$24</c:f>
              <c:numCache>
                <c:formatCode>General</c:formatCode>
                <c:ptCount val="7"/>
                <c:pt idx="0">
                  <c:v>185013584.91</c:v>
                </c:pt>
                <c:pt idx="1">
                  <c:v>2426289</c:v>
                </c:pt>
                <c:pt idx="2">
                  <c:v>19641024.02</c:v>
                </c:pt>
                <c:pt idx="3">
                  <c:v>115859.72</c:v>
                </c:pt>
                <c:pt idx="4">
                  <c:v>528966.14</c:v>
                </c:pt>
                <c:pt idx="5">
                  <c:v>5249052.87</c:v>
                </c:pt>
              </c:numCache>
            </c:numRef>
          </c:val>
          <c:extLst>
            <c:ext xmlns:c16="http://schemas.microsoft.com/office/drawing/2014/chart" uri="{C3380CC4-5D6E-409C-BE32-E72D297353CC}">
              <c16:uniqueId val="{00000004-0757-46DE-901C-1CF2F2764D95}"/>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solidFill>
      <a:schemeClr val="bg1"/>
    </a:solidFill>
    <a:ln>
      <a:noFill/>
    </a:ln>
  </c:spPr>
  <c:externalData r:id="rId1">
    <c:autoUpdate val="0"/>
  </c:externalData>
</c:chartSpace>
</file>

<file path=ppt/diagrams/_rels/data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BF356A-68B7-4475-8754-540F85B506AE}" type="doc">
      <dgm:prSet loTypeId="urn:microsoft.com/office/officeart/2008/layout/HorizontalMultiLevelHierarchy" loCatId="hierarchy" qsTypeId="urn:microsoft.com/office/officeart/2005/8/quickstyle/simple1" qsCatId="simple" csTypeId="urn:microsoft.com/office/officeart/2005/8/colors/accent6_4" csCatId="accent6" phldr="1"/>
      <dgm:spPr/>
      <dgm:t>
        <a:bodyPr/>
        <a:lstStyle/>
        <a:p>
          <a:endParaRPr lang="ru-RU"/>
        </a:p>
      </dgm:t>
    </dgm:pt>
    <dgm:pt modelId="{9F93C636-CDB7-4409-B6AB-155229D65C88}">
      <dgm:prSet phldrT="[Текст]" custT="1">
        <dgm:style>
          <a:lnRef idx="3">
            <a:schemeClr val="lt1"/>
          </a:lnRef>
          <a:fillRef idx="1">
            <a:schemeClr val="accent3"/>
          </a:fillRef>
          <a:effectRef idx="1">
            <a:schemeClr val="accent3"/>
          </a:effectRef>
          <a:fontRef idx="minor">
            <a:schemeClr val="lt1"/>
          </a:fontRef>
        </dgm:style>
      </dgm:prSet>
      <dgm:spPr>
        <a:solidFill>
          <a:schemeClr val="accent1"/>
        </a:solidFill>
        <a:ln/>
      </dgm:spPr>
      <dgm:t>
        <a:bodyPr/>
        <a:lstStyle/>
        <a:p>
          <a:r>
            <a:rPr lang="ru-RU" sz="2400" dirty="0">
              <a:latin typeface="Times New Roman" pitchFamily="18" charset="0"/>
              <a:cs typeface="Times New Roman" pitchFamily="18" charset="0"/>
            </a:rPr>
            <a:t>БЮДЖЕТНЫЙ ПРОЦЕСС</a:t>
          </a:r>
        </a:p>
      </dgm:t>
    </dgm:pt>
    <dgm:pt modelId="{CAA40CD4-DE01-429C-9514-6F79ADE3DBF8}" type="parTrans" cxnId="{65098B49-D8C1-45A8-9825-4742BCD64F3A}">
      <dgm:prSet/>
      <dgm:spPr/>
      <dgm:t>
        <a:bodyPr/>
        <a:lstStyle/>
        <a:p>
          <a:endParaRPr lang="ru-RU" sz="2400">
            <a:latin typeface="Times New Roman" pitchFamily="18" charset="0"/>
            <a:cs typeface="Times New Roman" pitchFamily="18" charset="0"/>
          </a:endParaRPr>
        </a:p>
      </dgm:t>
    </dgm:pt>
    <dgm:pt modelId="{69E7EB58-E443-4860-AC33-F1608DF9826C}" type="sibTrans" cxnId="{65098B49-D8C1-45A8-9825-4742BCD64F3A}">
      <dgm:prSet/>
      <dgm:spPr/>
      <dgm:t>
        <a:bodyPr/>
        <a:lstStyle/>
        <a:p>
          <a:endParaRPr lang="ru-RU" sz="2400">
            <a:latin typeface="Times New Roman" pitchFamily="18" charset="0"/>
            <a:cs typeface="Times New Roman" pitchFamily="18" charset="0"/>
          </a:endParaRPr>
        </a:p>
      </dgm:t>
    </dgm:pt>
    <dgm:pt modelId="{46348244-F43E-46AF-B20C-5F162EA3F324}">
      <dgm:prSet phldrT="[Текст]" custT="1">
        <dgm:style>
          <a:lnRef idx="1">
            <a:schemeClr val="accent2"/>
          </a:lnRef>
          <a:fillRef idx="2">
            <a:schemeClr val="accent2"/>
          </a:fillRef>
          <a:effectRef idx="1">
            <a:schemeClr val="accent2"/>
          </a:effectRef>
          <a:fontRef idx="minor">
            <a:schemeClr val="dk1"/>
          </a:fontRef>
        </dgm:style>
      </dgm:prSet>
      <dgm:spPr>
        <a:solidFill>
          <a:schemeClr val="bg1">
            <a:alpha val="85000"/>
          </a:schemeClr>
        </a:solidFill>
        <a:ln w="28575">
          <a:solidFill>
            <a:schemeClr val="accent1"/>
          </a:solidFill>
        </a:ln>
      </dgm:spPr>
      <dgm:t>
        <a:bodyPr/>
        <a:lstStyle/>
        <a:p>
          <a:r>
            <a:rPr lang="ru-RU" sz="1400" dirty="0">
              <a:latin typeface="Times New Roman" pitchFamily="18" charset="0"/>
              <a:cs typeface="Times New Roman" pitchFamily="18" charset="0"/>
            </a:rPr>
            <a:t>Составление и рассмотрение проекта бюджета</a:t>
          </a:r>
        </a:p>
      </dgm:t>
    </dgm:pt>
    <dgm:pt modelId="{D681F82E-59C1-435D-A223-BF796E7097FD}" type="parTrans" cxnId="{52809C2E-BCB4-46D4-9F67-BA21B517E1F6}">
      <dgm:prSet custT="1">
        <dgm:style>
          <a:lnRef idx="1">
            <a:schemeClr val="accent2"/>
          </a:lnRef>
          <a:fillRef idx="0">
            <a:schemeClr val="accent2"/>
          </a:fillRef>
          <a:effectRef idx="0">
            <a:schemeClr val="accent2"/>
          </a:effectRef>
          <a:fontRef idx="minor">
            <a:schemeClr val="tx1"/>
          </a:fontRef>
        </dgm:style>
      </dgm:prSet>
      <dgm:spPr>
        <a:ln w="28575">
          <a:solidFill>
            <a:schemeClr val="accent1"/>
          </a:solidFill>
        </a:ln>
      </dgm:spPr>
      <dgm:t>
        <a:bodyPr/>
        <a:lstStyle/>
        <a:p>
          <a:endParaRPr lang="ru-RU" sz="700">
            <a:latin typeface="Times New Roman" pitchFamily="18" charset="0"/>
            <a:cs typeface="Times New Roman" pitchFamily="18" charset="0"/>
          </a:endParaRPr>
        </a:p>
      </dgm:t>
    </dgm:pt>
    <dgm:pt modelId="{93A1704B-C416-4F91-9814-B06FF388753A}" type="sibTrans" cxnId="{52809C2E-BCB4-46D4-9F67-BA21B517E1F6}">
      <dgm:prSet/>
      <dgm:spPr/>
      <dgm:t>
        <a:bodyPr/>
        <a:lstStyle/>
        <a:p>
          <a:endParaRPr lang="ru-RU" sz="2400">
            <a:latin typeface="Times New Roman" pitchFamily="18" charset="0"/>
            <a:cs typeface="Times New Roman" pitchFamily="18" charset="0"/>
          </a:endParaRPr>
        </a:p>
      </dgm:t>
    </dgm:pt>
    <dgm:pt modelId="{334504BA-8C1D-4794-B977-5B988FAFA572}">
      <dgm:prSet phldrT="[Текст]" custT="1">
        <dgm:style>
          <a:lnRef idx="1">
            <a:schemeClr val="accent6"/>
          </a:lnRef>
          <a:fillRef idx="2">
            <a:schemeClr val="accent6"/>
          </a:fillRef>
          <a:effectRef idx="1">
            <a:schemeClr val="accent6"/>
          </a:effectRef>
          <a:fontRef idx="minor">
            <a:schemeClr val="dk1"/>
          </a:fontRef>
        </dgm:style>
      </dgm:prSet>
      <dgm:spPr>
        <a:solidFill>
          <a:schemeClr val="bg1">
            <a:alpha val="85000"/>
          </a:schemeClr>
        </a:solidFill>
        <a:ln w="28575">
          <a:solidFill>
            <a:schemeClr val="accent1"/>
          </a:solidFill>
        </a:ln>
      </dgm:spPr>
      <dgm:t>
        <a:bodyPr/>
        <a:lstStyle/>
        <a:p>
          <a:r>
            <a:rPr lang="ru-RU" sz="1400" dirty="0">
              <a:latin typeface="Times New Roman" pitchFamily="18" charset="0"/>
              <a:cs typeface="Times New Roman" pitchFamily="18" charset="0"/>
            </a:rPr>
            <a:t>Утверждение и исполнение бюджета</a:t>
          </a:r>
        </a:p>
      </dgm:t>
    </dgm:pt>
    <dgm:pt modelId="{C4E2A36D-517E-42FD-A0B5-77EA0D9519FA}" type="parTrans" cxnId="{CB904A90-8161-4C17-9FBF-11423591CA6A}">
      <dgm:prSet custT="1">
        <dgm:style>
          <a:lnRef idx="1">
            <a:schemeClr val="accent2"/>
          </a:lnRef>
          <a:fillRef idx="0">
            <a:schemeClr val="accent2"/>
          </a:fillRef>
          <a:effectRef idx="0">
            <a:schemeClr val="accent2"/>
          </a:effectRef>
          <a:fontRef idx="minor">
            <a:schemeClr val="tx1"/>
          </a:fontRef>
        </dgm:style>
      </dgm:prSet>
      <dgm:spPr>
        <a:ln w="28575">
          <a:solidFill>
            <a:schemeClr val="accent1"/>
          </a:solidFill>
        </a:ln>
      </dgm:spPr>
      <dgm:t>
        <a:bodyPr/>
        <a:lstStyle/>
        <a:p>
          <a:endParaRPr lang="ru-RU" sz="700">
            <a:latin typeface="Times New Roman" pitchFamily="18" charset="0"/>
            <a:cs typeface="Times New Roman" pitchFamily="18" charset="0"/>
          </a:endParaRPr>
        </a:p>
      </dgm:t>
    </dgm:pt>
    <dgm:pt modelId="{59943FB2-89DC-4B60-8C14-19C9E84F00E5}" type="sibTrans" cxnId="{CB904A90-8161-4C17-9FBF-11423591CA6A}">
      <dgm:prSet/>
      <dgm:spPr/>
      <dgm:t>
        <a:bodyPr/>
        <a:lstStyle/>
        <a:p>
          <a:endParaRPr lang="ru-RU" sz="2400">
            <a:latin typeface="Times New Roman" pitchFamily="18" charset="0"/>
            <a:cs typeface="Times New Roman" pitchFamily="18" charset="0"/>
          </a:endParaRPr>
        </a:p>
      </dgm:t>
    </dgm:pt>
    <dgm:pt modelId="{8EE54A45-1476-4F23-AFEA-DC13045F09EC}">
      <dgm:prSet phldrT="[Текст]" custT="1">
        <dgm:style>
          <a:lnRef idx="1">
            <a:schemeClr val="accent6"/>
          </a:lnRef>
          <a:fillRef idx="2">
            <a:schemeClr val="accent6"/>
          </a:fillRef>
          <a:effectRef idx="1">
            <a:schemeClr val="accent6"/>
          </a:effectRef>
          <a:fontRef idx="minor">
            <a:schemeClr val="dk1"/>
          </a:fontRef>
        </dgm:style>
      </dgm:prSet>
      <dgm:spPr>
        <a:solidFill>
          <a:schemeClr val="bg1">
            <a:alpha val="85000"/>
          </a:schemeClr>
        </a:solidFill>
        <a:ln w="28575">
          <a:solidFill>
            <a:schemeClr val="accent1"/>
          </a:solidFill>
        </a:ln>
      </dgm:spPr>
      <dgm:t>
        <a:bodyPr/>
        <a:lstStyle/>
        <a:p>
          <a:r>
            <a:rPr lang="ru-RU" sz="1400" dirty="0">
              <a:latin typeface="Times New Roman" pitchFamily="18" charset="0"/>
              <a:cs typeface="Times New Roman" pitchFamily="18" charset="0"/>
            </a:rPr>
            <a:t>Контроль за исполнением бюджета и бюджетный учет</a:t>
          </a:r>
        </a:p>
      </dgm:t>
    </dgm:pt>
    <dgm:pt modelId="{9AF8366C-63F8-4B24-B35F-E532EBE54680}" type="parTrans" cxnId="{9072C315-6D6B-48AC-8C0A-D4A411EEF264}">
      <dgm:prSet custT="1">
        <dgm:style>
          <a:lnRef idx="1">
            <a:schemeClr val="accent2"/>
          </a:lnRef>
          <a:fillRef idx="0">
            <a:schemeClr val="accent2"/>
          </a:fillRef>
          <a:effectRef idx="0">
            <a:schemeClr val="accent2"/>
          </a:effectRef>
          <a:fontRef idx="minor">
            <a:schemeClr val="tx1"/>
          </a:fontRef>
        </dgm:style>
      </dgm:prSet>
      <dgm:spPr>
        <a:ln w="28575">
          <a:solidFill>
            <a:schemeClr val="accent1"/>
          </a:solidFill>
        </a:ln>
      </dgm:spPr>
      <dgm:t>
        <a:bodyPr/>
        <a:lstStyle/>
        <a:p>
          <a:endParaRPr lang="ru-RU" sz="700">
            <a:latin typeface="Times New Roman" pitchFamily="18" charset="0"/>
            <a:cs typeface="Times New Roman" pitchFamily="18" charset="0"/>
          </a:endParaRPr>
        </a:p>
      </dgm:t>
    </dgm:pt>
    <dgm:pt modelId="{3241E575-56EA-443F-BB2F-B65C9DB92311}" type="sibTrans" cxnId="{9072C315-6D6B-48AC-8C0A-D4A411EEF264}">
      <dgm:prSet/>
      <dgm:spPr/>
      <dgm:t>
        <a:bodyPr/>
        <a:lstStyle/>
        <a:p>
          <a:endParaRPr lang="ru-RU" sz="2400">
            <a:latin typeface="Times New Roman" pitchFamily="18" charset="0"/>
            <a:cs typeface="Times New Roman" pitchFamily="18" charset="0"/>
          </a:endParaRPr>
        </a:p>
      </dgm:t>
    </dgm:pt>
    <dgm:pt modelId="{87A81E80-CC49-46B2-8786-778814D29D6F}">
      <dgm:prSet phldrT="[Текст]" custT="1">
        <dgm:style>
          <a:lnRef idx="1">
            <a:schemeClr val="accent6"/>
          </a:lnRef>
          <a:fillRef idx="2">
            <a:schemeClr val="accent6"/>
          </a:fillRef>
          <a:effectRef idx="1">
            <a:schemeClr val="accent6"/>
          </a:effectRef>
          <a:fontRef idx="minor">
            <a:schemeClr val="dk1"/>
          </a:fontRef>
        </dgm:style>
      </dgm:prSet>
      <dgm:spPr>
        <a:solidFill>
          <a:schemeClr val="bg1">
            <a:alpha val="85000"/>
          </a:schemeClr>
        </a:solidFill>
        <a:ln w="28575">
          <a:solidFill>
            <a:schemeClr val="accent1"/>
          </a:solidFill>
        </a:ln>
      </dgm:spPr>
      <dgm:t>
        <a:bodyPr/>
        <a:lstStyle/>
        <a:p>
          <a:r>
            <a:rPr lang="ru-RU" sz="1400" dirty="0">
              <a:latin typeface="Times New Roman" pitchFamily="18" charset="0"/>
              <a:cs typeface="Times New Roman" pitchFamily="18" charset="0"/>
            </a:rPr>
            <a:t>Составление, внешняя проверка, рассмотрение и утверждение бюджетной отчетности</a:t>
          </a:r>
        </a:p>
      </dgm:t>
    </dgm:pt>
    <dgm:pt modelId="{FDAADE9F-31B9-41A4-B495-4BF81964B02F}" type="parTrans" cxnId="{3988CD7B-0398-4CB5-AEC1-D06094855EBA}">
      <dgm:prSet custT="1">
        <dgm:style>
          <a:lnRef idx="1">
            <a:schemeClr val="accent2"/>
          </a:lnRef>
          <a:fillRef idx="0">
            <a:schemeClr val="accent2"/>
          </a:fillRef>
          <a:effectRef idx="0">
            <a:schemeClr val="accent2"/>
          </a:effectRef>
          <a:fontRef idx="minor">
            <a:schemeClr val="tx1"/>
          </a:fontRef>
        </dgm:style>
      </dgm:prSet>
      <dgm:spPr>
        <a:ln w="28575">
          <a:solidFill>
            <a:schemeClr val="accent1"/>
          </a:solidFill>
        </a:ln>
      </dgm:spPr>
      <dgm:t>
        <a:bodyPr/>
        <a:lstStyle/>
        <a:p>
          <a:endParaRPr lang="ru-RU" sz="700">
            <a:latin typeface="Times New Roman" pitchFamily="18" charset="0"/>
            <a:cs typeface="Times New Roman" pitchFamily="18" charset="0"/>
          </a:endParaRPr>
        </a:p>
      </dgm:t>
    </dgm:pt>
    <dgm:pt modelId="{B579B2A4-C0EF-4F4C-BB3C-90E2B6D13FDA}" type="sibTrans" cxnId="{3988CD7B-0398-4CB5-AEC1-D06094855EBA}">
      <dgm:prSet/>
      <dgm:spPr/>
      <dgm:t>
        <a:bodyPr/>
        <a:lstStyle/>
        <a:p>
          <a:endParaRPr lang="ru-RU" sz="2400">
            <a:latin typeface="Times New Roman" pitchFamily="18" charset="0"/>
            <a:cs typeface="Times New Roman" pitchFamily="18" charset="0"/>
          </a:endParaRPr>
        </a:p>
      </dgm:t>
    </dgm:pt>
    <dgm:pt modelId="{3A62C025-36B0-488B-88EC-9AC48DFF087A}" type="pres">
      <dgm:prSet presAssocID="{33BF356A-68B7-4475-8754-540F85B506AE}" presName="Name0" presStyleCnt="0">
        <dgm:presLayoutVars>
          <dgm:chPref val="1"/>
          <dgm:dir/>
          <dgm:animOne val="branch"/>
          <dgm:animLvl val="lvl"/>
          <dgm:resizeHandles val="exact"/>
        </dgm:presLayoutVars>
      </dgm:prSet>
      <dgm:spPr/>
    </dgm:pt>
    <dgm:pt modelId="{4ECDBB9B-3592-4509-A15C-7CF60CC7C83F}" type="pres">
      <dgm:prSet presAssocID="{9F93C636-CDB7-4409-B6AB-155229D65C88}" presName="root1" presStyleCnt="0"/>
      <dgm:spPr/>
    </dgm:pt>
    <dgm:pt modelId="{52217E34-D8F3-4A3F-9CDD-6566B2C3D7EE}" type="pres">
      <dgm:prSet presAssocID="{9F93C636-CDB7-4409-B6AB-155229D65C88}" presName="LevelOneTextNode" presStyleLbl="node0" presStyleIdx="0" presStyleCnt="1" custScaleX="207840" custLinFactX="-52300" custLinFactNeighborX="-100000" custLinFactNeighborY="-98">
        <dgm:presLayoutVars>
          <dgm:chPref val="3"/>
        </dgm:presLayoutVars>
      </dgm:prSet>
      <dgm:spPr/>
    </dgm:pt>
    <dgm:pt modelId="{1853F974-09B1-4550-983C-51ECF381112D}" type="pres">
      <dgm:prSet presAssocID="{9F93C636-CDB7-4409-B6AB-155229D65C88}" presName="level2hierChild" presStyleCnt="0"/>
      <dgm:spPr/>
    </dgm:pt>
    <dgm:pt modelId="{7DC457C4-E46E-4FA8-BB4A-DBA3F4709793}" type="pres">
      <dgm:prSet presAssocID="{D681F82E-59C1-435D-A223-BF796E7097FD}" presName="conn2-1" presStyleLbl="parChTrans1D2" presStyleIdx="0" presStyleCnt="4"/>
      <dgm:spPr/>
    </dgm:pt>
    <dgm:pt modelId="{09D81350-5D8F-49DF-8F35-6536BE6B4A41}" type="pres">
      <dgm:prSet presAssocID="{D681F82E-59C1-435D-A223-BF796E7097FD}" presName="connTx" presStyleLbl="parChTrans1D2" presStyleIdx="0" presStyleCnt="4"/>
      <dgm:spPr/>
    </dgm:pt>
    <dgm:pt modelId="{CF1BB8C0-F57D-40DB-9715-002D596ADF7E}" type="pres">
      <dgm:prSet presAssocID="{46348244-F43E-46AF-B20C-5F162EA3F324}" presName="root2" presStyleCnt="0"/>
      <dgm:spPr/>
    </dgm:pt>
    <dgm:pt modelId="{C88E68ED-2250-4F06-8D2A-824B742A2C25}" type="pres">
      <dgm:prSet presAssocID="{46348244-F43E-46AF-B20C-5F162EA3F324}" presName="LevelTwoTextNode" presStyleLbl="node2" presStyleIdx="0" presStyleCnt="4" custScaleX="378503">
        <dgm:presLayoutVars>
          <dgm:chPref val="3"/>
        </dgm:presLayoutVars>
      </dgm:prSet>
      <dgm:spPr/>
    </dgm:pt>
    <dgm:pt modelId="{1FC22A97-1B41-419C-B59E-D9747AE57E66}" type="pres">
      <dgm:prSet presAssocID="{46348244-F43E-46AF-B20C-5F162EA3F324}" presName="level3hierChild" presStyleCnt="0"/>
      <dgm:spPr/>
    </dgm:pt>
    <dgm:pt modelId="{6B7AF604-C158-4605-A31E-1301CA617DBB}" type="pres">
      <dgm:prSet presAssocID="{C4E2A36D-517E-42FD-A0B5-77EA0D9519FA}" presName="conn2-1" presStyleLbl="parChTrans1D2" presStyleIdx="1" presStyleCnt="4"/>
      <dgm:spPr/>
    </dgm:pt>
    <dgm:pt modelId="{F2BFCBEE-2252-4DD4-9277-4433AD5653AC}" type="pres">
      <dgm:prSet presAssocID="{C4E2A36D-517E-42FD-A0B5-77EA0D9519FA}" presName="connTx" presStyleLbl="parChTrans1D2" presStyleIdx="1" presStyleCnt="4"/>
      <dgm:spPr/>
    </dgm:pt>
    <dgm:pt modelId="{01858713-74C4-4D6B-9F64-E907FCB7B155}" type="pres">
      <dgm:prSet presAssocID="{334504BA-8C1D-4794-B977-5B988FAFA572}" presName="root2" presStyleCnt="0"/>
      <dgm:spPr/>
    </dgm:pt>
    <dgm:pt modelId="{E8BA4595-9AB0-4BE3-B0A9-CF3D8A201ED5}" type="pres">
      <dgm:prSet presAssocID="{334504BA-8C1D-4794-B977-5B988FAFA572}" presName="LevelTwoTextNode" presStyleLbl="node2" presStyleIdx="1" presStyleCnt="4" custScaleX="378503">
        <dgm:presLayoutVars>
          <dgm:chPref val="3"/>
        </dgm:presLayoutVars>
      </dgm:prSet>
      <dgm:spPr/>
    </dgm:pt>
    <dgm:pt modelId="{A57E9326-FB39-4D6E-9951-6A51C5B3A310}" type="pres">
      <dgm:prSet presAssocID="{334504BA-8C1D-4794-B977-5B988FAFA572}" presName="level3hierChild" presStyleCnt="0"/>
      <dgm:spPr/>
    </dgm:pt>
    <dgm:pt modelId="{C8B158D5-0B76-4CFF-B0CD-30192BB660F0}" type="pres">
      <dgm:prSet presAssocID="{9AF8366C-63F8-4B24-B35F-E532EBE54680}" presName="conn2-1" presStyleLbl="parChTrans1D2" presStyleIdx="2" presStyleCnt="4"/>
      <dgm:spPr/>
    </dgm:pt>
    <dgm:pt modelId="{2B0ABBFF-8669-487C-BCEB-DB5043001F60}" type="pres">
      <dgm:prSet presAssocID="{9AF8366C-63F8-4B24-B35F-E532EBE54680}" presName="connTx" presStyleLbl="parChTrans1D2" presStyleIdx="2" presStyleCnt="4"/>
      <dgm:spPr/>
    </dgm:pt>
    <dgm:pt modelId="{7CC87E13-C405-4EBD-91D7-8F03A3CE96D4}" type="pres">
      <dgm:prSet presAssocID="{8EE54A45-1476-4F23-AFEA-DC13045F09EC}" presName="root2" presStyleCnt="0"/>
      <dgm:spPr/>
    </dgm:pt>
    <dgm:pt modelId="{FE3697D4-1F07-4505-BB7A-25DC586237D0}" type="pres">
      <dgm:prSet presAssocID="{8EE54A45-1476-4F23-AFEA-DC13045F09EC}" presName="LevelTwoTextNode" presStyleLbl="node2" presStyleIdx="2" presStyleCnt="4" custScaleX="378503">
        <dgm:presLayoutVars>
          <dgm:chPref val="3"/>
        </dgm:presLayoutVars>
      </dgm:prSet>
      <dgm:spPr/>
    </dgm:pt>
    <dgm:pt modelId="{35B3B5A8-22A1-47E1-BCA3-67FF6086C1D6}" type="pres">
      <dgm:prSet presAssocID="{8EE54A45-1476-4F23-AFEA-DC13045F09EC}" presName="level3hierChild" presStyleCnt="0"/>
      <dgm:spPr/>
    </dgm:pt>
    <dgm:pt modelId="{AD318187-5C81-4112-939D-E416EDFE42C5}" type="pres">
      <dgm:prSet presAssocID="{FDAADE9F-31B9-41A4-B495-4BF81964B02F}" presName="conn2-1" presStyleLbl="parChTrans1D2" presStyleIdx="3" presStyleCnt="4"/>
      <dgm:spPr/>
    </dgm:pt>
    <dgm:pt modelId="{D3FF967F-7D0F-421E-A127-A8A9FD0A334C}" type="pres">
      <dgm:prSet presAssocID="{FDAADE9F-31B9-41A4-B495-4BF81964B02F}" presName="connTx" presStyleLbl="parChTrans1D2" presStyleIdx="3" presStyleCnt="4"/>
      <dgm:spPr/>
    </dgm:pt>
    <dgm:pt modelId="{0250ADE7-3A30-43DE-8673-FC4CEC73208A}" type="pres">
      <dgm:prSet presAssocID="{87A81E80-CC49-46B2-8786-778814D29D6F}" presName="root2" presStyleCnt="0"/>
      <dgm:spPr/>
    </dgm:pt>
    <dgm:pt modelId="{72E6AACC-1EDA-4D89-AAEC-F912F915E23D}" type="pres">
      <dgm:prSet presAssocID="{87A81E80-CC49-46B2-8786-778814D29D6F}" presName="LevelTwoTextNode" presStyleLbl="node2" presStyleIdx="3" presStyleCnt="4" custScaleX="378503">
        <dgm:presLayoutVars>
          <dgm:chPref val="3"/>
        </dgm:presLayoutVars>
      </dgm:prSet>
      <dgm:spPr/>
    </dgm:pt>
    <dgm:pt modelId="{FA50F3E8-7B63-4127-A0E0-2B5EEB36D533}" type="pres">
      <dgm:prSet presAssocID="{87A81E80-CC49-46B2-8786-778814D29D6F}" presName="level3hierChild" presStyleCnt="0"/>
      <dgm:spPr/>
    </dgm:pt>
  </dgm:ptLst>
  <dgm:cxnLst>
    <dgm:cxn modelId="{18216901-6B2E-44CD-96E1-05AD0849BDD9}" type="presOf" srcId="{9F93C636-CDB7-4409-B6AB-155229D65C88}" destId="{52217E34-D8F3-4A3F-9CDD-6566B2C3D7EE}" srcOrd="0" destOrd="0" presId="urn:microsoft.com/office/officeart/2008/layout/HorizontalMultiLevelHierarchy"/>
    <dgm:cxn modelId="{49244313-993A-43D7-A17C-CE41E5D5D56F}" type="presOf" srcId="{46348244-F43E-46AF-B20C-5F162EA3F324}" destId="{C88E68ED-2250-4F06-8D2A-824B742A2C25}" srcOrd="0" destOrd="0" presId="urn:microsoft.com/office/officeart/2008/layout/HorizontalMultiLevelHierarchy"/>
    <dgm:cxn modelId="{9072C315-6D6B-48AC-8C0A-D4A411EEF264}" srcId="{9F93C636-CDB7-4409-B6AB-155229D65C88}" destId="{8EE54A45-1476-4F23-AFEA-DC13045F09EC}" srcOrd="2" destOrd="0" parTransId="{9AF8366C-63F8-4B24-B35F-E532EBE54680}" sibTransId="{3241E575-56EA-443F-BB2F-B65C9DB92311}"/>
    <dgm:cxn modelId="{00A64C2C-4A26-46BF-82A8-702EFD59003E}" type="presOf" srcId="{FDAADE9F-31B9-41A4-B495-4BF81964B02F}" destId="{D3FF967F-7D0F-421E-A127-A8A9FD0A334C}" srcOrd="1" destOrd="0" presId="urn:microsoft.com/office/officeart/2008/layout/HorizontalMultiLevelHierarchy"/>
    <dgm:cxn modelId="{52809C2E-BCB4-46D4-9F67-BA21B517E1F6}" srcId="{9F93C636-CDB7-4409-B6AB-155229D65C88}" destId="{46348244-F43E-46AF-B20C-5F162EA3F324}" srcOrd="0" destOrd="0" parTransId="{D681F82E-59C1-435D-A223-BF796E7097FD}" sibTransId="{93A1704B-C416-4F91-9814-B06FF388753A}"/>
    <dgm:cxn modelId="{410E8837-FAAA-42CE-91A2-0A65A9225E2B}" type="presOf" srcId="{334504BA-8C1D-4794-B977-5B988FAFA572}" destId="{E8BA4595-9AB0-4BE3-B0A9-CF3D8A201ED5}" srcOrd="0" destOrd="0" presId="urn:microsoft.com/office/officeart/2008/layout/HorizontalMultiLevelHierarchy"/>
    <dgm:cxn modelId="{65098B49-D8C1-45A8-9825-4742BCD64F3A}" srcId="{33BF356A-68B7-4475-8754-540F85B506AE}" destId="{9F93C636-CDB7-4409-B6AB-155229D65C88}" srcOrd="0" destOrd="0" parTransId="{CAA40CD4-DE01-429C-9514-6F79ADE3DBF8}" sibTransId="{69E7EB58-E443-4860-AC33-F1608DF9826C}"/>
    <dgm:cxn modelId="{12452B4B-A8AD-4CF2-B8DD-38564778987A}" type="presOf" srcId="{9AF8366C-63F8-4B24-B35F-E532EBE54680}" destId="{C8B158D5-0B76-4CFF-B0CD-30192BB660F0}" srcOrd="0" destOrd="0" presId="urn:microsoft.com/office/officeart/2008/layout/HorizontalMultiLevelHierarchy"/>
    <dgm:cxn modelId="{F4AC484C-C471-4CB6-B2C0-BA07B0304548}" type="presOf" srcId="{87A81E80-CC49-46B2-8786-778814D29D6F}" destId="{72E6AACC-1EDA-4D89-AAEC-F912F915E23D}" srcOrd="0" destOrd="0" presId="urn:microsoft.com/office/officeart/2008/layout/HorizontalMultiLevelHierarchy"/>
    <dgm:cxn modelId="{D459164E-07F7-459A-96BA-6F0AD7958893}" type="presOf" srcId="{FDAADE9F-31B9-41A4-B495-4BF81964B02F}" destId="{AD318187-5C81-4112-939D-E416EDFE42C5}" srcOrd="0" destOrd="0" presId="urn:microsoft.com/office/officeart/2008/layout/HorizontalMultiLevelHierarchy"/>
    <dgm:cxn modelId="{8B344471-B6EB-4E56-B1AD-50A67CB5C8D5}" type="presOf" srcId="{C4E2A36D-517E-42FD-A0B5-77EA0D9519FA}" destId="{F2BFCBEE-2252-4DD4-9277-4433AD5653AC}" srcOrd="1" destOrd="0" presId="urn:microsoft.com/office/officeart/2008/layout/HorizontalMultiLevelHierarchy"/>
    <dgm:cxn modelId="{3988CD7B-0398-4CB5-AEC1-D06094855EBA}" srcId="{9F93C636-CDB7-4409-B6AB-155229D65C88}" destId="{87A81E80-CC49-46B2-8786-778814D29D6F}" srcOrd="3" destOrd="0" parTransId="{FDAADE9F-31B9-41A4-B495-4BF81964B02F}" sibTransId="{B579B2A4-C0EF-4F4C-BB3C-90E2B6D13FDA}"/>
    <dgm:cxn modelId="{46FCB88A-7127-4E03-913A-A2E39373EADB}" type="presOf" srcId="{D681F82E-59C1-435D-A223-BF796E7097FD}" destId="{09D81350-5D8F-49DF-8F35-6536BE6B4A41}" srcOrd="1" destOrd="0" presId="urn:microsoft.com/office/officeart/2008/layout/HorizontalMultiLevelHierarchy"/>
    <dgm:cxn modelId="{CB904A90-8161-4C17-9FBF-11423591CA6A}" srcId="{9F93C636-CDB7-4409-B6AB-155229D65C88}" destId="{334504BA-8C1D-4794-B977-5B988FAFA572}" srcOrd="1" destOrd="0" parTransId="{C4E2A36D-517E-42FD-A0B5-77EA0D9519FA}" sibTransId="{59943FB2-89DC-4B60-8C14-19C9E84F00E5}"/>
    <dgm:cxn modelId="{B398E0AA-2D61-4375-8E81-2CBD0B3121F9}" type="presOf" srcId="{33BF356A-68B7-4475-8754-540F85B506AE}" destId="{3A62C025-36B0-488B-88EC-9AC48DFF087A}" srcOrd="0" destOrd="0" presId="urn:microsoft.com/office/officeart/2008/layout/HorizontalMultiLevelHierarchy"/>
    <dgm:cxn modelId="{47D33EC8-E757-497F-B84C-D6B1D27AF7DD}" type="presOf" srcId="{9AF8366C-63F8-4B24-B35F-E532EBE54680}" destId="{2B0ABBFF-8669-487C-BCEB-DB5043001F60}" srcOrd="1" destOrd="0" presId="urn:microsoft.com/office/officeart/2008/layout/HorizontalMultiLevelHierarchy"/>
    <dgm:cxn modelId="{A93360D5-D265-4A1A-BB8D-8855B7C95086}" type="presOf" srcId="{D681F82E-59C1-435D-A223-BF796E7097FD}" destId="{7DC457C4-E46E-4FA8-BB4A-DBA3F4709793}" srcOrd="0" destOrd="0" presId="urn:microsoft.com/office/officeart/2008/layout/HorizontalMultiLevelHierarchy"/>
    <dgm:cxn modelId="{8F6D7ED8-FEA7-496D-8F9B-2BD94516A7A0}" type="presOf" srcId="{8EE54A45-1476-4F23-AFEA-DC13045F09EC}" destId="{FE3697D4-1F07-4505-BB7A-25DC586237D0}" srcOrd="0" destOrd="0" presId="urn:microsoft.com/office/officeart/2008/layout/HorizontalMultiLevelHierarchy"/>
    <dgm:cxn modelId="{C95D03DB-17B1-4464-A08C-8D0FD41810A8}" type="presOf" srcId="{C4E2A36D-517E-42FD-A0B5-77EA0D9519FA}" destId="{6B7AF604-C158-4605-A31E-1301CA617DBB}" srcOrd="0" destOrd="0" presId="urn:microsoft.com/office/officeart/2008/layout/HorizontalMultiLevelHierarchy"/>
    <dgm:cxn modelId="{D1BAC7EA-6693-4211-A679-AACC011041BE}" type="presParOf" srcId="{3A62C025-36B0-488B-88EC-9AC48DFF087A}" destId="{4ECDBB9B-3592-4509-A15C-7CF60CC7C83F}" srcOrd="0" destOrd="0" presId="urn:microsoft.com/office/officeart/2008/layout/HorizontalMultiLevelHierarchy"/>
    <dgm:cxn modelId="{622ED13C-6BEE-4158-8FF1-813F12932D50}" type="presParOf" srcId="{4ECDBB9B-3592-4509-A15C-7CF60CC7C83F}" destId="{52217E34-D8F3-4A3F-9CDD-6566B2C3D7EE}" srcOrd="0" destOrd="0" presId="urn:microsoft.com/office/officeart/2008/layout/HorizontalMultiLevelHierarchy"/>
    <dgm:cxn modelId="{789F8D09-B15D-48CD-9746-B7929E32AE18}" type="presParOf" srcId="{4ECDBB9B-3592-4509-A15C-7CF60CC7C83F}" destId="{1853F974-09B1-4550-983C-51ECF381112D}" srcOrd="1" destOrd="0" presId="urn:microsoft.com/office/officeart/2008/layout/HorizontalMultiLevelHierarchy"/>
    <dgm:cxn modelId="{D716C4FE-CAF6-443E-9B72-5C335DFAD84A}" type="presParOf" srcId="{1853F974-09B1-4550-983C-51ECF381112D}" destId="{7DC457C4-E46E-4FA8-BB4A-DBA3F4709793}" srcOrd="0" destOrd="0" presId="urn:microsoft.com/office/officeart/2008/layout/HorizontalMultiLevelHierarchy"/>
    <dgm:cxn modelId="{AB27A912-1A0E-4323-8085-CE0E4B1AC924}" type="presParOf" srcId="{7DC457C4-E46E-4FA8-BB4A-DBA3F4709793}" destId="{09D81350-5D8F-49DF-8F35-6536BE6B4A41}" srcOrd="0" destOrd="0" presId="urn:microsoft.com/office/officeart/2008/layout/HorizontalMultiLevelHierarchy"/>
    <dgm:cxn modelId="{338F5FBD-2A65-4B72-8EBF-B2FE5F910671}" type="presParOf" srcId="{1853F974-09B1-4550-983C-51ECF381112D}" destId="{CF1BB8C0-F57D-40DB-9715-002D596ADF7E}" srcOrd="1" destOrd="0" presId="urn:microsoft.com/office/officeart/2008/layout/HorizontalMultiLevelHierarchy"/>
    <dgm:cxn modelId="{C4A45AEF-7E22-48EA-805B-07456EA589D1}" type="presParOf" srcId="{CF1BB8C0-F57D-40DB-9715-002D596ADF7E}" destId="{C88E68ED-2250-4F06-8D2A-824B742A2C25}" srcOrd="0" destOrd="0" presId="urn:microsoft.com/office/officeart/2008/layout/HorizontalMultiLevelHierarchy"/>
    <dgm:cxn modelId="{DA140C73-11D6-4252-99D1-CF4C78841F05}" type="presParOf" srcId="{CF1BB8C0-F57D-40DB-9715-002D596ADF7E}" destId="{1FC22A97-1B41-419C-B59E-D9747AE57E66}" srcOrd="1" destOrd="0" presId="urn:microsoft.com/office/officeart/2008/layout/HorizontalMultiLevelHierarchy"/>
    <dgm:cxn modelId="{C356D79D-6AAF-4F1B-9D2E-E26E58F4A071}" type="presParOf" srcId="{1853F974-09B1-4550-983C-51ECF381112D}" destId="{6B7AF604-C158-4605-A31E-1301CA617DBB}" srcOrd="2" destOrd="0" presId="urn:microsoft.com/office/officeart/2008/layout/HorizontalMultiLevelHierarchy"/>
    <dgm:cxn modelId="{112E0C11-4F98-4D5E-8A3E-14B3ED1B19B1}" type="presParOf" srcId="{6B7AF604-C158-4605-A31E-1301CA617DBB}" destId="{F2BFCBEE-2252-4DD4-9277-4433AD5653AC}" srcOrd="0" destOrd="0" presId="urn:microsoft.com/office/officeart/2008/layout/HorizontalMultiLevelHierarchy"/>
    <dgm:cxn modelId="{4E58F478-EE00-4D00-B03E-40A9D40DDD61}" type="presParOf" srcId="{1853F974-09B1-4550-983C-51ECF381112D}" destId="{01858713-74C4-4D6B-9F64-E907FCB7B155}" srcOrd="3" destOrd="0" presId="urn:microsoft.com/office/officeart/2008/layout/HorizontalMultiLevelHierarchy"/>
    <dgm:cxn modelId="{8A768962-0436-4CBF-8A14-A7BDBBC82B18}" type="presParOf" srcId="{01858713-74C4-4D6B-9F64-E907FCB7B155}" destId="{E8BA4595-9AB0-4BE3-B0A9-CF3D8A201ED5}" srcOrd="0" destOrd="0" presId="urn:microsoft.com/office/officeart/2008/layout/HorizontalMultiLevelHierarchy"/>
    <dgm:cxn modelId="{A0AFAA32-B903-403E-88E4-5950EEDE8ADA}" type="presParOf" srcId="{01858713-74C4-4D6B-9F64-E907FCB7B155}" destId="{A57E9326-FB39-4D6E-9951-6A51C5B3A310}" srcOrd="1" destOrd="0" presId="urn:microsoft.com/office/officeart/2008/layout/HorizontalMultiLevelHierarchy"/>
    <dgm:cxn modelId="{1104BCA0-C210-479E-8CB5-16929193CDE3}" type="presParOf" srcId="{1853F974-09B1-4550-983C-51ECF381112D}" destId="{C8B158D5-0B76-4CFF-B0CD-30192BB660F0}" srcOrd="4" destOrd="0" presId="urn:microsoft.com/office/officeart/2008/layout/HorizontalMultiLevelHierarchy"/>
    <dgm:cxn modelId="{90C0E852-E76A-4395-91FF-B2BF5ECF7525}" type="presParOf" srcId="{C8B158D5-0B76-4CFF-B0CD-30192BB660F0}" destId="{2B0ABBFF-8669-487C-BCEB-DB5043001F60}" srcOrd="0" destOrd="0" presId="urn:microsoft.com/office/officeart/2008/layout/HorizontalMultiLevelHierarchy"/>
    <dgm:cxn modelId="{FDDD731B-8960-488A-8888-745CC3590E6A}" type="presParOf" srcId="{1853F974-09B1-4550-983C-51ECF381112D}" destId="{7CC87E13-C405-4EBD-91D7-8F03A3CE96D4}" srcOrd="5" destOrd="0" presId="urn:microsoft.com/office/officeart/2008/layout/HorizontalMultiLevelHierarchy"/>
    <dgm:cxn modelId="{C1BC7FA3-F4E9-417B-AC81-50C00F9B9FBC}" type="presParOf" srcId="{7CC87E13-C405-4EBD-91D7-8F03A3CE96D4}" destId="{FE3697D4-1F07-4505-BB7A-25DC586237D0}" srcOrd="0" destOrd="0" presId="urn:microsoft.com/office/officeart/2008/layout/HorizontalMultiLevelHierarchy"/>
    <dgm:cxn modelId="{74EAC06E-7E5F-4318-8860-2647CD7B18AE}" type="presParOf" srcId="{7CC87E13-C405-4EBD-91D7-8F03A3CE96D4}" destId="{35B3B5A8-22A1-47E1-BCA3-67FF6086C1D6}" srcOrd="1" destOrd="0" presId="urn:microsoft.com/office/officeart/2008/layout/HorizontalMultiLevelHierarchy"/>
    <dgm:cxn modelId="{7E5C7A6E-B9FD-44D2-B427-EF99638E8795}" type="presParOf" srcId="{1853F974-09B1-4550-983C-51ECF381112D}" destId="{AD318187-5C81-4112-939D-E416EDFE42C5}" srcOrd="6" destOrd="0" presId="urn:microsoft.com/office/officeart/2008/layout/HorizontalMultiLevelHierarchy"/>
    <dgm:cxn modelId="{F1E3605A-A1EE-42D2-B4C3-F713CD15CEE5}" type="presParOf" srcId="{AD318187-5C81-4112-939D-E416EDFE42C5}" destId="{D3FF967F-7D0F-421E-A127-A8A9FD0A334C}" srcOrd="0" destOrd="0" presId="urn:microsoft.com/office/officeart/2008/layout/HorizontalMultiLevelHierarchy"/>
    <dgm:cxn modelId="{748537A9-1162-4CFB-A8AC-F92BF99C6CDB}" type="presParOf" srcId="{1853F974-09B1-4550-983C-51ECF381112D}" destId="{0250ADE7-3A30-43DE-8673-FC4CEC73208A}" srcOrd="7" destOrd="0" presId="urn:microsoft.com/office/officeart/2008/layout/HorizontalMultiLevelHierarchy"/>
    <dgm:cxn modelId="{DF7CB72F-2359-447E-9EC6-146648C316AF}" type="presParOf" srcId="{0250ADE7-3A30-43DE-8673-FC4CEC73208A}" destId="{72E6AACC-1EDA-4D89-AAEC-F912F915E23D}" srcOrd="0" destOrd="0" presId="urn:microsoft.com/office/officeart/2008/layout/HorizontalMultiLevelHierarchy"/>
    <dgm:cxn modelId="{E8A57763-2456-42CC-9DB2-B140392F19CF}" type="presParOf" srcId="{0250ADE7-3A30-43DE-8673-FC4CEC73208A}" destId="{FA50F3E8-7B63-4127-A0E0-2B5EEB36D533}" srcOrd="1" destOrd="0" presId="urn:microsoft.com/office/officeart/2008/layout/HorizontalMultiLevelHierarchy"/>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C37343-F341-4CD5-8FE0-CE211C566830}" type="doc">
      <dgm:prSet loTypeId="urn:microsoft.com/office/officeart/2005/8/layout/hierarchy3" loCatId="list" qsTypeId="urn:microsoft.com/office/officeart/2005/8/quickstyle/simple1" qsCatId="simple" csTypeId="urn:microsoft.com/office/officeart/2005/8/colors/accent2_2" csCatId="accent2" phldr="1"/>
      <dgm:spPr/>
      <dgm:t>
        <a:bodyPr/>
        <a:lstStyle/>
        <a:p>
          <a:endParaRPr lang="ru-RU"/>
        </a:p>
      </dgm:t>
    </dgm:pt>
    <dgm:pt modelId="{B9F70028-9453-48B7-A946-9CCC538D37CE}">
      <dgm:prSet phldrT="[Текст]" custT="1"/>
      <dgm:spPr>
        <a:solidFill>
          <a:schemeClr val="accent1"/>
        </a:solidFill>
      </dgm:spPr>
      <dgm:t>
        <a:bodyPr/>
        <a:lstStyle/>
        <a:p>
          <a:r>
            <a:rPr lang="ru-RU" sz="4000" dirty="0"/>
            <a:t>ИСПОЛНЕНИЕ БЮДЖЕТА</a:t>
          </a:r>
        </a:p>
      </dgm:t>
    </dgm:pt>
    <dgm:pt modelId="{400310A5-0BE2-4E0F-981E-43B91C1E6041}" type="parTrans" cxnId="{3693F3D3-30F6-411C-9C13-C01A85B11777}">
      <dgm:prSet/>
      <dgm:spPr/>
      <dgm:t>
        <a:bodyPr/>
        <a:lstStyle/>
        <a:p>
          <a:endParaRPr lang="ru-RU"/>
        </a:p>
      </dgm:t>
    </dgm:pt>
    <dgm:pt modelId="{C65051C0-CB5D-45E0-B9AF-6377544AA7D3}" type="sibTrans" cxnId="{3693F3D3-30F6-411C-9C13-C01A85B11777}">
      <dgm:prSet/>
      <dgm:spPr/>
      <dgm:t>
        <a:bodyPr/>
        <a:lstStyle/>
        <a:p>
          <a:endParaRPr lang="ru-RU"/>
        </a:p>
      </dgm:t>
    </dgm:pt>
    <dgm:pt modelId="{BB6F1566-DE4A-40C4-AD0C-F8A5E8DFFBA1}">
      <dgm:prSet custT="1"/>
      <dgm:spPr>
        <a:ln>
          <a:solidFill>
            <a:schemeClr val="accent1"/>
          </a:solidFill>
        </a:ln>
      </dgm:spPr>
      <dgm:t>
        <a:bodyPr/>
        <a:lstStyle/>
        <a:p>
          <a:pPr algn="l"/>
          <a:r>
            <a:rPr lang="ru-RU" sz="1800" dirty="0"/>
            <a:t>Исполнение бюджета по доходам предусматривает зачисление на единый счет бюджета налогов, сборов и иных поступлений, поступление средств из  бюджетов бюджетной системы Российской Федерации. </a:t>
          </a:r>
        </a:p>
      </dgm:t>
    </dgm:pt>
    <dgm:pt modelId="{4366CC8F-3020-44CC-A274-70C2E9E637B8}" type="parTrans" cxnId="{42AC93EE-C1E7-486E-BDE8-35AA0A03EDCF}">
      <dgm:prSet/>
      <dgm:spPr>
        <a:ln>
          <a:solidFill>
            <a:schemeClr val="accent1"/>
          </a:solidFill>
        </a:ln>
      </dgm:spPr>
      <dgm:t>
        <a:bodyPr/>
        <a:lstStyle/>
        <a:p>
          <a:endParaRPr lang="ru-RU"/>
        </a:p>
      </dgm:t>
    </dgm:pt>
    <dgm:pt modelId="{0F18AA24-37CB-4158-9D9E-0FEE4701A215}" type="sibTrans" cxnId="{42AC93EE-C1E7-486E-BDE8-35AA0A03EDCF}">
      <dgm:prSet/>
      <dgm:spPr/>
      <dgm:t>
        <a:bodyPr/>
        <a:lstStyle/>
        <a:p>
          <a:endParaRPr lang="ru-RU"/>
        </a:p>
      </dgm:t>
    </dgm:pt>
    <dgm:pt modelId="{E81FF56B-B2CC-4302-B0F2-D59C20CB38C5}">
      <dgm:prSet custT="1"/>
      <dgm:spPr>
        <a:ln>
          <a:solidFill>
            <a:schemeClr val="accent1"/>
          </a:solidFill>
        </a:ln>
      </dgm:spPr>
      <dgm:t>
        <a:bodyPr/>
        <a:lstStyle/>
        <a:p>
          <a:pPr algn="l"/>
          <a:r>
            <a:rPr lang="ru-RU" sz="1800" dirty="0"/>
            <a:t>Исполнение бюджета по расходам предусматривает перечисление средств с единого счета бюджета. </a:t>
          </a:r>
        </a:p>
      </dgm:t>
    </dgm:pt>
    <dgm:pt modelId="{A638F5CF-FED2-41DA-8B9E-CF5DACEE5753}" type="sibTrans" cxnId="{95B10D22-B9B1-4053-8D5E-04F21C60E375}">
      <dgm:prSet/>
      <dgm:spPr/>
      <dgm:t>
        <a:bodyPr/>
        <a:lstStyle/>
        <a:p>
          <a:endParaRPr lang="ru-RU"/>
        </a:p>
      </dgm:t>
    </dgm:pt>
    <dgm:pt modelId="{91B00405-7983-4716-92CB-8D47908D312D}" type="parTrans" cxnId="{95B10D22-B9B1-4053-8D5E-04F21C60E375}">
      <dgm:prSet/>
      <dgm:spPr>
        <a:ln>
          <a:solidFill>
            <a:schemeClr val="accent1"/>
          </a:solidFill>
        </a:ln>
      </dgm:spPr>
      <dgm:t>
        <a:bodyPr/>
        <a:lstStyle/>
        <a:p>
          <a:endParaRPr lang="ru-RU"/>
        </a:p>
      </dgm:t>
    </dgm:pt>
    <dgm:pt modelId="{98A0B1A0-26EF-4641-857E-F1F71F2A8CB2}" type="pres">
      <dgm:prSet presAssocID="{23C37343-F341-4CD5-8FE0-CE211C566830}" presName="diagram" presStyleCnt="0">
        <dgm:presLayoutVars>
          <dgm:chPref val="1"/>
          <dgm:dir/>
          <dgm:animOne val="branch"/>
          <dgm:animLvl val="lvl"/>
          <dgm:resizeHandles/>
        </dgm:presLayoutVars>
      </dgm:prSet>
      <dgm:spPr/>
    </dgm:pt>
    <dgm:pt modelId="{E56733D9-EB90-4FBD-B924-CB15CD97806D}" type="pres">
      <dgm:prSet presAssocID="{B9F70028-9453-48B7-A946-9CCC538D37CE}" presName="root" presStyleCnt="0"/>
      <dgm:spPr/>
    </dgm:pt>
    <dgm:pt modelId="{BFDF7646-07CE-4969-8BE4-4A0D7A592FF0}" type="pres">
      <dgm:prSet presAssocID="{B9F70028-9453-48B7-A946-9CCC538D37CE}" presName="rootComposite" presStyleCnt="0"/>
      <dgm:spPr/>
    </dgm:pt>
    <dgm:pt modelId="{F62FF1E7-9897-41BD-9180-4A9351373D39}" type="pres">
      <dgm:prSet presAssocID="{B9F70028-9453-48B7-A946-9CCC538D37CE}" presName="rootText" presStyleLbl="node1" presStyleIdx="0" presStyleCnt="1" custAng="0" custScaleX="240132" custScaleY="50915" custLinFactNeighborX="6317" custLinFactNeighborY="19866"/>
      <dgm:spPr/>
    </dgm:pt>
    <dgm:pt modelId="{497AC93F-80D7-4284-94A8-EF080AA17474}" type="pres">
      <dgm:prSet presAssocID="{B9F70028-9453-48B7-A946-9CCC538D37CE}" presName="rootConnector" presStyleLbl="node1" presStyleIdx="0" presStyleCnt="1"/>
      <dgm:spPr/>
    </dgm:pt>
    <dgm:pt modelId="{105B41F0-A14D-4C5C-A648-36D3D8CEEA71}" type="pres">
      <dgm:prSet presAssocID="{B9F70028-9453-48B7-A946-9CCC538D37CE}" presName="childShape" presStyleCnt="0"/>
      <dgm:spPr/>
    </dgm:pt>
    <dgm:pt modelId="{F22A11F9-C899-4210-9DEB-276B621B3856}" type="pres">
      <dgm:prSet presAssocID="{4366CC8F-3020-44CC-A274-70C2E9E637B8}" presName="Name13" presStyleLbl="parChTrans1D2" presStyleIdx="0" presStyleCnt="2"/>
      <dgm:spPr/>
    </dgm:pt>
    <dgm:pt modelId="{7815E512-ABEA-4FF4-93F2-0F7A3419E710}" type="pres">
      <dgm:prSet presAssocID="{BB6F1566-DE4A-40C4-AD0C-F8A5E8DFFBA1}" presName="childText" presStyleLbl="bgAcc1" presStyleIdx="0" presStyleCnt="2" custScaleX="281198" custScaleY="75800" custLinFactNeighborX="-1347" custLinFactNeighborY="12709">
        <dgm:presLayoutVars>
          <dgm:bulletEnabled val="1"/>
        </dgm:presLayoutVars>
      </dgm:prSet>
      <dgm:spPr/>
    </dgm:pt>
    <dgm:pt modelId="{2134A7F1-FA61-46BF-B171-E69E957B51F8}" type="pres">
      <dgm:prSet presAssocID="{91B00405-7983-4716-92CB-8D47908D312D}" presName="Name13" presStyleLbl="parChTrans1D2" presStyleIdx="1" presStyleCnt="2"/>
      <dgm:spPr/>
    </dgm:pt>
    <dgm:pt modelId="{368EA2CA-ADDC-44F8-A5AA-D97CCAA236FA}" type="pres">
      <dgm:prSet presAssocID="{E81FF56B-B2CC-4302-B0F2-D59C20CB38C5}" presName="childText" presStyleLbl="bgAcc1" presStyleIdx="1" presStyleCnt="2" custScaleX="281742" custScaleY="58163">
        <dgm:presLayoutVars>
          <dgm:bulletEnabled val="1"/>
        </dgm:presLayoutVars>
      </dgm:prSet>
      <dgm:spPr/>
    </dgm:pt>
  </dgm:ptLst>
  <dgm:cxnLst>
    <dgm:cxn modelId="{95B10D22-B9B1-4053-8D5E-04F21C60E375}" srcId="{B9F70028-9453-48B7-A946-9CCC538D37CE}" destId="{E81FF56B-B2CC-4302-B0F2-D59C20CB38C5}" srcOrd="1" destOrd="0" parTransId="{91B00405-7983-4716-92CB-8D47908D312D}" sibTransId="{A638F5CF-FED2-41DA-8B9E-CF5DACEE5753}"/>
    <dgm:cxn modelId="{CB495D34-26AB-42CF-91AD-36C51FCE8951}" type="presOf" srcId="{BB6F1566-DE4A-40C4-AD0C-F8A5E8DFFBA1}" destId="{7815E512-ABEA-4FF4-93F2-0F7A3419E710}" srcOrd="0" destOrd="0" presId="urn:microsoft.com/office/officeart/2005/8/layout/hierarchy3"/>
    <dgm:cxn modelId="{E2717C66-3EE3-4EA9-9964-955CF65969C2}" type="presOf" srcId="{E81FF56B-B2CC-4302-B0F2-D59C20CB38C5}" destId="{368EA2CA-ADDC-44F8-A5AA-D97CCAA236FA}" srcOrd="0" destOrd="0" presId="urn:microsoft.com/office/officeart/2005/8/layout/hierarchy3"/>
    <dgm:cxn modelId="{8E6DCF54-8FE2-4219-BB1F-3099C6B4266C}" type="presOf" srcId="{4366CC8F-3020-44CC-A274-70C2E9E637B8}" destId="{F22A11F9-C899-4210-9DEB-276B621B3856}" srcOrd="0" destOrd="0" presId="urn:microsoft.com/office/officeart/2005/8/layout/hierarchy3"/>
    <dgm:cxn modelId="{681F32A2-84B0-4B92-991F-41A3872F66E2}" type="presOf" srcId="{B9F70028-9453-48B7-A946-9CCC538D37CE}" destId="{497AC93F-80D7-4284-94A8-EF080AA17474}" srcOrd="1" destOrd="0" presId="urn:microsoft.com/office/officeart/2005/8/layout/hierarchy3"/>
    <dgm:cxn modelId="{B8E622D2-A27A-4727-9283-6F82762A08A9}" type="presOf" srcId="{B9F70028-9453-48B7-A946-9CCC538D37CE}" destId="{F62FF1E7-9897-41BD-9180-4A9351373D39}" srcOrd="0" destOrd="0" presId="urn:microsoft.com/office/officeart/2005/8/layout/hierarchy3"/>
    <dgm:cxn modelId="{3693F3D3-30F6-411C-9C13-C01A85B11777}" srcId="{23C37343-F341-4CD5-8FE0-CE211C566830}" destId="{B9F70028-9453-48B7-A946-9CCC538D37CE}" srcOrd="0" destOrd="0" parTransId="{400310A5-0BE2-4E0F-981E-43B91C1E6041}" sibTransId="{C65051C0-CB5D-45E0-B9AF-6377544AA7D3}"/>
    <dgm:cxn modelId="{42AC93EE-C1E7-486E-BDE8-35AA0A03EDCF}" srcId="{B9F70028-9453-48B7-A946-9CCC538D37CE}" destId="{BB6F1566-DE4A-40C4-AD0C-F8A5E8DFFBA1}" srcOrd="0" destOrd="0" parTransId="{4366CC8F-3020-44CC-A274-70C2E9E637B8}" sibTransId="{0F18AA24-37CB-4158-9D9E-0FEE4701A215}"/>
    <dgm:cxn modelId="{1DC6C0F9-CCA8-4822-A4CB-9F4CA8FBB80F}" type="presOf" srcId="{23C37343-F341-4CD5-8FE0-CE211C566830}" destId="{98A0B1A0-26EF-4641-857E-F1F71F2A8CB2}" srcOrd="0" destOrd="0" presId="urn:microsoft.com/office/officeart/2005/8/layout/hierarchy3"/>
    <dgm:cxn modelId="{23C495FA-8759-4E0F-92F1-DB347E0E61F2}" type="presOf" srcId="{91B00405-7983-4716-92CB-8D47908D312D}" destId="{2134A7F1-FA61-46BF-B171-E69E957B51F8}" srcOrd="0" destOrd="0" presId="urn:microsoft.com/office/officeart/2005/8/layout/hierarchy3"/>
    <dgm:cxn modelId="{D758FD3E-16FE-4711-BCBC-0FA102CCCE80}" type="presParOf" srcId="{98A0B1A0-26EF-4641-857E-F1F71F2A8CB2}" destId="{E56733D9-EB90-4FBD-B924-CB15CD97806D}" srcOrd="0" destOrd="0" presId="urn:microsoft.com/office/officeart/2005/8/layout/hierarchy3"/>
    <dgm:cxn modelId="{8C08EF7B-F98D-4CC1-AC04-1E175E6B82D8}" type="presParOf" srcId="{E56733D9-EB90-4FBD-B924-CB15CD97806D}" destId="{BFDF7646-07CE-4969-8BE4-4A0D7A592FF0}" srcOrd="0" destOrd="0" presId="urn:microsoft.com/office/officeart/2005/8/layout/hierarchy3"/>
    <dgm:cxn modelId="{B862274F-A070-4A55-AB82-A962549E386F}" type="presParOf" srcId="{BFDF7646-07CE-4969-8BE4-4A0D7A592FF0}" destId="{F62FF1E7-9897-41BD-9180-4A9351373D39}" srcOrd="0" destOrd="0" presId="urn:microsoft.com/office/officeart/2005/8/layout/hierarchy3"/>
    <dgm:cxn modelId="{D83718CB-5919-4F25-AC63-93AAC8DCDE2D}" type="presParOf" srcId="{BFDF7646-07CE-4969-8BE4-4A0D7A592FF0}" destId="{497AC93F-80D7-4284-94A8-EF080AA17474}" srcOrd="1" destOrd="0" presId="urn:microsoft.com/office/officeart/2005/8/layout/hierarchy3"/>
    <dgm:cxn modelId="{FADDEA60-5877-4245-A111-C816DF4A7456}" type="presParOf" srcId="{E56733D9-EB90-4FBD-B924-CB15CD97806D}" destId="{105B41F0-A14D-4C5C-A648-36D3D8CEEA71}" srcOrd="1" destOrd="0" presId="urn:microsoft.com/office/officeart/2005/8/layout/hierarchy3"/>
    <dgm:cxn modelId="{D263828A-DBD7-4549-9945-0AB893ACA2F9}" type="presParOf" srcId="{105B41F0-A14D-4C5C-A648-36D3D8CEEA71}" destId="{F22A11F9-C899-4210-9DEB-276B621B3856}" srcOrd="0" destOrd="0" presId="urn:microsoft.com/office/officeart/2005/8/layout/hierarchy3"/>
    <dgm:cxn modelId="{AC32A795-3B50-4B3C-A4D7-B56BEBCB0566}" type="presParOf" srcId="{105B41F0-A14D-4C5C-A648-36D3D8CEEA71}" destId="{7815E512-ABEA-4FF4-93F2-0F7A3419E710}" srcOrd="1" destOrd="0" presId="urn:microsoft.com/office/officeart/2005/8/layout/hierarchy3"/>
    <dgm:cxn modelId="{08845B57-CFFD-443A-8FEB-CD3B67806D74}" type="presParOf" srcId="{105B41F0-A14D-4C5C-A648-36D3D8CEEA71}" destId="{2134A7F1-FA61-46BF-B171-E69E957B51F8}" srcOrd="2" destOrd="0" presId="urn:microsoft.com/office/officeart/2005/8/layout/hierarchy3"/>
    <dgm:cxn modelId="{387CAD6B-F9D0-4ED1-BBB9-037C27FE91E2}" type="presParOf" srcId="{105B41F0-A14D-4C5C-A648-36D3D8CEEA71}" destId="{368EA2CA-ADDC-44F8-A5AA-D97CCAA236FA}"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3669E0-6827-4794-8858-BA7A6BB9854C}" type="doc">
      <dgm:prSet loTypeId="urn:microsoft.com/office/officeart/2005/8/layout/vList4" loCatId="picture" qsTypeId="urn:microsoft.com/office/officeart/2005/8/quickstyle/simple1" qsCatId="simple" csTypeId="urn:microsoft.com/office/officeart/2005/8/colors/accent2_2" csCatId="accent2" phldr="1"/>
      <dgm:spPr/>
    </dgm:pt>
    <dgm:pt modelId="{241BF10F-1C1C-4118-B291-11EC824F3C53}">
      <dgm:prSet phldrT="[Текст]" custT="1"/>
      <dgm:spPr>
        <a:solidFill>
          <a:schemeClr val="bg1">
            <a:alpha val="50000"/>
          </a:schemeClr>
        </a:solidFill>
        <a:ln>
          <a:solidFill>
            <a:schemeClr val="accent1"/>
          </a:solidFill>
        </a:ln>
      </dgm:spPr>
      <dgm:t>
        <a:bodyPr lIns="144000"/>
        <a:lstStyle/>
        <a:p>
          <a:r>
            <a:rPr lang="ru-RU" sz="1600" dirty="0">
              <a:solidFill>
                <a:schemeClr val="tx1"/>
              </a:solidFill>
            </a:rPr>
            <a:t>Муниципальное автономное образовательное учреждение дополнительного образования детей Специализированная детско-юношеская спортивная школа  олимпийского резерва (ДЮСШОР) «Электрон» Дятьковского района </a:t>
          </a:r>
        </a:p>
        <a:p>
          <a:r>
            <a:rPr lang="ru-RU" sz="1600" b="1" dirty="0">
              <a:solidFill>
                <a:schemeClr val="tx1"/>
              </a:solidFill>
            </a:rPr>
            <a:t>16 145,0 тыс. руб.</a:t>
          </a:r>
          <a:endParaRPr lang="ru-RU" sz="1600" dirty="0">
            <a:solidFill>
              <a:schemeClr val="tx1"/>
            </a:solidFill>
          </a:endParaRPr>
        </a:p>
      </dgm:t>
    </dgm:pt>
    <dgm:pt modelId="{CD513FA5-3EDD-409B-B116-4CC8F6CF9BE4}" type="parTrans" cxnId="{512ABC83-E58F-4D94-8316-D6C8E9FF0948}">
      <dgm:prSet/>
      <dgm:spPr/>
      <dgm:t>
        <a:bodyPr/>
        <a:lstStyle/>
        <a:p>
          <a:endParaRPr lang="ru-RU"/>
        </a:p>
      </dgm:t>
    </dgm:pt>
    <dgm:pt modelId="{8C3BDD39-CF1F-4B0F-B6ED-1FAA2394958E}" type="sibTrans" cxnId="{512ABC83-E58F-4D94-8316-D6C8E9FF0948}">
      <dgm:prSet/>
      <dgm:spPr/>
      <dgm:t>
        <a:bodyPr/>
        <a:lstStyle/>
        <a:p>
          <a:endParaRPr lang="ru-RU"/>
        </a:p>
      </dgm:t>
    </dgm:pt>
    <dgm:pt modelId="{A37654BE-3D68-45FF-81B2-8AA5CA3EC5F9}">
      <dgm:prSet phldrT="[Текст]" custT="1"/>
      <dgm:spPr>
        <a:solidFill>
          <a:schemeClr val="bg1">
            <a:alpha val="50000"/>
          </a:schemeClr>
        </a:solidFill>
        <a:ln>
          <a:solidFill>
            <a:schemeClr val="accent1"/>
          </a:solidFill>
        </a:ln>
      </dgm:spPr>
      <dgm:t>
        <a:bodyPr lIns="144000"/>
        <a:lstStyle/>
        <a:p>
          <a:r>
            <a:rPr lang="ru-RU" sz="1600" b="0" dirty="0">
              <a:solidFill>
                <a:schemeClr val="tx1"/>
              </a:solidFill>
              <a:effectLst/>
            </a:rPr>
            <a:t>Муниципальная бюджетное образовательное учреждение дополнительного образования детей  Детско-юношеская спортивная школа Дятьковского района (ДЮСШ)</a:t>
          </a:r>
        </a:p>
        <a:p>
          <a:r>
            <a:rPr lang="ru-RU" sz="1600" b="1" dirty="0">
              <a:solidFill>
                <a:schemeClr val="tx1"/>
              </a:solidFill>
              <a:effectLst/>
            </a:rPr>
            <a:t>9 711,5 тыс. руб.</a:t>
          </a:r>
        </a:p>
      </dgm:t>
    </dgm:pt>
    <dgm:pt modelId="{DC26E44D-3AAB-4A2D-AE15-52A4F40F3D40}" type="parTrans" cxnId="{24D1470F-4B07-45D7-8DA7-5DEA9F6D3D04}">
      <dgm:prSet/>
      <dgm:spPr/>
      <dgm:t>
        <a:bodyPr/>
        <a:lstStyle/>
        <a:p>
          <a:endParaRPr lang="ru-RU"/>
        </a:p>
      </dgm:t>
    </dgm:pt>
    <dgm:pt modelId="{B6D50D67-75AD-4293-86FC-0B245590EC13}" type="sibTrans" cxnId="{24D1470F-4B07-45D7-8DA7-5DEA9F6D3D04}">
      <dgm:prSet/>
      <dgm:spPr/>
      <dgm:t>
        <a:bodyPr/>
        <a:lstStyle/>
        <a:p>
          <a:endParaRPr lang="ru-RU"/>
        </a:p>
      </dgm:t>
    </dgm:pt>
    <dgm:pt modelId="{E905EB27-BF08-47A0-A367-21DE6475353B}">
      <dgm:prSet phldrT="[Текст]" custT="1"/>
      <dgm:spPr>
        <a:solidFill>
          <a:schemeClr val="bg1">
            <a:alpha val="50000"/>
          </a:schemeClr>
        </a:solidFill>
        <a:ln>
          <a:solidFill>
            <a:schemeClr val="accent1"/>
          </a:solidFill>
        </a:ln>
      </dgm:spPr>
      <dgm:t>
        <a:bodyPr lIns="144000"/>
        <a:lstStyle/>
        <a:p>
          <a:r>
            <a:rPr lang="ru-RU" sz="1600" dirty="0">
              <a:solidFill>
                <a:schemeClr val="tx1"/>
              </a:solidFill>
            </a:rPr>
            <a:t>Физкультурно-оздоровительная работа и спортивные мероприятия </a:t>
          </a:r>
        </a:p>
        <a:p>
          <a:r>
            <a:rPr lang="ru-RU" sz="1600" b="1" dirty="0">
              <a:solidFill>
                <a:schemeClr val="tx1"/>
              </a:solidFill>
            </a:rPr>
            <a:t>1 131,1 тыс. руб.</a:t>
          </a:r>
          <a:endParaRPr lang="ru-RU" sz="2400" b="1" dirty="0">
            <a:solidFill>
              <a:schemeClr val="tx1"/>
            </a:solidFill>
          </a:endParaRPr>
        </a:p>
      </dgm:t>
    </dgm:pt>
    <dgm:pt modelId="{79F3E63E-8F30-431F-9973-64C64BC728B2}" type="parTrans" cxnId="{EDA15C64-B4CC-458A-9E28-D1531F1DE2F9}">
      <dgm:prSet/>
      <dgm:spPr/>
      <dgm:t>
        <a:bodyPr/>
        <a:lstStyle/>
        <a:p>
          <a:endParaRPr lang="ru-RU"/>
        </a:p>
      </dgm:t>
    </dgm:pt>
    <dgm:pt modelId="{9EA93C98-BEA4-4CFC-AAD3-8D6F698FE098}" type="sibTrans" cxnId="{EDA15C64-B4CC-458A-9E28-D1531F1DE2F9}">
      <dgm:prSet/>
      <dgm:spPr/>
      <dgm:t>
        <a:bodyPr/>
        <a:lstStyle/>
        <a:p>
          <a:endParaRPr lang="ru-RU"/>
        </a:p>
      </dgm:t>
    </dgm:pt>
    <dgm:pt modelId="{569BA460-4614-4115-BE0A-F81B235CCBEA}" type="pres">
      <dgm:prSet presAssocID="{783669E0-6827-4794-8858-BA7A6BB9854C}" presName="linear" presStyleCnt="0">
        <dgm:presLayoutVars>
          <dgm:dir/>
          <dgm:resizeHandles val="exact"/>
        </dgm:presLayoutVars>
      </dgm:prSet>
      <dgm:spPr/>
    </dgm:pt>
    <dgm:pt modelId="{E275EBE4-F836-4AF3-A546-8C09DA9DA392}" type="pres">
      <dgm:prSet presAssocID="{241BF10F-1C1C-4118-B291-11EC824F3C53}" presName="comp" presStyleCnt="0"/>
      <dgm:spPr/>
    </dgm:pt>
    <dgm:pt modelId="{3115724B-DB85-42BC-A00B-69B9FE1EEEDF}" type="pres">
      <dgm:prSet presAssocID="{241BF10F-1C1C-4118-B291-11EC824F3C53}" presName="box" presStyleLbl="node1" presStyleIdx="0" presStyleCnt="3"/>
      <dgm:spPr/>
    </dgm:pt>
    <dgm:pt modelId="{6E4D7B10-453C-42B5-A93C-0CDA8AD5E7CD}" type="pres">
      <dgm:prSet presAssocID="{241BF10F-1C1C-4118-B291-11EC824F3C53}" presName="img" presStyleLbl="fgImgPlace1" presStyleIdx="0" presStyleCnt="3"/>
      <dgm:spPr>
        <a:blipFill rotWithShape="1">
          <a:blip xmlns:r="http://schemas.openxmlformats.org/officeDocument/2006/relationships" r:embed="rId1"/>
          <a:stretch>
            <a:fillRect/>
          </a:stretch>
        </a:blipFill>
        <a:ln>
          <a:solidFill>
            <a:schemeClr val="accent1"/>
          </a:solidFill>
        </a:ln>
      </dgm:spPr>
    </dgm:pt>
    <dgm:pt modelId="{DFB331A2-5E82-40D2-8C41-D3BF3F19A6FE}" type="pres">
      <dgm:prSet presAssocID="{241BF10F-1C1C-4118-B291-11EC824F3C53}" presName="text" presStyleLbl="node1" presStyleIdx="0" presStyleCnt="3">
        <dgm:presLayoutVars>
          <dgm:bulletEnabled val="1"/>
        </dgm:presLayoutVars>
      </dgm:prSet>
      <dgm:spPr/>
    </dgm:pt>
    <dgm:pt modelId="{A1B953B4-A6B0-4738-974F-D18D5EC73C49}" type="pres">
      <dgm:prSet presAssocID="{8C3BDD39-CF1F-4B0F-B6ED-1FAA2394958E}" presName="spacer" presStyleCnt="0"/>
      <dgm:spPr/>
    </dgm:pt>
    <dgm:pt modelId="{6832FD22-0835-4B98-88BB-D455DA064B52}" type="pres">
      <dgm:prSet presAssocID="{A37654BE-3D68-45FF-81B2-8AA5CA3EC5F9}" presName="comp" presStyleCnt="0"/>
      <dgm:spPr/>
    </dgm:pt>
    <dgm:pt modelId="{9C716923-607E-4CD9-B0A4-4B6FE637F246}" type="pres">
      <dgm:prSet presAssocID="{A37654BE-3D68-45FF-81B2-8AA5CA3EC5F9}" presName="box" presStyleLbl="node1" presStyleIdx="1" presStyleCnt="3"/>
      <dgm:spPr/>
    </dgm:pt>
    <dgm:pt modelId="{3D9C49E9-C6B2-489B-95CA-AA44E19C8A84}" type="pres">
      <dgm:prSet presAssocID="{A37654BE-3D68-45FF-81B2-8AA5CA3EC5F9}" presName="img" presStyleLbl="fgImgPlace1" presStyleIdx="1" presStyleCnt="3"/>
      <dgm:spPr>
        <a:blipFill rotWithShape="1">
          <a:blip xmlns:r="http://schemas.openxmlformats.org/officeDocument/2006/relationships" r:embed="rId2"/>
          <a:stretch>
            <a:fillRect/>
          </a:stretch>
        </a:blipFill>
        <a:ln>
          <a:solidFill>
            <a:schemeClr val="accent1"/>
          </a:solidFill>
        </a:ln>
      </dgm:spPr>
    </dgm:pt>
    <dgm:pt modelId="{5210083C-50C4-47F3-BE8C-BAABBF8C7270}" type="pres">
      <dgm:prSet presAssocID="{A37654BE-3D68-45FF-81B2-8AA5CA3EC5F9}" presName="text" presStyleLbl="node1" presStyleIdx="1" presStyleCnt="3">
        <dgm:presLayoutVars>
          <dgm:bulletEnabled val="1"/>
        </dgm:presLayoutVars>
      </dgm:prSet>
      <dgm:spPr/>
    </dgm:pt>
    <dgm:pt modelId="{E437BAF2-4DAE-48A0-88CF-01C4D89E858E}" type="pres">
      <dgm:prSet presAssocID="{B6D50D67-75AD-4293-86FC-0B245590EC13}" presName="spacer" presStyleCnt="0"/>
      <dgm:spPr/>
    </dgm:pt>
    <dgm:pt modelId="{3BF7B17D-603A-4C4E-84DB-DA9BFBC38DD9}" type="pres">
      <dgm:prSet presAssocID="{E905EB27-BF08-47A0-A367-21DE6475353B}" presName="comp" presStyleCnt="0"/>
      <dgm:spPr/>
    </dgm:pt>
    <dgm:pt modelId="{0241BC1C-F7F8-4366-BC7E-299646E53FE9}" type="pres">
      <dgm:prSet presAssocID="{E905EB27-BF08-47A0-A367-21DE6475353B}" presName="box" presStyleLbl="node1" presStyleIdx="2" presStyleCnt="3"/>
      <dgm:spPr/>
    </dgm:pt>
    <dgm:pt modelId="{97D34E2C-DEC4-4008-BCDC-3B22C5E3398D}" type="pres">
      <dgm:prSet presAssocID="{E905EB27-BF08-47A0-A367-21DE6475353B}" presName="img" presStyleLbl="fgImgPlace1" presStyleIdx="2" presStyleCnt="3"/>
      <dgm:spPr>
        <a:blipFill rotWithShape="1">
          <a:blip xmlns:r="http://schemas.openxmlformats.org/officeDocument/2006/relationships" r:embed="rId3"/>
          <a:stretch>
            <a:fillRect/>
          </a:stretch>
        </a:blipFill>
        <a:ln>
          <a:solidFill>
            <a:schemeClr val="accent1"/>
          </a:solidFill>
        </a:ln>
      </dgm:spPr>
    </dgm:pt>
    <dgm:pt modelId="{3C55309E-9F90-4A03-860A-103164F84DA6}" type="pres">
      <dgm:prSet presAssocID="{E905EB27-BF08-47A0-A367-21DE6475353B}" presName="text" presStyleLbl="node1" presStyleIdx="2" presStyleCnt="3">
        <dgm:presLayoutVars>
          <dgm:bulletEnabled val="1"/>
        </dgm:presLayoutVars>
      </dgm:prSet>
      <dgm:spPr/>
    </dgm:pt>
  </dgm:ptLst>
  <dgm:cxnLst>
    <dgm:cxn modelId="{24D1470F-4B07-45D7-8DA7-5DEA9F6D3D04}" srcId="{783669E0-6827-4794-8858-BA7A6BB9854C}" destId="{A37654BE-3D68-45FF-81B2-8AA5CA3EC5F9}" srcOrd="1" destOrd="0" parTransId="{DC26E44D-3AAB-4A2D-AE15-52A4F40F3D40}" sibTransId="{B6D50D67-75AD-4293-86FC-0B245590EC13}"/>
    <dgm:cxn modelId="{92E1253E-B11C-4BA3-B236-4B97BD0D6D2D}" type="presOf" srcId="{E905EB27-BF08-47A0-A367-21DE6475353B}" destId="{0241BC1C-F7F8-4366-BC7E-299646E53FE9}" srcOrd="0" destOrd="0" presId="urn:microsoft.com/office/officeart/2005/8/layout/vList4"/>
    <dgm:cxn modelId="{1039C642-1E14-40A6-8BC4-E5A16D2D8447}" type="presOf" srcId="{A37654BE-3D68-45FF-81B2-8AA5CA3EC5F9}" destId="{5210083C-50C4-47F3-BE8C-BAABBF8C7270}" srcOrd="1" destOrd="0" presId="urn:microsoft.com/office/officeart/2005/8/layout/vList4"/>
    <dgm:cxn modelId="{EDA15C64-B4CC-458A-9E28-D1531F1DE2F9}" srcId="{783669E0-6827-4794-8858-BA7A6BB9854C}" destId="{E905EB27-BF08-47A0-A367-21DE6475353B}" srcOrd="2" destOrd="0" parTransId="{79F3E63E-8F30-431F-9973-64C64BC728B2}" sibTransId="{9EA93C98-BEA4-4CFC-AAD3-8D6F698FE098}"/>
    <dgm:cxn modelId="{7DB5796E-ECBE-4F03-B24B-7A8DF18E2959}" type="presOf" srcId="{A37654BE-3D68-45FF-81B2-8AA5CA3EC5F9}" destId="{9C716923-607E-4CD9-B0A4-4B6FE637F246}" srcOrd="0" destOrd="0" presId="urn:microsoft.com/office/officeart/2005/8/layout/vList4"/>
    <dgm:cxn modelId="{512ABC83-E58F-4D94-8316-D6C8E9FF0948}" srcId="{783669E0-6827-4794-8858-BA7A6BB9854C}" destId="{241BF10F-1C1C-4118-B291-11EC824F3C53}" srcOrd="0" destOrd="0" parTransId="{CD513FA5-3EDD-409B-B116-4CC8F6CF9BE4}" sibTransId="{8C3BDD39-CF1F-4B0F-B6ED-1FAA2394958E}"/>
    <dgm:cxn modelId="{8255B1A6-9FBC-4D47-B58C-A48F344CA6AE}" type="presOf" srcId="{241BF10F-1C1C-4118-B291-11EC824F3C53}" destId="{DFB331A2-5E82-40D2-8C41-D3BF3F19A6FE}" srcOrd="1" destOrd="0" presId="urn:microsoft.com/office/officeart/2005/8/layout/vList4"/>
    <dgm:cxn modelId="{D78FF2AD-ED1C-4E3F-8557-4F651AA3D227}" type="presOf" srcId="{241BF10F-1C1C-4118-B291-11EC824F3C53}" destId="{3115724B-DB85-42BC-A00B-69B9FE1EEEDF}" srcOrd="0" destOrd="0" presId="urn:microsoft.com/office/officeart/2005/8/layout/vList4"/>
    <dgm:cxn modelId="{A9AD1ED2-456E-4D70-9F88-CD725781B86C}" type="presOf" srcId="{783669E0-6827-4794-8858-BA7A6BB9854C}" destId="{569BA460-4614-4115-BE0A-F81B235CCBEA}" srcOrd="0" destOrd="0" presId="urn:microsoft.com/office/officeart/2005/8/layout/vList4"/>
    <dgm:cxn modelId="{6D9915FB-D522-46B5-B373-E02D488754D4}" type="presOf" srcId="{E905EB27-BF08-47A0-A367-21DE6475353B}" destId="{3C55309E-9F90-4A03-860A-103164F84DA6}" srcOrd="1" destOrd="0" presId="urn:microsoft.com/office/officeart/2005/8/layout/vList4"/>
    <dgm:cxn modelId="{12A78231-AC80-4A8F-A382-9E270D3650B8}" type="presParOf" srcId="{569BA460-4614-4115-BE0A-F81B235CCBEA}" destId="{E275EBE4-F836-4AF3-A546-8C09DA9DA392}" srcOrd="0" destOrd="0" presId="urn:microsoft.com/office/officeart/2005/8/layout/vList4"/>
    <dgm:cxn modelId="{D6D53746-3CE4-4ABF-A355-E24EC3A3030A}" type="presParOf" srcId="{E275EBE4-F836-4AF3-A546-8C09DA9DA392}" destId="{3115724B-DB85-42BC-A00B-69B9FE1EEEDF}" srcOrd="0" destOrd="0" presId="urn:microsoft.com/office/officeart/2005/8/layout/vList4"/>
    <dgm:cxn modelId="{3035571A-8AE1-466B-9662-14AF9F1A2BE8}" type="presParOf" srcId="{E275EBE4-F836-4AF3-A546-8C09DA9DA392}" destId="{6E4D7B10-453C-42B5-A93C-0CDA8AD5E7CD}" srcOrd="1" destOrd="0" presId="urn:microsoft.com/office/officeart/2005/8/layout/vList4"/>
    <dgm:cxn modelId="{D60C38E5-1B76-4704-AA67-1AC1CF29771B}" type="presParOf" srcId="{E275EBE4-F836-4AF3-A546-8C09DA9DA392}" destId="{DFB331A2-5E82-40D2-8C41-D3BF3F19A6FE}" srcOrd="2" destOrd="0" presId="urn:microsoft.com/office/officeart/2005/8/layout/vList4"/>
    <dgm:cxn modelId="{7BDF9EF0-3B88-4D9F-84B0-8388D99E5836}" type="presParOf" srcId="{569BA460-4614-4115-BE0A-F81B235CCBEA}" destId="{A1B953B4-A6B0-4738-974F-D18D5EC73C49}" srcOrd="1" destOrd="0" presId="urn:microsoft.com/office/officeart/2005/8/layout/vList4"/>
    <dgm:cxn modelId="{BD091763-E4C3-4213-9928-54A7EF4B8242}" type="presParOf" srcId="{569BA460-4614-4115-BE0A-F81B235CCBEA}" destId="{6832FD22-0835-4B98-88BB-D455DA064B52}" srcOrd="2" destOrd="0" presId="urn:microsoft.com/office/officeart/2005/8/layout/vList4"/>
    <dgm:cxn modelId="{4807E958-2860-4B87-A72D-3AC3CD920200}" type="presParOf" srcId="{6832FD22-0835-4B98-88BB-D455DA064B52}" destId="{9C716923-607E-4CD9-B0A4-4B6FE637F246}" srcOrd="0" destOrd="0" presId="urn:microsoft.com/office/officeart/2005/8/layout/vList4"/>
    <dgm:cxn modelId="{4A8D5E48-8B5E-40C1-999C-BE9554071CFE}" type="presParOf" srcId="{6832FD22-0835-4B98-88BB-D455DA064B52}" destId="{3D9C49E9-C6B2-489B-95CA-AA44E19C8A84}" srcOrd="1" destOrd="0" presId="urn:microsoft.com/office/officeart/2005/8/layout/vList4"/>
    <dgm:cxn modelId="{FB66B01F-F430-48B6-BDD4-D9D354125441}" type="presParOf" srcId="{6832FD22-0835-4B98-88BB-D455DA064B52}" destId="{5210083C-50C4-47F3-BE8C-BAABBF8C7270}" srcOrd="2" destOrd="0" presId="urn:microsoft.com/office/officeart/2005/8/layout/vList4"/>
    <dgm:cxn modelId="{AC014DAA-2048-4EDE-9B2D-8D091F84B4E6}" type="presParOf" srcId="{569BA460-4614-4115-BE0A-F81B235CCBEA}" destId="{E437BAF2-4DAE-48A0-88CF-01C4D89E858E}" srcOrd="3" destOrd="0" presId="urn:microsoft.com/office/officeart/2005/8/layout/vList4"/>
    <dgm:cxn modelId="{C81408A4-30F2-4712-9998-AB693ED3D97D}" type="presParOf" srcId="{569BA460-4614-4115-BE0A-F81B235CCBEA}" destId="{3BF7B17D-603A-4C4E-84DB-DA9BFBC38DD9}" srcOrd="4" destOrd="0" presId="urn:microsoft.com/office/officeart/2005/8/layout/vList4"/>
    <dgm:cxn modelId="{A8DCFC48-F55B-4456-8860-C9CDA5226FDD}" type="presParOf" srcId="{3BF7B17D-603A-4C4E-84DB-DA9BFBC38DD9}" destId="{0241BC1C-F7F8-4366-BC7E-299646E53FE9}" srcOrd="0" destOrd="0" presId="urn:microsoft.com/office/officeart/2005/8/layout/vList4"/>
    <dgm:cxn modelId="{F338AAF4-3B41-44B0-9232-6630E449DEA8}" type="presParOf" srcId="{3BF7B17D-603A-4C4E-84DB-DA9BFBC38DD9}" destId="{97D34E2C-DEC4-4008-BCDC-3B22C5E3398D}" srcOrd="1" destOrd="0" presId="urn:microsoft.com/office/officeart/2005/8/layout/vList4"/>
    <dgm:cxn modelId="{F1CEE43A-7DC5-4A3B-B964-8A032708B8FF}" type="presParOf" srcId="{3BF7B17D-603A-4C4E-84DB-DA9BFBC38DD9}" destId="{3C55309E-9F90-4A03-860A-103164F84DA6}" srcOrd="2" destOrd="0" presId="urn:microsoft.com/office/officeart/2005/8/layout/vList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18187-5C81-4112-939D-E416EDFE42C5}">
      <dsp:nvSpPr>
        <dsp:cNvPr id="0" name=""/>
        <dsp:cNvSpPr/>
      </dsp:nvSpPr>
      <dsp:spPr>
        <a:xfrm>
          <a:off x="1349667" y="1208081"/>
          <a:ext cx="1000315" cy="863120"/>
        </a:xfrm>
        <a:custGeom>
          <a:avLst/>
          <a:gdLst/>
          <a:ahLst/>
          <a:cxnLst/>
          <a:rect l="0" t="0" r="0" b="0"/>
          <a:pathLst>
            <a:path>
              <a:moveTo>
                <a:pt x="0" y="0"/>
              </a:moveTo>
              <a:lnTo>
                <a:pt x="500157" y="0"/>
              </a:lnTo>
              <a:lnTo>
                <a:pt x="500157" y="863120"/>
              </a:lnTo>
              <a:lnTo>
                <a:pt x="1000315" y="863120"/>
              </a:lnTo>
            </a:path>
          </a:pathLst>
        </a:custGeom>
        <a:noFill/>
        <a:ln w="28575" cap="flat" cmpd="sng" algn="ctr">
          <a:solidFill>
            <a:schemeClr val="accent1"/>
          </a:solidFill>
          <a:prstDash val="soli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latin typeface="Times New Roman" pitchFamily="18" charset="0"/>
            <a:cs typeface="Times New Roman" pitchFamily="18" charset="0"/>
          </a:endParaRPr>
        </a:p>
      </dsp:txBody>
      <dsp:txXfrm>
        <a:off x="1816795" y="1606610"/>
        <a:ext cx="66060" cy="66060"/>
      </dsp:txXfrm>
    </dsp:sp>
    <dsp:sp modelId="{C8B158D5-0B76-4CFF-B0CD-30192BB660F0}">
      <dsp:nvSpPr>
        <dsp:cNvPr id="0" name=""/>
        <dsp:cNvSpPr/>
      </dsp:nvSpPr>
      <dsp:spPr>
        <a:xfrm>
          <a:off x="1349667" y="1208081"/>
          <a:ext cx="1000315" cy="289282"/>
        </a:xfrm>
        <a:custGeom>
          <a:avLst/>
          <a:gdLst/>
          <a:ahLst/>
          <a:cxnLst/>
          <a:rect l="0" t="0" r="0" b="0"/>
          <a:pathLst>
            <a:path>
              <a:moveTo>
                <a:pt x="0" y="0"/>
              </a:moveTo>
              <a:lnTo>
                <a:pt x="500157" y="0"/>
              </a:lnTo>
              <a:lnTo>
                <a:pt x="500157" y="289282"/>
              </a:lnTo>
              <a:lnTo>
                <a:pt x="1000315" y="289282"/>
              </a:lnTo>
            </a:path>
          </a:pathLst>
        </a:custGeom>
        <a:noFill/>
        <a:ln w="28575" cap="flat" cmpd="sng" algn="ctr">
          <a:solidFill>
            <a:schemeClr val="accent1"/>
          </a:solidFill>
          <a:prstDash val="soli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latin typeface="Times New Roman" pitchFamily="18" charset="0"/>
            <a:cs typeface="Times New Roman" pitchFamily="18" charset="0"/>
          </a:endParaRPr>
        </a:p>
      </dsp:txBody>
      <dsp:txXfrm>
        <a:off x="1823792" y="1326689"/>
        <a:ext cx="52065" cy="52065"/>
      </dsp:txXfrm>
    </dsp:sp>
    <dsp:sp modelId="{6B7AF604-C158-4605-A31E-1301CA617DBB}">
      <dsp:nvSpPr>
        <dsp:cNvPr id="0" name=""/>
        <dsp:cNvSpPr/>
      </dsp:nvSpPr>
      <dsp:spPr>
        <a:xfrm>
          <a:off x="1349667" y="923524"/>
          <a:ext cx="1000315" cy="284556"/>
        </a:xfrm>
        <a:custGeom>
          <a:avLst/>
          <a:gdLst/>
          <a:ahLst/>
          <a:cxnLst/>
          <a:rect l="0" t="0" r="0" b="0"/>
          <a:pathLst>
            <a:path>
              <a:moveTo>
                <a:pt x="0" y="284556"/>
              </a:moveTo>
              <a:lnTo>
                <a:pt x="500157" y="284556"/>
              </a:lnTo>
              <a:lnTo>
                <a:pt x="500157" y="0"/>
              </a:lnTo>
              <a:lnTo>
                <a:pt x="1000315" y="0"/>
              </a:lnTo>
            </a:path>
          </a:pathLst>
        </a:custGeom>
        <a:noFill/>
        <a:ln w="28575" cap="flat" cmpd="sng" algn="ctr">
          <a:solidFill>
            <a:schemeClr val="accent1"/>
          </a:solidFill>
          <a:prstDash val="soli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latin typeface="Times New Roman" pitchFamily="18" charset="0"/>
            <a:cs typeface="Times New Roman" pitchFamily="18" charset="0"/>
          </a:endParaRPr>
        </a:p>
      </dsp:txBody>
      <dsp:txXfrm>
        <a:off x="1823825" y="1039802"/>
        <a:ext cx="52000" cy="52000"/>
      </dsp:txXfrm>
    </dsp:sp>
    <dsp:sp modelId="{7DC457C4-E46E-4FA8-BB4A-DBA3F4709793}">
      <dsp:nvSpPr>
        <dsp:cNvPr id="0" name=""/>
        <dsp:cNvSpPr/>
      </dsp:nvSpPr>
      <dsp:spPr>
        <a:xfrm>
          <a:off x="1349667" y="349686"/>
          <a:ext cx="1000315" cy="858394"/>
        </a:xfrm>
        <a:custGeom>
          <a:avLst/>
          <a:gdLst/>
          <a:ahLst/>
          <a:cxnLst/>
          <a:rect l="0" t="0" r="0" b="0"/>
          <a:pathLst>
            <a:path>
              <a:moveTo>
                <a:pt x="0" y="858394"/>
              </a:moveTo>
              <a:lnTo>
                <a:pt x="500157" y="858394"/>
              </a:lnTo>
              <a:lnTo>
                <a:pt x="500157" y="0"/>
              </a:lnTo>
              <a:lnTo>
                <a:pt x="1000315" y="0"/>
              </a:lnTo>
            </a:path>
          </a:pathLst>
        </a:custGeom>
        <a:noFill/>
        <a:ln w="28575" cap="flat" cmpd="sng" algn="ctr">
          <a:solidFill>
            <a:schemeClr val="accent1"/>
          </a:solidFill>
          <a:prstDash val="soli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latin typeface="Times New Roman" pitchFamily="18" charset="0"/>
            <a:cs typeface="Times New Roman" pitchFamily="18" charset="0"/>
          </a:endParaRPr>
        </a:p>
      </dsp:txBody>
      <dsp:txXfrm>
        <a:off x="1816872" y="745930"/>
        <a:ext cx="65906" cy="65906"/>
      </dsp:txXfrm>
    </dsp:sp>
    <dsp:sp modelId="{52217E34-D8F3-4A3F-9CDD-6566B2C3D7EE}">
      <dsp:nvSpPr>
        <dsp:cNvPr id="0" name=""/>
        <dsp:cNvSpPr/>
      </dsp:nvSpPr>
      <dsp:spPr>
        <a:xfrm rot="16200000">
          <a:off x="-335479" y="731014"/>
          <a:ext cx="2416162" cy="954132"/>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ru-RU" sz="2400" kern="1200" dirty="0">
              <a:latin typeface="Times New Roman" pitchFamily="18" charset="0"/>
              <a:cs typeface="Times New Roman" pitchFamily="18" charset="0"/>
            </a:rPr>
            <a:t>БЮДЖЕТНЫЙ ПРОЦЕСС</a:t>
          </a:r>
        </a:p>
      </dsp:txBody>
      <dsp:txXfrm>
        <a:off x="-335479" y="731014"/>
        <a:ext cx="2416162" cy="954132"/>
      </dsp:txXfrm>
    </dsp:sp>
    <dsp:sp modelId="{C88E68ED-2250-4F06-8D2A-824B742A2C25}">
      <dsp:nvSpPr>
        <dsp:cNvPr id="0" name=""/>
        <dsp:cNvSpPr/>
      </dsp:nvSpPr>
      <dsp:spPr>
        <a:xfrm>
          <a:off x="2349983" y="120150"/>
          <a:ext cx="5699317" cy="459070"/>
        </a:xfrm>
        <a:prstGeom prst="rect">
          <a:avLst/>
        </a:prstGeom>
        <a:solidFill>
          <a:schemeClr val="bg1">
            <a:alpha val="85000"/>
          </a:schemeClr>
        </a:solidFill>
        <a:ln w="28575" cap="flat" cmpd="sng" algn="ctr">
          <a:solidFill>
            <a:schemeClr val="accent1"/>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u-RU" sz="1400" kern="1200" dirty="0">
              <a:latin typeface="Times New Roman" pitchFamily="18" charset="0"/>
              <a:cs typeface="Times New Roman" pitchFamily="18" charset="0"/>
            </a:rPr>
            <a:t>Составление и рассмотрение проекта бюджета</a:t>
          </a:r>
        </a:p>
      </dsp:txBody>
      <dsp:txXfrm>
        <a:off x="2349983" y="120150"/>
        <a:ext cx="5699317" cy="459070"/>
      </dsp:txXfrm>
    </dsp:sp>
    <dsp:sp modelId="{E8BA4595-9AB0-4BE3-B0A9-CF3D8A201ED5}">
      <dsp:nvSpPr>
        <dsp:cNvPr id="0" name=""/>
        <dsp:cNvSpPr/>
      </dsp:nvSpPr>
      <dsp:spPr>
        <a:xfrm>
          <a:off x="2349983" y="693989"/>
          <a:ext cx="5699317" cy="459070"/>
        </a:xfrm>
        <a:prstGeom prst="rect">
          <a:avLst/>
        </a:prstGeom>
        <a:solidFill>
          <a:schemeClr val="bg1">
            <a:alpha val="85000"/>
          </a:schemeClr>
        </a:solidFill>
        <a:ln w="28575" cap="flat" cmpd="sng" algn="ctr">
          <a:solidFill>
            <a:schemeClr val="accent1"/>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u-RU" sz="1400" kern="1200" dirty="0">
              <a:latin typeface="Times New Roman" pitchFamily="18" charset="0"/>
              <a:cs typeface="Times New Roman" pitchFamily="18" charset="0"/>
            </a:rPr>
            <a:t>Утверждение и исполнение бюджета</a:t>
          </a:r>
        </a:p>
      </dsp:txBody>
      <dsp:txXfrm>
        <a:off x="2349983" y="693989"/>
        <a:ext cx="5699317" cy="459070"/>
      </dsp:txXfrm>
    </dsp:sp>
    <dsp:sp modelId="{FE3697D4-1F07-4505-BB7A-25DC586237D0}">
      <dsp:nvSpPr>
        <dsp:cNvPr id="0" name=""/>
        <dsp:cNvSpPr/>
      </dsp:nvSpPr>
      <dsp:spPr>
        <a:xfrm>
          <a:off x="2349983" y="1267827"/>
          <a:ext cx="5699317" cy="459070"/>
        </a:xfrm>
        <a:prstGeom prst="rect">
          <a:avLst/>
        </a:prstGeom>
        <a:solidFill>
          <a:schemeClr val="bg1">
            <a:alpha val="85000"/>
          </a:schemeClr>
        </a:solidFill>
        <a:ln w="28575" cap="flat" cmpd="sng" algn="ctr">
          <a:solidFill>
            <a:schemeClr val="accent1"/>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u-RU" sz="1400" kern="1200" dirty="0">
              <a:latin typeface="Times New Roman" pitchFamily="18" charset="0"/>
              <a:cs typeface="Times New Roman" pitchFamily="18" charset="0"/>
            </a:rPr>
            <a:t>Контроль за исполнением бюджета и бюджетный учет</a:t>
          </a:r>
        </a:p>
      </dsp:txBody>
      <dsp:txXfrm>
        <a:off x="2349983" y="1267827"/>
        <a:ext cx="5699317" cy="459070"/>
      </dsp:txXfrm>
    </dsp:sp>
    <dsp:sp modelId="{72E6AACC-1EDA-4D89-AAEC-F912F915E23D}">
      <dsp:nvSpPr>
        <dsp:cNvPr id="0" name=""/>
        <dsp:cNvSpPr/>
      </dsp:nvSpPr>
      <dsp:spPr>
        <a:xfrm>
          <a:off x="2349983" y="1841666"/>
          <a:ext cx="5699317" cy="459070"/>
        </a:xfrm>
        <a:prstGeom prst="rect">
          <a:avLst/>
        </a:prstGeom>
        <a:solidFill>
          <a:schemeClr val="bg1">
            <a:alpha val="85000"/>
          </a:schemeClr>
        </a:solidFill>
        <a:ln w="28575" cap="flat" cmpd="sng" algn="ctr">
          <a:solidFill>
            <a:schemeClr val="accent1"/>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u-RU" sz="1400" kern="1200" dirty="0">
              <a:latin typeface="Times New Roman" pitchFamily="18" charset="0"/>
              <a:cs typeface="Times New Roman" pitchFamily="18" charset="0"/>
            </a:rPr>
            <a:t>Составление, внешняя проверка, рассмотрение и утверждение бюджетной отчетности</a:t>
          </a:r>
        </a:p>
      </dsp:txBody>
      <dsp:txXfrm>
        <a:off x="2349983" y="1841666"/>
        <a:ext cx="5699317" cy="459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FF1E7-9897-41BD-9180-4A9351373D39}">
      <dsp:nvSpPr>
        <dsp:cNvPr id="0" name=""/>
        <dsp:cNvSpPr/>
      </dsp:nvSpPr>
      <dsp:spPr>
        <a:xfrm>
          <a:off x="898562" y="281490"/>
          <a:ext cx="6766379" cy="717335"/>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ru-RU" sz="4000" kern="1200" dirty="0"/>
            <a:t>ИСПОЛНЕНИЕ БЮДЖЕТА</a:t>
          </a:r>
        </a:p>
      </dsp:txBody>
      <dsp:txXfrm>
        <a:off x="919572" y="302500"/>
        <a:ext cx="6724359" cy="675315"/>
      </dsp:txXfrm>
    </dsp:sp>
    <dsp:sp modelId="{F22A11F9-C899-4210-9DEB-276B621B3856}">
      <dsp:nvSpPr>
        <dsp:cNvPr id="0" name=""/>
        <dsp:cNvSpPr/>
      </dsp:nvSpPr>
      <dsp:spPr>
        <a:xfrm>
          <a:off x="1575200" y="998825"/>
          <a:ext cx="468274" cy="785356"/>
        </a:xfrm>
        <a:custGeom>
          <a:avLst/>
          <a:gdLst/>
          <a:ahLst/>
          <a:cxnLst/>
          <a:rect l="0" t="0" r="0" b="0"/>
          <a:pathLst>
            <a:path>
              <a:moveTo>
                <a:pt x="0" y="0"/>
              </a:moveTo>
              <a:lnTo>
                <a:pt x="0" y="785356"/>
              </a:lnTo>
              <a:lnTo>
                <a:pt x="468274" y="785356"/>
              </a:lnTo>
            </a:path>
          </a:pathLst>
        </a:cu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7815E512-ABEA-4FF4-93F2-0F7A3419E710}">
      <dsp:nvSpPr>
        <dsp:cNvPr id="0" name=""/>
        <dsp:cNvSpPr/>
      </dsp:nvSpPr>
      <dsp:spPr>
        <a:xfrm>
          <a:off x="2043475" y="1250213"/>
          <a:ext cx="6338821" cy="1067936"/>
        </a:xfrm>
        <a:prstGeom prst="roundRect">
          <a:avLst>
            <a:gd name="adj" fmla="val 10000"/>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l" defTabSz="800100">
            <a:lnSpc>
              <a:spcPct val="90000"/>
            </a:lnSpc>
            <a:spcBef>
              <a:spcPct val="0"/>
            </a:spcBef>
            <a:spcAft>
              <a:spcPct val="35000"/>
            </a:spcAft>
            <a:buNone/>
          </a:pPr>
          <a:r>
            <a:rPr lang="ru-RU" sz="1800" kern="1200" dirty="0"/>
            <a:t>Исполнение бюджета по доходам предусматривает зачисление на единый счет бюджета налогов, сборов и иных поступлений, поступление средств из  бюджетов бюджетной системы Российской Федерации. </a:t>
          </a:r>
        </a:p>
      </dsp:txBody>
      <dsp:txXfrm>
        <a:off x="2074754" y="1281492"/>
        <a:ext cx="6276263" cy="1005378"/>
      </dsp:txXfrm>
    </dsp:sp>
    <dsp:sp modelId="{2134A7F1-FA61-46BF-B171-E69E957B51F8}">
      <dsp:nvSpPr>
        <dsp:cNvPr id="0" name=""/>
        <dsp:cNvSpPr/>
      </dsp:nvSpPr>
      <dsp:spPr>
        <a:xfrm>
          <a:off x="1575200" y="998825"/>
          <a:ext cx="498639" cy="1902216"/>
        </a:xfrm>
        <a:custGeom>
          <a:avLst/>
          <a:gdLst/>
          <a:ahLst/>
          <a:cxnLst/>
          <a:rect l="0" t="0" r="0" b="0"/>
          <a:pathLst>
            <a:path>
              <a:moveTo>
                <a:pt x="0" y="0"/>
              </a:moveTo>
              <a:lnTo>
                <a:pt x="0" y="1902216"/>
              </a:lnTo>
              <a:lnTo>
                <a:pt x="498639" y="1902216"/>
              </a:lnTo>
            </a:path>
          </a:pathLst>
        </a:cu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368EA2CA-ADDC-44F8-A5AA-D97CCAA236FA}">
      <dsp:nvSpPr>
        <dsp:cNvPr id="0" name=""/>
        <dsp:cNvSpPr/>
      </dsp:nvSpPr>
      <dsp:spPr>
        <a:xfrm>
          <a:off x="2073839" y="2491316"/>
          <a:ext cx="6351084" cy="819451"/>
        </a:xfrm>
        <a:prstGeom prst="roundRect">
          <a:avLst>
            <a:gd name="adj" fmla="val 10000"/>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l" defTabSz="800100">
            <a:lnSpc>
              <a:spcPct val="90000"/>
            </a:lnSpc>
            <a:spcBef>
              <a:spcPct val="0"/>
            </a:spcBef>
            <a:spcAft>
              <a:spcPct val="35000"/>
            </a:spcAft>
            <a:buNone/>
          </a:pPr>
          <a:r>
            <a:rPr lang="ru-RU" sz="1800" kern="1200" dirty="0"/>
            <a:t>Исполнение бюджета по расходам предусматривает перечисление средств с единого счета бюджета. </a:t>
          </a:r>
        </a:p>
      </dsp:txBody>
      <dsp:txXfrm>
        <a:off x="2097840" y="2515317"/>
        <a:ext cx="6303082" cy="7714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15724B-DB85-42BC-A00B-69B9FE1EEEDF}">
      <dsp:nvSpPr>
        <dsp:cNvPr id="0" name=""/>
        <dsp:cNvSpPr/>
      </dsp:nvSpPr>
      <dsp:spPr>
        <a:xfrm>
          <a:off x="0" y="0"/>
          <a:ext cx="8568952" cy="1417657"/>
        </a:xfrm>
        <a:prstGeom prst="roundRect">
          <a:avLst>
            <a:gd name="adj" fmla="val 10000"/>
          </a:avLst>
        </a:prstGeom>
        <a:solidFill>
          <a:schemeClr val="bg1">
            <a:alpha val="5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60960" rIns="60960" bIns="60960" numCol="1" spcCol="1270" anchor="ctr" anchorCtr="0">
          <a:noAutofit/>
        </a:bodyPr>
        <a:lstStyle/>
        <a:p>
          <a:pPr marL="0" lvl="0" indent="0" algn="l" defTabSz="711200">
            <a:lnSpc>
              <a:spcPct val="90000"/>
            </a:lnSpc>
            <a:spcBef>
              <a:spcPct val="0"/>
            </a:spcBef>
            <a:spcAft>
              <a:spcPct val="35000"/>
            </a:spcAft>
            <a:buNone/>
          </a:pPr>
          <a:r>
            <a:rPr lang="ru-RU" sz="1600" kern="1200" dirty="0">
              <a:solidFill>
                <a:schemeClr val="tx1"/>
              </a:solidFill>
            </a:rPr>
            <a:t>Муниципальное автономное образовательное учреждение дополнительного образования детей Специализированная детско-юношеская спортивная школа  олимпийского резерва (ДЮСШОР) «Электрон» Дятьковского района </a:t>
          </a:r>
        </a:p>
        <a:p>
          <a:pPr marL="0" lvl="0" indent="0" algn="l" defTabSz="711200">
            <a:lnSpc>
              <a:spcPct val="90000"/>
            </a:lnSpc>
            <a:spcBef>
              <a:spcPct val="0"/>
            </a:spcBef>
            <a:spcAft>
              <a:spcPct val="35000"/>
            </a:spcAft>
            <a:buNone/>
          </a:pPr>
          <a:r>
            <a:rPr lang="ru-RU" sz="1600" b="1" kern="1200" dirty="0">
              <a:solidFill>
                <a:schemeClr val="tx1"/>
              </a:solidFill>
            </a:rPr>
            <a:t>16 145,0 тыс. руб.</a:t>
          </a:r>
          <a:endParaRPr lang="ru-RU" sz="1600" kern="1200" dirty="0">
            <a:solidFill>
              <a:schemeClr val="tx1"/>
            </a:solidFill>
          </a:endParaRPr>
        </a:p>
      </dsp:txBody>
      <dsp:txXfrm>
        <a:off x="1855556" y="0"/>
        <a:ext cx="6713395" cy="1417657"/>
      </dsp:txXfrm>
    </dsp:sp>
    <dsp:sp modelId="{6E4D7B10-453C-42B5-A93C-0CDA8AD5E7CD}">
      <dsp:nvSpPr>
        <dsp:cNvPr id="0" name=""/>
        <dsp:cNvSpPr/>
      </dsp:nvSpPr>
      <dsp:spPr>
        <a:xfrm>
          <a:off x="141765" y="141765"/>
          <a:ext cx="1713790" cy="1134126"/>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9C716923-607E-4CD9-B0A4-4B6FE637F246}">
      <dsp:nvSpPr>
        <dsp:cNvPr id="0" name=""/>
        <dsp:cNvSpPr/>
      </dsp:nvSpPr>
      <dsp:spPr>
        <a:xfrm>
          <a:off x="0" y="1559423"/>
          <a:ext cx="8568952" cy="1417657"/>
        </a:xfrm>
        <a:prstGeom prst="roundRect">
          <a:avLst>
            <a:gd name="adj" fmla="val 10000"/>
          </a:avLst>
        </a:prstGeom>
        <a:solidFill>
          <a:schemeClr val="bg1">
            <a:alpha val="5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60960" rIns="60960" bIns="60960" numCol="1" spcCol="1270" anchor="ctr" anchorCtr="0">
          <a:noAutofit/>
        </a:bodyPr>
        <a:lstStyle/>
        <a:p>
          <a:pPr marL="0" lvl="0" indent="0" algn="l" defTabSz="711200">
            <a:lnSpc>
              <a:spcPct val="90000"/>
            </a:lnSpc>
            <a:spcBef>
              <a:spcPct val="0"/>
            </a:spcBef>
            <a:spcAft>
              <a:spcPct val="35000"/>
            </a:spcAft>
            <a:buNone/>
          </a:pPr>
          <a:r>
            <a:rPr lang="ru-RU" sz="1600" b="0" kern="1200" dirty="0">
              <a:solidFill>
                <a:schemeClr val="tx1"/>
              </a:solidFill>
              <a:effectLst/>
            </a:rPr>
            <a:t>Муниципальная бюджетное образовательное учреждение дополнительного образования детей  Детско-юношеская спортивная школа Дятьковского района (ДЮСШ)</a:t>
          </a:r>
        </a:p>
        <a:p>
          <a:pPr marL="0" lvl="0" indent="0" algn="l" defTabSz="711200">
            <a:lnSpc>
              <a:spcPct val="90000"/>
            </a:lnSpc>
            <a:spcBef>
              <a:spcPct val="0"/>
            </a:spcBef>
            <a:spcAft>
              <a:spcPct val="35000"/>
            </a:spcAft>
            <a:buNone/>
          </a:pPr>
          <a:r>
            <a:rPr lang="ru-RU" sz="1600" b="1" kern="1200" dirty="0">
              <a:solidFill>
                <a:schemeClr val="tx1"/>
              </a:solidFill>
              <a:effectLst/>
            </a:rPr>
            <a:t>9 711,5 тыс. руб.</a:t>
          </a:r>
        </a:p>
      </dsp:txBody>
      <dsp:txXfrm>
        <a:off x="1855556" y="1559423"/>
        <a:ext cx="6713395" cy="1417657"/>
      </dsp:txXfrm>
    </dsp:sp>
    <dsp:sp modelId="{3D9C49E9-C6B2-489B-95CA-AA44E19C8A84}">
      <dsp:nvSpPr>
        <dsp:cNvPr id="0" name=""/>
        <dsp:cNvSpPr/>
      </dsp:nvSpPr>
      <dsp:spPr>
        <a:xfrm>
          <a:off x="141765" y="1701189"/>
          <a:ext cx="1713790" cy="113412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0241BC1C-F7F8-4366-BC7E-299646E53FE9}">
      <dsp:nvSpPr>
        <dsp:cNvPr id="0" name=""/>
        <dsp:cNvSpPr/>
      </dsp:nvSpPr>
      <dsp:spPr>
        <a:xfrm>
          <a:off x="0" y="3118846"/>
          <a:ext cx="8568952" cy="1417657"/>
        </a:xfrm>
        <a:prstGeom prst="roundRect">
          <a:avLst>
            <a:gd name="adj" fmla="val 10000"/>
          </a:avLst>
        </a:prstGeom>
        <a:solidFill>
          <a:schemeClr val="bg1">
            <a:alpha val="5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60960" rIns="60960" bIns="60960" numCol="1" spcCol="1270" anchor="ctr" anchorCtr="0">
          <a:noAutofit/>
        </a:bodyPr>
        <a:lstStyle/>
        <a:p>
          <a:pPr marL="0" lvl="0" indent="0" algn="l" defTabSz="711200">
            <a:lnSpc>
              <a:spcPct val="90000"/>
            </a:lnSpc>
            <a:spcBef>
              <a:spcPct val="0"/>
            </a:spcBef>
            <a:spcAft>
              <a:spcPct val="35000"/>
            </a:spcAft>
            <a:buNone/>
          </a:pPr>
          <a:r>
            <a:rPr lang="ru-RU" sz="1600" kern="1200" dirty="0">
              <a:solidFill>
                <a:schemeClr val="tx1"/>
              </a:solidFill>
            </a:rPr>
            <a:t>Физкультурно-оздоровительная работа и спортивные мероприятия </a:t>
          </a:r>
        </a:p>
        <a:p>
          <a:pPr marL="0" lvl="0" indent="0" algn="l" defTabSz="711200">
            <a:lnSpc>
              <a:spcPct val="90000"/>
            </a:lnSpc>
            <a:spcBef>
              <a:spcPct val="0"/>
            </a:spcBef>
            <a:spcAft>
              <a:spcPct val="35000"/>
            </a:spcAft>
            <a:buNone/>
          </a:pPr>
          <a:r>
            <a:rPr lang="ru-RU" sz="1600" b="1" kern="1200" dirty="0">
              <a:solidFill>
                <a:schemeClr val="tx1"/>
              </a:solidFill>
            </a:rPr>
            <a:t>1 131,1 тыс. руб.</a:t>
          </a:r>
          <a:endParaRPr lang="ru-RU" sz="2400" b="1" kern="1200" dirty="0">
            <a:solidFill>
              <a:schemeClr val="tx1"/>
            </a:solidFill>
          </a:endParaRPr>
        </a:p>
      </dsp:txBody>
      <dsp:txXfrm>
        <a:off x="1855556" y="3118846"/>
        <a:ext cx="6713395" cy="1417657"/>
      </dsp:txXfrm>
    </dsp:sp>
    <dsp:sp modelId="{97D34E2C-DEC4-4008-BCDC-3B22C5E3398D}">
      <dsp:nvSpPr>
        <dsp:cNvPr id="0" name=""/>
        <dsp:cNvSpPr/>
      </dsp:nvSpPr>
      <dsp:spPr>
        <a:xfrm>
          <a:off x="141765" y="3260612"/>
          <a:ext cx="1713790" cy="1134126"/>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55366613"/>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26819532"/>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24609556"/>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19240735"/>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790253170"/>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669477683"/>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860463252"/>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dirty="0">
              <a:solidFill>
                <a:prstClr val="black">
                  <a:tint val="75000"/>
                </a:prstClr>
              </a:solidFill>
            </a:endParaRPr>
          </a:p>
        </p:txBody>
      </p:sp>
      <p:sp>
        <p:nvSpPr>
          <p:cNvPr id="9" name="Номер слайда 8"/>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690299831"/>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Образец заголовка</a:t>
            </a:r>
          </a:p>
        </p:txBody>
      </p:sp>
      <p:sp>
        <p:nvSpPr>
          <p:cNvPr id="3" name="Дата 2"/>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dirty="0">
              <a:solidFill>
                <a:prstClr val="black">
                  <a:tint val="75000"/>
                </a:prstClr>
              </a:solidFill>
            </a:endParaRPr>
          </a:p>
        </p:txBody>
      </p:sp>
      <p:sp>
        <p:nvSpPr>
          <p:cNvPr id="5" name="Номер слайда 4"/>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284254098"/>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dirty="0">
              <a:solidFill>
                <a:prstClr val="black">
                  <a:tint val="75000"/>
                </a:prstClr>
              </a:solidFill>
            </a:endParaRPr>
          </a:p>
        </p:txBody>
      </p:sp>
      <p:sp>
        <p:nvSpPr>
          <p:cNvPr id="4" name="Номер слайда 3"/>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96420713"/>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6549978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5" name="Picture 2" descr="https://im0-tub-ru.yandex.net/i?id=f472952f54e90088727795bce96d1e23-l&amp;n=1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699" t="85336" r="18298"/>
          <a:stretch/>
        </p:blipFill>
        <p:spPr bwMode="auto">
          <a:xfrm>
            <a:off x="3601" y="0"/>
            <a:ext cx="9144496" cy="100563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Прямоугольник 8"/>
          <p:cNvSpPr/>
          <p:nvPr userDrawn="1"/>
        </p:nvSpPr>
        <p:spPr>
          <a:xfrm>
            <a:off x="0" y="79899"/>
            <a:ext cx="9144000" cy="80786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0" y="79900"/>
            <a:ext cx="9144000" cy="807868"/>
          </a:xfrm>
        </p:spPr>
        <p:txBody>
          <a:bodyPr>
            <a:normAutofit/>
          </a:bodyPr>
          <a:lstStyle>
            <a:lvl1pPr algn="l">
              <a:defRPr sz="2800">
                <a:solidFill>
                  <a:schemeClr val="tx2">
                    <a:lumMod val="75000"/>
                  </a:schemeClr>
                </a:solidFill>
              </a:defRPr>
            </a:lvl1pPr>
          </a:lstStyle>
          <a:p>
            <a:r>
              <a:rPr lang="ru-RU" dirty="0"/>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1435640920"/>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384237550"/>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931309862"/>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917694428"/>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54378111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13.05.2019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615881285"/>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13.05.2019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83173833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pic>
        <p:nvPicPr>
          <p:cNvPr id="12" name="Picture 2" descr="https://im0-tub-ru.yandex.net/i?id=f472952f54e90088727795bce96d1e23-l&amp;n=1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699" t="85054" r="18298" b="13652"/>
          <a:stretch/>
        </p:blipFill>
        <p:spPr bwMode="auto">
          <a:xfrm>
            <a:off x="3601" y="1"/>
            <a:ext cx="9144496" cy="8877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Дата 2"/>
          <p:cNvSpPr>
            <a:spLocks noGrp="1"/>
          </p:cNvSpPr>
          <p:nvPr>
            <p:ph type="dt" sz="half" idx="10"/>
          </p:nvPr>
        </p:nvSpPr>
        <p:spPr/>
        <p:txBody>
          <a:bodyPr/>
          <a:lstStyle/>
          <a:p>
            <a:fld id="{B4C71EC6-210F-42DE-9C53-41977AD35B3D}" type="datetimeFigureOut">
              <a:rPr lang="ru-RU" smtClean="0"/>
              <a:t>13.05.2019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pic>
        <p:nvPicPr>
          <p:cNvPr id="9" name="Picture 8" descr="https://storge.pic2.me/cm/5120x2880/817/58621b8269fdb.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2200" r="24999" b="90033"/>
          <a:stretch/>
        </p:blipFill>
        <p:spPr bwMode="auto">
          <a:xfrm>
            <a:off x="0" y="159797"/>
            <a:ext cx="9144000" cy="5326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im0-tub-ru.yandex.net/i?id=f472952f54e90088727795bce96d1e23-l&amp;n=1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699" t="87666" r="18298" b="220"/>
          <a:stretch/>
        </p:blipFill>
        <p:spPr bwMode="auto">
          <a:xfrm>
            <a:off x="3601" y="159796"/>
            <a:ext cx="9144496" cy="83080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433968"/>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13.05.2019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01759031"/>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4027411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13.05.2019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1475663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13.05.2019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03897342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ransition spd="slow">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C711D2-09C7-4DB6-BC20-BE6B4913B63B}" type="datetimeFigureOut">
              <a:rPr lang="ru-RU" smtClean="0">
                <a:solidFill>
                  <a:prstClr val="black">
                    <a:tint val="75000"/>
                  </a:prstClr>
                </a:solidFill>
              </a:rPr>
              <a:pPr/>
              <a:t>13.05.2019</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54AD5-851E-480F-BD81-4AA9AAF2B716}"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48595309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spd="slow">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12" Type="http://schemas.openxmlformats.org/officeDocument/2006/relationships/image" Target="../media/image22.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0-tub-ru.yandex.net/i?id=f472952f54e90088727795bce96d1e23-l&amp;n=13"/>
          <p:cNvPicPr>
            <a:picLocks noChangeAspect="1" noChangeArrowheads="1"/>
          </p:cNvPicPr>
          <p:nvPr/>
        </p:nvPicPr>
        <p:blipFill rotWithShape="1">
          <a:blip r:embed="rId2">
            <a:extLst>
              <a:ext uri="{28A0092B-C50C-407E-A947-70E740481C1C}">
                <a14:useLocalDpi xmlns:a14="http://schemas.microsoft.com/office/drawing/2010/main" val="0"/>
              </a:ext>
            </a:extLst>
          </a:blip>
          <a:srcRect l="31699" r="18298"/>
          <a:stretch/>
        </p:blipFill>
        <p:spPr bwMode="auto">
          <a:xfrm>
            <a:off x="0" y="0"/>
            <a:ext cx="9144496"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Заголовок 3"/>
          <p:cNvSpPr txBox="1">
            <a:spLocks/>
          </p:cNvSpPr>
          <p:nvPr/>
        </p:nvSpPr>
        <p:spPr>
          <a:xfrm>
            <a:off x="-7392" y="882452"/>
            <a:ext cx="9144000" cy="2727052"/>
          </a:xfrm>
          <a:prstGeom prst="rect">
            <a:avLst/>
          </a:prstGeom>
          <a:noFill/>
          <a:ln w="38100" cap="flat" cmpd="sng" algn="ctr">
            <a:noFill/>
            <a:prstDash val="solid"/>
          </a:ln>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ru-RU" sz="6000" b="1" dirty="0">
                <a:solidFill>
                  <a:schemeClr val="bg1"/>
                </a:solidFill>
              </a:rPr>
              <a:t>БЮДЖЕТ </a:t>
            </a:r>
          </a:p>
          <a:p>
            <a:r>
              <a:rPr lang="ru-RU" sz="6000" b="1" dirty="0">
                <a:solidFill>
                  <a:schemeClr val="bg1"/>
                </a:solidFill>
              </a:rPr>
              <a:t>ДЛЯ ГРАЖДАН</a:t>
            </a:r>
          </a:p>
        </p:txBody>
      </p:sp>
      <p:sp>
        <p:nvSpPr>
          <p:cNvPr id="5" name="Подзаголовок 8"/>
          <p:cNvSpPr txBox="1">
            <a:spLocks/>
          </p:cNvSpPr>
          <p:nvPr/>
        </p:nvSpPr>
        <p:spPr>
          <a:xfrm>
            <a:off x="2008324" y="3469804"/>
            <a:ext cx="5112568" cy="1752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2000" b="1" dirty="0">
                <a:solidFill>
                  <a:schemeClr val="bg1"/>
                </a:solidFill>
              </a:rPr>
              <a:t>на основе проекта решения Дятьковского районного Совета народных депутатов </a:t>
            </a:r>
          </a:p>
          <a:p>
            <a:r>
              <a:rPr lang="ru-RU" sz="2000" b="1" dirty="0">
                <a:solidFill>
                  <a:schemeClr val="bg1"/>
                </a:solidFill>
              </a:rPr>
              <a:t>«Об  исполнении бюджета  муниципального образования «Дятьковский район» за </a:t>
            </a:r>
            <a:r>
              <a:rPr lang="ru-RU" b="1" dirty="0">
                <a:solidFill>
                  <a:schemeClr val="bg1"/>
                </a:solidFill>
              </a:rPr>
              <a:t>2018</a:t>
            </a:r>
            <a:r>
              <a:rPr lang="ru-RU" sz="1800" b="1" dirty="0">
                <a:solidFill>
                  <a:schemeClr val="bg1"/>
                </a:solidFill>
              </a:rPr>
              <a:t> </a:t>
            </a:r>
            <a:r>
              <a:rPr lang="ru-RU" sz="2000" b="1" dirty="0">
                <a:solidFill>
                  <a:schemeClr val="bg1"/>
                </a:solidFill>
              </a:rPr>
              <a:t>год»</a:t>
            </a:r>
          </a:p>
          <a:p>
            <a:endParaRPr lang="ru-RU" sz="2000" b="1" dirty="0">
              <a:solidFill>
                <a:schemeClr val="bg1"/>
              </a:solidFill>
            </a:endParaRPr>
          </a:p>
        </p:txBody>
      </p:sp>
    </p:spTree>
    <p:extLst>
      <p:ext uri="{BB962C8B-B14F-4D97-AF65-F5344CB8AC3E}">
        <p14:creationId xmlns:p14="http://schemas.microsoft.com/office/powerpoint/2010/main" val="941121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ДОХОДЫ БЮДЖЕТА</a:t>
            </a:r>
          </a:p>
        </p:txBody>
      </p:sp>
      <p:sp>
        <p:nvSpPr>
          <p:cNvPr id="8" name="Прямоугольник 7"/>
          <p:cNvSpPr/>
          <p:nvPr/>
        </p:nvSpPr>
        <p:spPr>
          <a:xfrm>
            <a:off x="3887418" y="3341470"/>
            <a:ext cx="5256584" cy="557309"/>
          </a:xfrm>
          <a:prstGeom prst="rect">
            <a:avLst/>
          </a:prstGeom>
          <a:gradFill flip="none" rotWithShape="1">
            <a:gsLst>
              <a:gs pos="0">
                <a:schemeClr val="bg1"/>
              </a:gs>
              <a:gs pos="6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 y="3341471"/>
            <a:ext cx="9144004" cy="577528"/>
          </a:xfrm>
          <a:prstGeom prst="rect">
            <a:avLst/>
          </a:prstGeom>
          <a:gradFill flip="none" rotWithShape="1">
            <a:gsLst>
              <a:gs pos="0">
                <a:schemeClr val="bg1"/>
              </a:gs>
              <a:gs pos="6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descr="https://s0.rbk.ru/rbcplus_pics/resized/1180xH/media/img/2/93/804999428899932.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398" t="411" r="398" b="-411"/>
          <a:stretch/>
        </p:blipFill>
        <p:spPr bwMode="auto">
          <a:xfrm>
            <a:off x="-36570" y="1628800"/>
            <a:ext cx="9180576" cy="5158240"/>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1" y="1628800"/>
            <a:ext cx="9174069" cy="5149246"/>
          </a:xfrm>
          <a:prstGeom prst="rect">
            <a:avLst/>
          </a:prstGeom>
          <a:gradFill flip="none" rotWithShape="1">
            <a:gsLst>
              <a:gs pos="21000">
                <a:schemeClr val="bg1"/>
              </a:gs>
              <a:gs pos="8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rot="5400000">
            <a:off x="4279220" y="-2731929"/>
            <a:ext cx="576064" cy="9153507"/>
          </a:xfrm>
          <a:prstGeom prst="rect">
            <a:avLst/>
          </a:prstGeom>
          <a:gradFill flip="none" rotWithShape="1">
            <a:gsLst>
              <a:gs pos="21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0" y="940814"/>
            <a:ext cx="6084168" cy="5632311"/>
          </a:xfrm>
          <a:prstGeom prst="rect">
            <a:avLst/>
          </a:prstGeom>
        </p:spPr>
        <p:txBody>
          <a:bodyPr wrap="square">
            <a:spAutoFit/>
          </a:bodyPr>
          <a:lstStyle/>
          <a:p>
            <a:r>
              <a:rPr lang="ru-RU" dirty="0">
                <a:cs typeface="Times New Roman" pitchFamily="18" charset="0"/>
              </a:rPr>
              <a:t>Поступающие в бюджет денежные средства являются </a:t>
            </a:r>
            <a:r>
              <a:rPr lang="ru-RU" dirty="0">
                <a:effectLst>
                  <a:outerShdw blurRad="38100" dist="38100" dir="2700000" algn="tl">
                    <a:srgbClr val="000000">
                      <a:alpha val="43137"/>
                    </a:srgbClr>
                  </a:outerShdw>
                </a:effectLst>
                <a:cs typeface="Times New Roman" pitchFamily="18" charset="0"/>
              </a:rPr>
              <a:t>ДОХОДАМИ БЮДЖЕТА </a:t>
            </a:r>
          </a:p>
          <a:p>
            <a:pPr marL="45720" indent="0">
              <a:buNone/>
            </a:pPr>
            <a:endParaRPr lang="ru-RU" dirty="0">
              <a:cs typeface="Times New Roman" pitchFamily="18" charset="0"/>
            </a:endParaRPr>
          </a:p>
          <a:p>
            <a:r>
              <a:rPr lang="ru-RU" dirty="0">
                <a:effectLst>
                  <a:outerShdw blurRad="38100" dist="38100" dir="2700000" algn="tl">
                    <a:srgbClr val="000000">
                      <a:alpha val="43137"/>
                    </a:srgbClr>
                  </a:outerShdw>
                </a:effectLst>
                <a:cs typeface="Times New Roman" pitchFamily="18" charset="0"/>
              </a:rPr>
              <a:t>НАЛОГИ</a:t>
            </a:r>
            <a:r>
              <a:rPr lang="ru-RU" dirty="0">
                <a:cs typeface="Times New Roman" pitchFamily="18" charset="0"/>
              </a:rPr>
              <a:t> – часть доходов граждан и организаций, которые  они обязаны заплатить государству (например, налог на доходы физических лиц, налог на прибыль, налог на имущество физических лиц, земельный налог, транспортный налог и др.) </a:t>
            </a:r>
          </a:p>
          <a:p>
            <a:endParaRPr lang="ru-RU" dirty="0">
              <a:cs typeface="Times New Roman" pitchFamily="18" charset="0"/>
            </a:endParaRPr>
          </a:p>
          <a:p>
            <a:r>
              <a:rPr lang="ru-RU" dirty="0">
                <a:effectLst>
                  <a:outerShdw blurRad="38100" dist="38100" dir="2700000" algn="tl">
                    <a:srgbClr val="000000">
                      <a:alpha val="43137"/>
                    </a:srgbClr>
                  </a:outerShdw>
                </a:effectLst>
                <a:cs typeface="Times New Roman" pitchFamily="18" charset="0"/>
              </a:rPr>
              <a:t>НЕНАЛОГОВЫЕ ДОХОДЫ </a:t>
            </a:r>
            <a:r>
              <a:rPr lang="ru-RU" dirty="0">
                <a:cs typeface="Times New Roman" pitchFamily="18" charset="0"/>
              </a:rPr>
              <a:t>– платежи в виде штрафов, санкций за нарушение законодательства, платежи за пользование имуществом государства, средства самообложения граждан </a:t>
            </a:r>
          </a:p>
          <a:p>
            <a:endParaRPr lang="ru-RU" dirty="0">
              <a:cs typeface="Times New Roman" pitchFamily="18" charset="0"/>
            </a:endParaRPr>
          </a:p>
          <a:p>
            <a:r>
              <a:rPr lang="ru-RU" dirty="0">
                <a:effectLst>
                  <a:outerShdw blurRad="38100" dist="38100" dir="2700000" algn="tl">
                    <a:srgbClr val="000000">
                      <a:alpha val="43137"/>
                    </a:srgbClr>
                  </a:outerShdw>
                </a:effectLst>
                <a:cs typeface="Times New Roman" pitchFamily="18" charset="0"/>
              </a:rPr>
              <a:t>БЕЗВОЗМЕЗДНЫЕ ПОСТУПЛЕНИЯ </a:t>
            </a:r>
            <a:r>
              <a:rPr lang="ru-RU" dirty="0">
                <a:cs typeface="Times New Roman" pitchFamily="18" charset="0"/>
              </a:rPr>
              <a:t>– средства, которые поступают в бюджет безвозмездно (денежные средства, поступающие из вышестоящего бюджета (например, дотация из федерального и областного бюджетов), а также безвозмездные перечисления от физических и юридических лиц)</a:t>
            </a:r>
          </a:p>
        </p:txBody>
      </p:sp>
    </p:spTree>
    <p:extLst>
      <p:ext uri="{BB962C8B-B14F-4D97-AF65-F5344CB8AC3E}">
        <p14:creationId xmlns:p14="http://schemas.microsoft.com/office/powerpoint/2010/main" val="326822115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ДИНАМИКА ПОСТУПЛЕНИЯ ДОХОДОВ В БЮДЖЕТ </a:t>
            </a:r>
            <a:br>
              <a:rPr lang="ru-RU" sz="2000" dirty="0"/>
            </a:br>
            <a:r>
              <a:rPr lang="ru-RU" sz="2000" dirty="0"/>
              <a:t>ДЯТЬКОВСКОГО РАЙОНА В 2016-2018 ГГ.</a:t>
            </a:r>
          </a:p>
        </p:txBody>
      </p:sp>
      <p:sp>
        <p:nvSpPr>
          <p:cNvPr id="28" name="Прямоугольник 27"/>
          <p:cNvSpPr/>
          <p:nvPr/>
        </p:nvSpPr>
        <p:spPr>
          <a:xfrm>
            <a:off x="7908180" y="1194146"/>
            <a:ext cx="1071126" cy="307777"/>
          </a:xfrm>
          <a:prstGeom prst="rect">
            <a:avLst/>
          </a:prstGeom>
        </p:spPr>
        <p:txBody>
          <a:bodyPr wrap="none">
            <a:spAutoFit/>
          </a:bodyPr>
          <a:lstStyle/>
          <a:p>
            <a:pPr algn="r"/>
            <a:r>
              <a:rPr lang="ru-RU" sz="1400" dirty="0"/>
              <a:t>(ТЫС. РУБ.)</a:t>
            </a:r>
          </a:p>
        </p:txBody>
      </p:sp>
      <p:graphicFrame>
        <p:nvGraphicFramePr>
          <p:cNvPr id="9" name="Диаграмма 8"/>
          <p:cNvGraphicFramePr>
            <a:graphicFrameLocks/>
          </p:cNvGraphicFramePr>
          <p:nvPr>
            <p:extLst>
              <p:ext uri="{D42A27DB-BD31-4B8C-83A1-F6EECF244321}">
                <p14:modId xmlns:p14="http://schemas.microsoft.com/office/powerpoint/2010/main" val="2234764892"/>
              </p:ext>
            </p:extLst>
          </p:nvPr>
        </p:nvGraphicFramePr>
        <p:xfrm>
          <a:off x="107504" y="1348036"/>
          <a:ext cx="8884998" cy="5321324"/>
        </p:xfrm>
        <a:graphic>
          <a:graphicData uri="http://schemas.openxmlformats.org/drawingml/2006/chart">
            <c:chart xmlns:c="http://schemas.openxmlformats.org/drawingml/2006/chart" xmlns:r="http://schemas.openxmlformats.org/officeDocument/2006/relationships" r:id="rId2"/>
          </a:graphicData>
        </a:graphic>
      </p:graphicFrame>
      <p:sp>
        <p:nvSpPr>
          <p:cNvPr id="10" name="Прямоугольник 9"/>
          <p:cNvSpPr/>
          <p:nvPr/>
        </p:nvSpPr>
        <p:spPr>
          <a:xfrm>
            <a:off x="1691680" y="2037834"/>
            <a:ext cx="1061509" cy="369332"/>
          </a:xfrm>
          <a:prstGeom prst="rect">
            <a:avLst/>
          </a:prstGeom>
          <a:solidFill>
            <a:schemeClr val="bg1"/>
          </a:solidFill>
        </p:spPr>
        <p:txBody>
          <a:bodyPr wrap="none">
            <a:spAutoFit/>
          </a:bodyPr>
          <a:lstStyle/>
          <a:p>
            <a:r>
              <a:rPr lang="ru-RU" b="1" dirty="0"/>
              <a:t>698365,8</a:t>
            </a:r>
          </a:p>
        </p:txBody>
      </p:sp>
      <p:sp>
        <p:nvSpPr>
          <p:cNvPr id="11" name="Прямоугольник 10"/>
          <p:cNvSpPr/>
          <p:nvPr/>
        </p:nvSpPr>
        <p:spPr>
          <a:xfrm>
            <a:off x="4355976" y="1883888"/>
            <a:ext cx="1061509" cy="369332"/>
          </a:xfrm>
          <a:prstGeom prst="rect">
            <a:avLst/>
          </a:prstGeom>
          <a:solidFill>
            <a:schemeClr val="bg1"/>
          </a:solidFill>
        </p:spPr>
        <p:txBody>
          <a:bodyPr wrap="none">
            <a:spAutoFit/>
          </a:bodyPr>
          <a:lstStyle/>
          <a:p>
            <a:r>
              <a:rPr lang="ru-RU" b="1" dirty="0"/>
              <a:t>738052,4</a:t>
            </a:r>
          </a:p>
        </p:txBody>
      </p:sp>
      <p:sp>
        <p:nvSpPr>
          <p:cNvPr id="12" name="Прямоугольник 11"/>
          <p:cNvSpPr/>
          <p:nvPr/>
        </p:nvSpPr>
        <p:spPr>
          <a:xfrm>
            <a:off x="6983908" y="1610280"/>
            <a:ext cx="1061509" cy="369332"/>
          </a:xfrm>
          <a:prstGeom prst="rect">
            <a:avLst/>
          </a:prstGeom>
          <a:solidFill>
            <a:schemeClr val="bg1"/>
          </a:solidFill>
        </p:spPr>
        <p:txBody>
          <a:bodyPr wrap="none">
            <a:spAutoFit/>
          </a:bodyPr>
          <a:lstStyle/>
          <a:p>
            <a:r>
              <a:rPr lang="ru-RU" b="1" dirty="0"/>
              <a:t>794842,3</a:t>
            </a:r>
          </a:p>
        </p:txBody>
      </p:sp>
    </p:spTree>
    <p:extLst>
      <p:ext uri="{BB962C8B-B14F-4D97-AF65-F5344CB8AC3E}">
        <p14:creationId xmlns:p14="http://schemas.microsoft.com/office/powerpoint/2010/main" val="597576236"/>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СТРУКТУРА ДОХОДОВ БЮДЖЕТА </a:t>
            </a:r>
            <a:br>
              <a:rPr lang="ru-RU" sz="2000" dirty="0"/>
            </a:br>
            <a:r>
              <a:rPr lang="ru-RU" sz="2000" dirty="0"/>
              <a:t>ДЯТЬКОВСКОГО РАЙОНА ЗА 2016-2018 гг.</a:t>
            </a:r>
          </a:p>
        </p:txBody>
      </p:sp>
      <p:sp>
        <p:nvSpPr>
          <p:cNvPr id="9" name="Прямоугольник 8"/>
          <p:cNvSpPr/>
          <p:nvPr/>
        </p:nvSpPr>
        <p:spPr>
          <a:xfrm>
            <a:off x="7916316" y="1340768"/>
            <a:ext cx="1071126" cy="307777"/>
          </a:xfrm>
          <a:prstGeom prst="rect">
            <a:avLst/>
          </a:prstGeom>
        </p:spPr>
        <p:txBody>
          <a:bodyPr wrap="none">
            <a:spAutoFit/>
          </a:bodyPr>
          <a:lstStyle/>
          <a:p>
            <a:pPr algn="r"/>
            <a:r>
              <a:rPr lang="ru-RU" sz="1400" dirty="0"/>
              <a:t>(ТЫС. РУБ.)</a:t>
            </a:r>
          </a:p>
        </p:txBody>
      </p:sp>
      <p:sp>
        <p:nvSpPr>
          <p:cNvPr id="8" name="Загнутый угол 7"/>
          <p:cNvSpPr/>
          <p:nvPr/>
        </p:nvSpPr>
        <p:spPr>
          <a:xfrm>
            <a:off x="107504" y="4194799"/>
            <a:ext cx="8879938" cy="2304256"/>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tIns="36000" bIns="0" rtlCol="0" anchor="t"/>
          <a:lstStyle/>
          <a:p>
            <a:pPr marL="285750" indent="-285750">
              <a:buClr>
                <a:schemeClr val="accent1"/>
              </a:buClr>
              <a:buFont typeface="Wingdings" pitchFamily="2" charset="2"/>
              <a:buChar char="q"/>
            </a:pPr>
            <a:r>
              <a:rPr lang="ru-RU" sz="1500" dirty="0">
                <a:solidFill>
                  <a:schemeClr val="tx1"/>
                </a:solidFill>
              </a:rPr>
              <a:t>Удельный вес налоговых и неналоговых доходов  в  общем объеме доходов за отчетный период составляет  28,4 процента,  за аналогичный период прошлого года указанный показатель составлял  28,9 процента.</a:t>
            </a:r>
          </a:p>
          <a:p>
            <a:pPr marL="285750" indent="-285750">
              <a:buClr>
                <a:schemeClr val="accent1"/>
              </a:buClr>
              <a:buFont typeface="Wingdings" pitchFamily="2" charset="2"/>
              <a:buChar char="q"/>
            </a:pPr>
            <a:r>
              <a:rPr lang="ru-RU" sz="1500" dirty="0">
                <a:solidFill>
                  <a:schemeClr val="tx1"/>
                </a:solidFill>
              </a:rPr>
              <a:t>Доля безвозмездных поступлений из бюджетов других уровней – 71,6 процента,   за  2017 год – 71,2 процента.</a:t>
            </a:r>
          </a:p>
          <a:p>
            <a:pPr marL="285750" indent="-285750">
              <a:buClr>
                <a:schemeClr val="accent1"/>
              </a:buClr>
              <a:buFont typeface="Wingdings" pitchFamily="2" charset="2"/>
              <a:buChar char="q"/>
            </a:pPr>
            <a:r>
              <a:rPr lang="ru-RU" sz="1500" dirty="0">
                <a:solidFill>
                  <a:schemeClr val="tx1"/>
                </a:solidFill>
              </a:rPr>
              <a:t>Доля налоговых и неналоговых доходов (без поступлений доходов по дополнительным нормативам отчислений) в  общем объеме доходов за отчетный период составляет  7,7  процентов.</a:t>
            </a:r>
          </a:p>
          <a:p>
            <a:pPr marL="285750" indent="-285750">
              <a:buClr>
                <a:schemeClr val="accent1"/>
              </a:buClr>
              <a:buFont typeface="Wingdings" pitchFamily="2" charset="2"/>
              <a:buChar char="q"/>
            </a:pPr>
            <a:r>
              <a:rPr lang="ru-RU" sz="1500" dirty="0">
                <a:solidFill>
                  <a:schemeClr val="tx1"/>
                </a:solidFill>
              </a:rPr>
              <a:t>Налоговые и неналоговые доходы бюджета увеличились в сравнении с 2017 годом на 3,9 процента, в абсолютном выражении – на 12823,8 тыс. рублей. </a:t>
            </a:r>
            <a:endParaRPr lang="ru-RU" sz="1500" dirty="0">
              <a:solidFill>
                <a:schemeClr val="tx1"/>
              </a:solidFill>
              <a:cs typeface="Calibri"/>
            </a:endParaRPr>
          </a:p>
        </p:txBody>
      </p:sp>
      <p:graphicFrame>
        <p:nvGraphicFramePr>
          <p:cNvPr id="11" name="Диаграмма 10"/>
          <p:cNvGraphicFramePr>
            <a:graphicFrameLocks/>
          </p:cNvGraphicFramePr>
          <p:nvPr>
            <p:extLst>
              <p:ext uri="{D42A27DB-BD31-4B8C-83A1-F6EECF244321}">
                <p14:modId xmlns:p14="http://schemas.microsoft.com/office/powerpoint/2010/main" val="3809055849"/>
              </p:ext>
            </p:extLst>
          </p:nvPr>
        </p:nvGraphicFramePr>
        <p:xfrm>
          <a:off x="107504" y="1613749"/>
          <a:ext cx="8879938" cy="2535332"/>
        </p:xfrm>
        <a:graphic>
          <a:graphicData uri="http://schemas.openxmlformats.org/drawingml/2006/chart">
            <c:chart xmlns:c="http://schemas.openxmlformats.org/drawingml/2006/chart" xmlns:r="http://schemas.openxmlformats.org/officeDocument/2006/relationships" r:id="rId2"/>
          </a:graphicData>
        </a:graphic>
      </p:graphicFrame>
      <p:sp>
        <p:nvSpPr>
          <p:cNvPr id="12" name="Прямоугольник 11"/>
          <p:cNvSpPr/>
          <p:nvPr/>
        </p:nvSpPr>
        <p:spPr>
          <a:xfrm>
            <a:off x="107504" y="4147530"/>
            <a:ext cx="8879938"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6550318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4" y="69411"/>
            <a:ext cx="8640960" cy="847817"/>
          </a:xfrm>
        </p:spPr>
        <p:txBody>
          <a:bodyPr>
            <a:normAutofit/>
          </a:bodyPr>
          <a:lstStyle/>
          <a:p>
            <a:r>
              <a:rPr lang="ru-RU" sz="2000" dirty="0"/>
              <a:t>ДИНАМИКА ПОСТУПЛЕНИЯ НАЛОГОВЫХ И НЕНАЛОГОВЫХ ДОХОДОВ </a:t>
            </a:r>
            <a:br>
              <a:rPr lang="ru-RU" sz="2000" dirty="0"/>
            </a:br>
            <a:r>
              <a:rPr lang="ru-RU" sz="2000" dirty="0"/>
              <a:t>В БЮДЖЕТ ДЯТЬКОВСКОГО РАЙОНА В 2016-2018 гг.</a:t>
            </a:r>
          </a:p>
        </p:txBody>
      </p:sp>
      <p:sp>
        <p:nvSpPr>
          <p:cNvPr id="7" name="Прямоугольник 6"/>
          <p:cNvSpPr/>
          <p:nvPr/>
        </p:nvSpPr>
        <p:spPr>
          <a:xfrm>
            <a:off x="8049830" y="980728"/>
            <a:ext cx="1071126" cy="307777"/>
          </a:xfrm>
          <a:prstGeom prst="rect">
            <a:avLst/>
          </a:prstGeom>
        </p:spPr>
        <p:txBody>
          <a:bodyPr wrap="none">
            <a:spAutoFit/>
          </a:bodyPr>
          <a:lstStyle/>
          <a:p>
            <a:pPr algn="r"/>
            <a:r>
              <a:rPr lang="ru-RU" sz="1400" dirty="0"/>
              <a:t>(ТЫС. РУБ.)</a:t>
            </a:r>
          </a:p>
        </p:txBody>
      </p:sp>
      <p:sp>
        <p:nvSpPr>
          <p:cNvPr id="8" name="Загнутый угол 7"/>
          <p:cNvSpPr/>
          <p:nvPr/>
        </p:nvSpPr>
        <p:spPr>
          <a:xfrm>
            <a:off x="127992" y="4943401"/>
            <a:ext cx="8928992" cy="1656184"/>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tIns="36000" bIns="0" rtlCol="0" anchor="t"/>
          <a:lstStyle/>
          <a:p>
            <a:pPr marL="285750" indent="-285750">
              <a:buClr>
                <a:schemeClr val="accent1"/>
              </a:buClr>
              <a:buFont typeface="Wingdings" pitchFamily="2" charset="2"/>
              <a:buChar char="q"/>
            </a:pPr>
            <a:r>
              <a:rPr lang="ru-RU" sz="1500" dirty="0"/>
              <a:t>Увеличение  поступлений налоговых и неналоговых доходов по сравнению с 2017 годом в целом составило 12823,8 тыс. рублей.</a:t>
            </a:r>
          </a:p>
          <a:p>
            <a:pPr marL="285750" indent="-285750">
              <a:buClr>
                <a:schemeClr val="accent1"/>
              </a:buClr>
              <a:buFont typeface="Wingdings" pitchFamily="2" charset="2"/>
              <a:buChar char="q"/>
            </a:pPr>
            <a:r>
              <a:rPr lang="ru-RU" sz="1500" dirty="0"/>
              <a:t>Наибольший прирост  поступлений сложился по налогу на доходы физических лиц (+15779,9 тыс. рублей).</a:t>
            </a:r>
          </a:p>
          <a:p>
            <a:pPr marL="285750" indent="-285750">
              <a:buClr>
                <a:schemeClr val="accent1"/>
              </a:buClr>
              <a:buFont typeface="Wingdings" pitchFamily="2" charset="2"/>
              <a:buChar char="q"/>
            </a:pPr>
            <a:r>
              <a:rPr lang="ru-RU" sz="1500" dirty="0"/>
              <a:t>Основными причинами увеличения поступлений налога является совершенствование администрирования налога, рост фонда оплаты труда (107,3 процента к 2017 году), а также  проведение мероприятий по сокращению задолженности по налогу на доходы физических лиц.</a:t>
            </a:r>
          </a:p>
        </p:txBody>
      </p:sp>
      <p:graphicFrame>
        <p:nvGraphicFramePr>
          <p:cNvPr id="11" name="Диаграмма 10"/>
          <p:cNvGraphicFramePr>
            <a:graphicFrameLocks/>
          </p:cNvGraphicFramePr>
          <p:nvPr>
            <p:extLst>
              <p:ext uri="{D42A27DB-BD31-4B8C-83A1-F6EECF244321}">
                <p14:modId xmlns:p14="http://schemas.microsoft.com/office/powerpoint/2010/main" val="772407000"/>
              </p:ext>
            </p:extLst>
          </p:nvPr>
        </p:nvGraphicFramePr>
        <p:xfrm>
          <a:off x="132928" y="1134616"/>
          <a:ext cx="8924056" cy="3763066"/>
        </p:xfrm>
        <a:graphic>
          <a:graphicData uri="http://schemas.openxmlformats.org/drawingml/2006/chart">
            <c:chart xmlns:c="http://schemas.openxmlformats.org/drawingml/2006/chart" xmlns:r="http://schemas.openxmlformats.org/officeDocument/2006/relationships" r:id="rId2"/>
          </a:graphicData>
        </a:graphic>
      </p:graphicFrame>
      <p:sp>
        <p:nvSpPr>
          <p:cNvPr id="9" name="Прямоугольник 8"/>
          <p:cNvSpPr/>
          <p:nvPr/>
        </p:nvSpPr>
        <p:spPr>
          <a:xfrm>
            <a:off x="127992" y="4897682"/>
            <a:ext cx="8928992"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87780628"/>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ДИНАМИКА ОБЪЁМОВ ЗАДОЛЖЕННОСТИ И НЕДОИМКИ ПО НАЛОГОВЫМ ПЛАТЕЖАМ В 2016-2018 ГГ.</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Прямоугольник 7"/>
          <p:cNvSpPr/>
          <p:nvPr/>
        </p:nvSpPr>
        <p:spPr>
          <a:xfrm>
            <a:off x="8011134" y="972743"/>
            <a:ext cx="1071126" cy="307777"/>
          </a:xfrm>
          <a:prstGeom prst="rect">
            <a:avLst/>
          </a:prstGeom>
        </p:spPr>
        <p:txBody>
          <a:bodyPr wrap="none">
            <a:spAutoFit/>
          </a:bodyPr>
          <a:lstStyle/>
          <a:p>
            <a:pPr algn="r"/>
            <a:r>
              <a:rPr lang="ru-RU" sz="1400" dirty="0"/>
              <a:t>(ТЫС. РУБ.)</a:t>
            </a:r>
          </a:p>
        </p:txBody>
      </p:sp>
      <p:sp>
        <p:nvSpPr>
          <p:cNvPr id="13" name="Загнутый угол 12"/>
          <p:cNvSpPr/>
          <p:nvPr/>
        </p:nvSpPr>
        <p:spPr>
          <a:xfrm>
            <a:off x="179512" y="5202910"/>
            <a:ext cx="8784976" cy="1394441"/>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tIns="36000" bIns="0" rtlCol="0" anchor="t"/>
          <a:lstStyle/>
          <a:p>
            <a:r>
              <a:rPr lang="ru-RU" sz="1500" dirty="0"/>
              <a:t>Представлены сведения о задолженности в бюджеты всех уровней по данным информационного ресурса «Расчеты с бюджетом», предоставляемого  Межрайонной ИФНС России №5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30.06.2008 года №65н/ММ-3-1/295@, в состав которого не включаются сведения о федеральных налогах и сборах, зачисляемых в федеральный бюджет</a:t>
            </a:r>
          </a:p>
        </p:txBody>
      </p:sp>
      <p:graphicFrame>
        <p:nvGraphicFramePr>
          <p:cNvPr id="14" name="Диаграмма 13"/>
          <p:cNvGraphicFramePr>
            <a:graphicFrameLocks/>
          </p:cNvGraphicFramePr>
          <p:nvPr>
            <p:extLst>
              <p:ext uri="{D42A27DB-BD31-4B8C-83A1-F6EECF244321}">
                <p14:modId xmlns:p14="http://schemas.microsoft.com/office/powerpoint/2010/main" val="3823553868"/>
              </p:ext>
            </p:extLst>
          </p:nvPr>
        </p:nvGraphicFramePr>
        <p:xfrm>
          <a:off x="179512" y="1258692"/>
          <a:ext cx="8792492" cy="3898500"/>
        </p:xfrm>
        <a:graphic>
          <a:graphicData uri="http://schemas.openxmlformats.org/drawingml/2006/chart">
            <c:chart xmlns:c="http://schemas.openxmlformats.org/drawingml/2006/chart" xmlns:r="http://schemas.openxmlformats.org/officeDocument/2006/relationships" r:id="rId2"/>
          </a:graphicData>
        </a:graphic>
      </p:graphicFrame>
      <p:sp>
        <p:nvSpPr>
          <p:cNvPr id="9" name="Прямоугольник 8"/>
          <p:cNvSpPr/>
          <p:nvPr/>
        </p:nvSpPr>
        <p:spPr>
          <a:xfrm>
            <a:off x="179512" y="5180050"/>
            <a:ext cx="8784976"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9788838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news.ykt.ru/upload/image/2014/10/25616/main_thumb.jpg?1413814115"/>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1655772"/>
            <a:ext cx="9144000" cy="5202227"/>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0" y="1655772"/>
            <a:ext cx="9144004" cy="5202228"/>
          </a:xfrm>
          <a:prstGeom prst="rect">
            <a:avLst/>
          </a:prstGeom>
          <a:gradFill flip="none" rotWithShape="1">
            <a:gsLst>
              <a:gs pos="49000">
                <a:srgbClr val="FFFFFF">
                  <a:alpha val="70000"/>
                </a:srgbClr>
              </a:gs>
              <a:gs pos="0">
                <a:schemeClr val="bg1"/>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245468" y="1196752"/>
            <a:ext cx="8568952" cy="3693319"/>
          </a:xfrm>
          <a:prstGeom prst="rect">
            <a:avLst/>
          </a:prstGeom>
        </p:spPr>
        <p:txBody>
          <a:bodyPr wrap="square">
            <a:spAutoFit/>
          </a:bodyPr>
          <a:lstStyle/>
          <a:p>
            <a:r>
              <a:rPr lang="ru-RU" dirty="0"/>
              <a:t>В 2018 году произошел рост недоимки (неурегулированной задолженности) по налогам и сборам, величина которой в бюджеты всех уровней увеличилась за 2018 год на 6850  тыс. рублей и составила на  1 января 2019 года – 59780,7 тыс. рублей, или 49,9 процента от суммы задолженности по налогам.</a:t>
            </a:r>
          </a:p>
          <a:p>
            <a:endParaRPr lang="ru-RU" dirty="0"/>
          </a:p>
          <a:p>
            <a:r>
              <a:rPr lang="ru-RU" dirty="0"/>
              <a:t>В общей сумме недоимки ее величина по федеральным налогам составляет 14172,8 тыс. рублей, или 23,7 процента, по региональным –23571,9 тыс. рублей (39,5 процента), местным – 19148,5 тыс. рублей (32,0 процента), по налогам со специальными налоговыми режимами – 2887,5 тыс. рублей (4,8 процента).</a:t>
            </a:r>
          </a:p>
          <a:p>
            <a:endParaRPr lang="ru-RU" dirty="0"/>
          </a:p>
          <a:p>
            <a:r>
              <a:rPr lang="ru-RU" dirty="0"/>
              <a:t>Увеличение недоимки произошло  по федеральным налогам (+ 500,5 тыс. рублей), по региональным (+ 918,3 тыс. рублей),  местным налогам (+ 4884,2 тыс. рублей),  по налогам со специальными налоговыми режимами (+547,0 тыс. рублей) </a:t>
            </a:r>
          </a:p>
        </p:txBody>
      </p:sp>
    </p:spTree>
    <p:extLst>
      <p:ext uri="{BB962C8B-B14F-4D97-AF65-F5344CB8AC3E}">
        <p14:creationId xmlns:p14="http://schemas.microsoft.com/office/powerpoint/2010/main" val="2303369071"/>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СТРУКТУРА ДОХОДОВ БЮДЖЕТА </a:t>
            </a:r>
            <a:br>
              <a:rPr lang="ru-RU" sz="2000" dirty="0"/>
            </a:br>
            <a:r>
              <a:rPr lang="ru-RU" sz="2000" dirty="0"/>
              <a:t>ДЯТЬКОВСКОГО РАЙОНА ЗА 2018 ГОД</a:t>
            </a:r>
          </a:p>
        </p:txBody>
      </p:sp>
      <p:graphicFrame>
        <p:nvGraphicFramePr>
          <p:cNvPr id="4" name="Диаграмма 3"/>
          <p:cNvGraphicFramePr>
            <a:graphicFrameLocks/>
          </p:cNvGraphicFramePr>
          <p:nvPr>
            <p:extLst>
              <p:ext uri="{D42A27DB-BD31-4B8C-83A1-F6EECF244321}">
                <p14:modId xmlns:p14="http://schemas.microsoft.com/office/powerpoint/2010/main" val="1047715781"/>
              </p:ext>
            </p:extLst>
          </p:nvPr>
        </p:nvGraphicFramePr>
        <p:xfrm>
          <a:off x="620" y="980728"/>
          <a:ext cx="9143380" cy="5760640"/>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8011134" y="972743"/>
            <a:ext cx="1071126" cy="307777"/>
          </a:xfrm>
          <a:prstGeom prst="rect">
            <a:avLst/>
          </a:prstGeom>
        </p:spPr>
        <p:txBody>
          <a:bodyPr wrap="none">
            <a:spAutoFit/>
          </a:bodyPr>
          <a:lstStyle/>
          <a:p>
            <a:pPr algn="r"/>
            <a:r>
              <a:rPr lang="ru-RU" sz="1400" dirty="0"/>
              <a:t>(ТЫС. РУБ.)</a:t>
            </a:r>
          </a:p>
        </p:txBody>
      </p:sp>
    </p:spTree>
    <p:extLst>
      <p:ext uri="{BB962C8B-B14F-4D97-AF65-F5344CB8AC3E}">
        <p14:creationId xmlns:p14="http://schemas.microsoft.com/office/powerpoint/2010/main" val="4204117327"/>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СТРУКТУРА  НАЛОГОВЫХ ДОХОДОВ В ОБЩЕМ ОБЪЕМЕ НАЛОГОВЫХ И НЕНАЛОГОВЫХ ДОХОДОВ ЗА 2017-2018 ГОДЫ</a:t>
            </a:r>
          </a:p>
        </p:txBody>
      </p:sp>
      <p:graphicFrame>
        <p:nvGraphicFramePr>
          <p:cNvPr id="5" name="Диаграмма 4"/>
          <p:cNvGraphicFramePr>
            <a:graphicFrameLocks/>
          </p:cNvGraphicFramePr>
          <p:nvPr>
            <p:extLst>
              <p:ext uri="{D42A27DB-BD31-4B8C-83A1-F6EECF244321}">
                <p14:modId xmlns:p14="http://schemas.microsoft.com/office/powerpoint/2010/main" val="3117862289"/>
              </p:ext>
            </p:extLst>
          </p:nvPr>
        </p:nvGraphicFramePr>
        <p:xfrm>
          <a:off x="-180528" y="2420888"/>
          <a:ext cx="9505056"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4211960" y="1628800"/>
            <a:ext cx="648072" cy="273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 name="Диаграмма 6"/>
          <p:cNvGraphicFramePr>
            <a:graphicFrameLocks/>
          </p:cNvGraphicFramePr>
          <p:nvPr>
            <p:extLst>
              <p:ext uri="{D42A27DB-BD31-4B8C-83A1-F6EECF244321}">
                <p14:modId xmlns:p14="http://schemas.microsoft.com/office/powerpoint/2010/main" val="3566820334"/>
              </p:ext>
            </p:extLst>
          </p:nvPr>
        </p:nvGraphicFramePr>
        <p:xfrm>
          <a:off x="4572000" y="1052736"/>
          <a:ext cx="4572000" cy="36724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a:graphicFrameLocks/>
          </p:cNvGraphicFramePr>
          <p:nvPr>
            <p:extLst>
              <p:ext uri="{D42A27DB-BD31-4B8C-83A1-F6EECF244321}">
                <p14:modId xmlns:p14="http://schemas.microsoft.com/office/powerpoint/2010/main" val="728709827"/>
              </p:ext>
            </p:extLst>
          </p:nvPr>
        </p:nvGraphicFramePr>
        <p:xfrm>
          <a:off x="0" y="1052736"/>
          <a:ext cx="4572000" cy="367240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0228392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a:t>ИНФОРМАЦИЯ О ПОСТУПЛЕНИИ НАЛОГОВЫХ И НЕНАЛОГОВЫХ ДОХОДОВ БЮДЖЕТА ДЯТЬКОВСКОГО РАЙОНА В РАЗРЕЗЕ АДМИНИСТРАТОРОВ (ТЫС. РУБЛЕЙ) </a:t>
            </a:r>
          </a:p>
        </p:txBody>
      </p:sp>
      <p:sp>
        <p:nvSpPr>
          <p:cNvPr id="4" name="Загнутый угол 3"/>
          <p:cNvSpPr/>
          <p:nvPr/>
        </p:nvSpPr>
        <p:spPr>
          <a:xfrm>
            <a:off x="6102705" y="4114208"/>
            <a:ext cx="2808312" cy="1052035"/>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Управление Росприроднадзора </a:t>
            </a:r>
          </a:p>
          <a:p>
            <a:pPr algn="ctr"/>
            <a:r>
              <a:rPr lang="ru-RU" sz="1000" b="1" dirty="0">
                <a:solidFill>
                  <a:schemeClr val="tx1"/>
                </a:solidFill>
                <a:latin typeface="Times New Roman" pitchFamily="18" charset="0"/>
                <a:cs typeface="Times New Roman" pitchFamily="18" charset="0"/>
              </a:rPr>
              <a:t>по Брянской области</a:t>
            </a:r>
          </a:p>
          <a:p>
            <a:pPr algn="ctr"/>
            <a:r>
              <a:rPr lang="ru-RU" sz="1000" dirty="0">
                <a:solidFill>
                  <a:schemeClr val="tx1"/>
                </a:solidFill>
                <a:latin typeface="Times New Roman" pitchFamily="18" charset="0"/>
                <a:cs typeface="Times New Roman" pitchFamily="18" charset="0"/>
              </a:rPr>
              <a:t>(плата за негативное воздействие на окружающую среду)</a:t>
            </a:r>
          </a:p>
          <a:p>
            <a:pPr algn="ctr">
              <a:defRPr/>
            </a:pPr>
            <a:r>
              <a:rPr lang="ru-RU" sz="1000" dirty="0">
                <a:solidFill>
                  <a:schemeClr val="tx1"/>
                </a:solidFill>
                <a:latin typeface="Times New Roman" pitchFamily="18" charset="0"/>
                <a:cs typeface="Times New Roman" pitchFamily="18" charset="0"/>
              </a:rPr>
              <a:t>2018 – 645,4</a:t>
            </a:r>
          </a:p>
          <a:p>
            <a:pPr algn="ctr">
              <a:defRPr/>
            </a:pPr>
            <a:r>
              <a:rPr lang="ru-RU" sz="1000" dirty="0">
                <a:solidFill>
                  <a:schemeClr val="tx1"/>
                </a:solidFill>
                <a:latin typeface="Times New Roman" pitchFamily="18" charset="0"/>
                <a:cs typeface="Times New Roman" pitchFamily="18" charset="0"/>
              </a:rPr>
              <a:t>2017 – 778</a:t>
            </a:r>
          </a:p>
          <a:p>
            <a:pPr algn="ctr">
              <a:defRPr/>
            </a:pPr>
            <a:r>
              <a:rPr lang="ru-RU" sz="1000" dirty="0">
                <a:solidFill>
                  <a:schemeClr val="tx1"/>
                </a:solidFill>
                <a:latin typeface="Times New Roman" pitchFamily="18" charset="0"/>
                <a:cs typeface="Times New Roman" pitchFamily="18" charset="0"/>
              </a:rPr>
              <a:t>2016 – 1054,7</a:t>
            </a:r>
          </a:p>
        </p:txBody>
      </p:sp>
      <p:sp>
        <p:nvSpPr>
          <p:cNvPr id="5" name="Загнутый угол 4"/>
          <p:cNvSpPr/>
          <p:nvPr/>
        </p:nvSpPr>
        <p:spPr>
          <a:xfrm>
            <a:off x="6102706" y="2688025"/>
            <a:ext cx="2808312" cy="1369124"/>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Управление Роспотребнадзора </a:t>
            </a:r>
          </a:p>
          <a:p>
            <a:pPr algn="ctr"/>
            <a:r>
              <a:rPr lang="ru-RU" sz="1000" b="1" dirty="0">
                <a:solidFill>
                  <a:schemeClr val="tx1"/>
                </a:solidFill>
                <a:latin typeface="Times New Roman" pitchFamily="18" charset="0"/>
                <a:cs typeface="Times New Roman" pitchFamily="18" charset="0"/>
              </a:rPr>
              <a:t>по Брянской области</a:t>
            </a:r>
          </a:p>
          <a:p>
            <a:pPr algn="ctr"/>
            <a:r>
              <a:rPr lang="ru-RU" sz="1000" dirty="0">
                <a:solidFill>
                  <a:schemeClr val="tx1"/>
                </a:solidFill>
                <a:latin typeface="Times New Roman" pitchFamily="18" charset="0"/>
                <a:cs typeface="Times New Roman" pitchFamily="18" charset="0"/>
              </a:rPr>
              <a:t>(денежные взыскания (штрафы) за нарушения законодательства в области обеспечения санитарно-эпидемиологического благополучия человека )</a:t>
            </a:r>
          </a:p>
          <a:p>
            <a:pPr algn="ctr"/>
            <a:r>
              <a:rPr lang="ru-RU" sz="1000" dirty="0">
                <a:solidFill>
                  <a:schemeClr val="tx1"/>
                </a:solidFill>
                <a:latin typeface="Times New Roman" pitchFamily="18" charset="0"/>
                <a:cs typeface="Times New Roman" pitchFamily="18" charset="0"/>
              </a:rPr>
              <a:t>2018 –  285,7</a:t>
            </a:r>
          </a:p>
          <a:p>
            <a:pPr algn="ctr"/>
            <a:r>
              <a:rPr lang="ru-RU" sz="1000" dirty="0">
                <a:solidFill>
                  <a:schemeClr val="tx1"/>
                </a:solidFill>
                <a:latin typeface="Times New Roman" pitchFamily="18" charset="0"/>
                <a:cs typeface="Times New Roman" pitchFamily="18" charset="0"/>
              </a:rPr>
              <a:t>2017 –  290,9</a:t>
            </a:r>
          </a:p>
          <a:p>
            <a:pPr algn="ctr"/>
            <a:r>
              <a:rPr lang="ru-RU" sz="1000" dirty="0">
                <a:solidFill>
                  <a:schemeClr val="tx1"/>
                </a:solidFill>
                <a:latin typeface="Times New Roman" pitchFamily="18" charset="0"/>
                <a:cs typeface="Times New Roman" pitchFamily="18" charset="0"/>
              </a:rPr>
              <a:t>2016 –  375,9</a:t>
            </a:r>
          </a:p>
        </p:txBody>
      </p:sp>
      <p:sp>
        <p:nvSpPr>
          <p:cNvPr id="6" name="Загнутый угол 5"/>
          <p:cNvSpPr/>
          <p:nvPr/>
        </p:nvSpPr>
        <p:spPr>
          <a:xfrm>
            <a:off x="3144371" y="3663768"/>
            <a:ext cx="2808312" cy="1204024"/>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950" b="1" dirty="0">
                <a:solidFill>
                  <a:schemeClr val="tx1"/>
                </a:solidFill>
                <a:latin typeface="Times New Roman" pitchFamily="18" charset="0"/>
                <a:cs typeface="Times New Roman" pitchFamily="18" charset="0"/>
              </a:rPr>
              <a:t>Управление Федеральной налоговой службы России по Брянской области</a:t>
            </a:r>
          </a:p>
          <a:p>
            <a:pPr algn="ctr"/>
            <a:r>
              <a:rPr lang="ru-RU" sz="950" dirty="0">
                <a:solidFill>
                  <a:schemeClr val="tx1"/>
                </a:solidFill>
                <a:latin typeface="Times New Roman" pitchFamily="18" charset="0"/>
                <a:cs typeface="Times New Roman" pitchFamily="18" charset="0"/>
              </a:rPr>
              <a:t>(НДФЛ, УСН, ЕНВД, ЕСХН, налог на игорный бизнес, ГП, денежные взыскания (штрафы) за нарушения налогового законодательства)</a:t>
            </a:r>
          </a:p>
          <a:p>
            <a:pPr algn="ctr"/>
            <a:r>
              <a:rPr lang="ru-RU" sz="950" dirty="0">
                <a:solidFill>
                  <a:schemeClr val="tx1"/>
                </a:solidFill>
                <a:latin typeface="Times New Roman" pitchFamily="18" charset="0"/>
                <a:cs typeface="Times New Roman" pitchFamily="18" charset="0"/>
              </a:rPr>
              <a:t>2018 – 2107789</a:t>
            </a:r>
          </a:p>
          <a:p>
            <a:pPr algn="ctr"/>
            <a:r>
              <a:rPr lang="ru-RU" sz="950" dirty="0">
                <a:solidFill>
                  <a:schemeClr val="tx1"/>
                </a:solidFill>
                <a:latin typeface="Times New Roman" pitchFamily="18" charset="0"/>
                <a:cs typeface="Times New Roman" pitchFamily="18" charset="0"/>
              </a:rPr>
              <a:t>2017 – 197609,6</a:t>
            </a:r>
          </a:p>
          <a:p>
            <a:pPr algn="ctr"/>
            <a:r>
              <a:rPr lang="ru-RU" sz="950" dirty="0">
                <a:solidFill>
                  <a:schemeClr val="tx1"/>
                </a:solidFill>
                <a:latin typeface="Times New Roman" pitchFamily="18" charset="0"/>
                <a:cs typeface="Times New Roman" pitchFamily="18" charset="0"/>
              </a:rPr>
              <a:t>2016 – 190175,7</a:t>
            </a:r>
          </a:p>
        </p:txBody>
      </p:sp>
      <p:sp>
        <p:nvSpPr>
          <p:cNvPr id="7" name="Загнутый угол 6"/>
          <p:cNvSpPr/>
          <p:nvPr/>
        </p:nvSpPr>
        <p:spPr>
          <a:xfrm>
            <a:off x="6102706" y="1166294"/>
            <a:ext cx="2808312" cy="1464672"/>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940" b="1" dirty="0">
                <a:solidFill>
                  <a:schemeClr val="tx1"/>
                </a:solidFill>
                <a:latin typeface="Times New Roman" pitchFamily="18" charset="0"/>
                <a:cs typeface="Times New Roman" pitchFamily="18" charset="0"/>
              </a:rPr>
              <a:t>МО «МВД» Дятьковский </a:t>
            </a:r>
          </a:p>
          <a:p>
            <a:pPr algn="ctr"/>
            <a:r>
              <a:rPr lang="ru-RU" sz="940" dirty="0">
                <a:solidFill>
                  <a:schemeClr val="tx1"/>
                </a:solidFill>
                <a:latin typeface="Times New Roman" pitchFamily="18" charset="0"/>
                <a:cs typeface="Times New Roman" pitchFamily="18" charset="0"/>
              </a:rPr>
              <a:t>(денежные взыскания (штрафы) за административные правонарушения в области государственного регулирования производства и оборота этилового спирта, алкогольной и спиртосодержащей продукции; за административные правонарушения предусмотренные статьей 20,25 КОАП)</a:t>
            </a:r>
          </a:p>
          <a:p>
            <a:pPr algn="ctr"/>
            <a:r>
              <a:rPr lang="ru-RU" sz="940" dirty="0">
                <a:solidFill>
                  <a:schemeClr val="tx1"/>
                </a:solidFill>
                <a:latin typeface="Times New Roman" pitchFamily="18" charset="0"/>
                <a:cs typeface="Times New Roman" pitchFamily="18" charset="0"/>
              </a:rPr>
              <a:t>2018 – 2103,6</a:t>
            </a:r>
          </a:p>
          <a:p>
            <a:pPr algn="ctr"/>
            <a:r>
              <a:rPr lang="ru-RU" sz="940" dirty="0">
                <a:solidFill>
                  <a:schemeClr val="tx1"/>
                </a:solidFill>
                <a:latin typeface="Times New Roman" pitchFamily="18" charset="0"/>
                <a:cs typeface="Times New Roman" pitchFamily="18" charset="0"/>
              </a:rPr>
              <a:t>2017 – 1220,1</a:t>
            </a:r>
          </a:p>
          <a:p>
            <a:pPr algn="ctr"/>
            <a:r>
              <a:rPr lang="ru-RU" sz="940" dirty="0">
                <a:solidFill>
                  <a:schemeClr val="tx1"/>
                </a:solidFill>
                <a:latin typeface="Times New Roman" pitchFamily="18" charset="0"/>
                <a:cs typeface="Times New Roman" pitchFamily="18" charset="0"/>
              </a:rPr>
              <a:t>2016 – 1501</a:t>
            </a:r>
          </a:p>
        </p:txBody>
      </p:sp>
      <p:sp>
        <p:nvSpPr>
          <p:cNvPr id="9" name="Прямоугольник 8"/>
          <p:cNvSpPr/>
          <p:nvPr/>
        </p:nvSpPr>
        <p:spPr>
          <a:xfrm>
            <a:off x="169628" y="1212012"/>
            <a:ext cx="2834316" cy="141895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latin typeface="Times New Roman" pitchFamily="18" charset="0"/>
                <a:cs typeface="Times New Roman" pitchFamily="18" charset="0"/>
              </a:rPr>
              <a:t>Налоговые и неналоговые доходы бюджета Дятьковского района</a:t>
            </a:r>
          </a:p>
          <a:p>
            <a:pPr lvl="0" algn="ctr"/>
            <a:r>
              <a:rPr lang="ru-RU" sz="1400" dirty="0">
                <a:solidFill>
                  <a:prstClr val="white"/>
                </a:solidFill>
                <a:latin typeface="Times New Roman" pitchFamily="18" charset="0"/>
                <a:cs typeface="Times New Roman" pitchFamily="18" charset="0"/>
              </a:rPr>
              <a:t>2018 – 225650,6</a:t>
            </a:r>
          </a:p>
          <a:p>
            <a:pPr lvl="0" algn="ctr"/>
            <a:r>
              <a:rPr lang="ru-RU" sz="1400" dirty="0">
                <a:solidFill>
                  <a:prstClr val="white"/>
                </a:solidFill>
                <a:latin typeface="Times New Roman" pitchFamily="18" charset="0"/>
                <a:cs typeface="Times New Roman" pitchFamily="18" charset="0"/>
              </a:rPr>
              <a:t>2017 – 212826,8</a:t>
            </a:r>
          </a:p>
          <a:p>
            <a:pPr lvl="0" algn="ctr"/>
            <a:r>
              <a:rPr lang="ru-RU" sz="1400" dirty="0">
                <a:solidFill>
                  <a:prstClr val="white"/>
                </a:solidFill>
                <a:latin typeface="Times New Roman" pitchFamily="18" charset="0"/>
                <a:cs typeface="Times New Roman" pitchFamily="18" charset="0"/>
              </a:rPr>
              <a:t>2016 – 204899,2</a:t>
            </a:r>
          </a:p>
        </p:txBody>
      </p:sp>
      <p:sp>
        <p:nvSpPr>
          <p:cNvPr id="10" name="Загнутый угол 9"/>
          <p:cNvSpPr/>
          <p:nvPr/>
        </p:nvSpPr>
        <p:spPr>
          <a:xfrm>
            <a:off x="3144372" y="2688024"/>
            <a:ext cx="2808312" cy="918685"/>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Управление федеральной службы Росреестра</a:t>
            </a:r>
          </a:p>
          <a:p>
            <a:pPr algn="ctr"/>
            <a:r>
              <a:rPr lang="ru-RU" sz="1000" dirty="0">
                <a:solidFill>
                  <a:schemeClr val="tx1"/>
                </a:solidFill>
                <a:latin typeface="Times New Roman" pitchFamily="18" charset="0"/>
                <a:cs typeface="Times New Roman" pitchFamily="18" charset="0"/>
              </a:rPr>
              <a:t>(штрафы за нарушение земельного законодательства)</a:t>
            </a:r>
          </a:p>
          <a:p>
            <a:pPr algn="ctr"/>
            <a:r>
              <a:rPr lang="ru-RU" sz="1000" dirty="0">
                <a:solidFill>
                  <a:schemeClr val="tx1"/>
                </a:solidFill>
                <a:latin typeface="Times New Roman" pitchFamily="18" charset="0"/>
                <a:cs typeface="Times New Roman" pitchFamily="18" charset="0"/>
              </a:rPr>
              <a:t>2018 – 134,2</a:t>
            </a:r>
          </a:p>
          <a:p>
            <a:pPr algn="ctr"/>
            <a:r>
              <a:rPr lang="ru-RU" sz="1000" dirty="0">
                <a:solidFill>
                  <a:schemeClr val="tx1"/>
                </a:solidFill>
                <a:latin typeface="Times New Roman" pitchFamily="18" charset="0"/>
                <a:cs typeface="Times New Roman" pitchFamily="18" charset="0"/>
              </a:rPr>
              <a:t>2017 – 121</a:t>
            </a:r>
          </a:p>
          <a:p>
            <a:pPr algn="ctr"/>
            <a:r>
              <a:rPr lang="ru-RU" sz="1000" dirty="0">
                <a:solidFill>
                  <a:schemeClr val="tx1"/>
                </a:solidFill>
                <a:latin typeface="Times New Roman" pitchFamily="18" charset="0"/>
                <a:cs typeface="Times New Roman" pitchFamily="18" charset="0"/>
              </a:rPr>
              <a:t>2016 – 390,8</a:t>
            </a:r>
          </a:p>
        </p:txBody>
      </p:sp>
      <p:sp>
        <p:nvSpPr>
          <p:cNvPr id="11" name="Загнутый угол 10"/>
          <p:cNvSpPr/>
          <p:nvPr/>
        </p:nvSpPr>
        <p:spPr>
          <a:xfrm>
            <a:off x="3144373" y="4929076"/>
            <a:ext cx="2808312" cy="926477"/>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Управление ветеринарии </a:t>
            </a:r>
          </a:p>
          <a:p>
            <a:pPr algn="ctr"/>
            <a:r>
              <a:rPr lang="ru-RU" sz="1000" b="1" dirty="0">
                <a:solidFill>
                  <a:schemeClr val="tx1"/>
                </a:solidFill>
                <a:latin typeface="Times New Roman" pitchFamily="18" charset="0"/>
                <a:cs typeface="Times New Roman" pitchFamily="18" charset="0"/>
              </a:rPr>
              <a:t>по Брянской области</a:t>
            </a:r>
          </a:p>
          <a:p>
            <a:pPr algn="ctr"/>
            <a:r>
              <a:rPr lang="ru-RU" sz="1000" dirty="0">
                <a:solidFill>
                  <a:schemeClr val="tx1"/>
                </a:solidFill>
                <a:latin typeface="Times New Roman" pitchFamily="18" charset="0"/>
                <a:cs typeface="Times New Roman" pitchFamily="18" charset="0"/>
              </a:rPr>
              <a:t>(прочие административные штрафы)</a:t>
            </a:r>
          </a:p>
          <a:p>
            <a:pPr algn="ctr"/>
            <a:r>
              <a:rPr lang="ru-RU" sz="1000" dirty="0">
                <a:solidFill>
                  <a:schemeClr val="tx1"/>
                </a:solidFill>
                <a:latin typeface="Times New Roman" pitchFamily="18" charset="0"/>
                <a:cs typeface="Times New Roman" pitchFamily="18" charset="0"/>
              </a:rPr>
              <a:t>2018 – 56,1</a:t>
            </a:r>
          </a:p>
          <a:p>
            <a:pPr algn="ctr"/>
            <a:r>
              <a:rPr lang="ru-RU" sz="1000" dirty="0">
                <a:solidFill>
                  <a:schemeClr val="tx1"/>
                </a:solidFill>
                <a:latin typeface="Times New Roman" pitchFamily="18" charset="0"/>
                <a:cs typeface="Times New Roman" pitchFamily="18" charset="0"/>
              </a:rPr>
              <a:t>2017 – 53,8</a:t>
            </a:r>
          </a:p>
          <a:p>
            <a:pPr algn="ctr"/>
            <a:r>
              <a:rPr lang="ru-RU" sz="1000" dirty="0">
                <a:solidFill>
                  <a:schemeClr val="tx1"/>
                </a:solidFill>
                <a:latin typeface="Times New Roman" pitchFamily="18" charset="0"/>
                <a:cs typeface="Times New Roman" pitchFamily="18" charset="0"/>
              </a:rPr>
              <a:t>2016 – 53,6</a:t>
            </a:r>
          </a:p>
        </p:txBody>
      </p:sp>
      <p:sp>
        <p:nvSpPr>
          <p:cNvPr id="12" name="Загнутый угол 11"/>
          <p:cNvSpPr/>
          <p:nvPr/>
        </p:nvSpPr>
        <p:spPr>
          <a:xfrm>
            <a:off x="182629" y="2688025"/>
            <a:ext cx="2841383" cy="766375"/>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Инспекция Гостехнадзора</a:t>
            </a:r>
          </a:p>
          <a:p>
            <a:pPr algn="ctr"/>
            <a:r>
              <a:rPr lang="ru-RU" sz="1000" b="1" dirty="0">
                <a:solidFill>
                  <a:schemeClr val="tx1"/>
                </a:solidFill>
                <a:latin typeface="Times New Roman" pitchFamily="18" charset="0"/>
                <a:cs typeface="Times New Roman" pitchFamily="18" charset="0"/>
              </a:rPr>
              <a:t> по Брянской области</a:t>
            </a:r>
          </a:p>
          <a:p>
            <a:pPr algn="ctr"/>
            <a:r>
              <a:rPr lang="ru-RU" sz="1000" dirty="0">
                <a:solidFill>
                  <a:schemeClr val="tx1"/>
                </a:solidFill>
                <a:latin typeface="Times New Roman" pitchFamily="18" charset="0"/>
                <a:cs typeface="Times New Roman" pitchFamily="18" charset="0"/>
              </a:rPr>
              <a:t>2018 – 17,3</a:t>
            </a:r>
          </a:p>
          <a:p>
            <a:pPr algn="ctr"/>
            <a:r>
              <a:rPr lang="ru-RU" sz="1000" dirty="0">
                <a:solidFill>
                  <a:schemeClr val="tx1"/>
                </a:solidFill>
                <a:latin typeface="Times New Roman" pitchFamily="18" charset="0"/>
                <a:cs typeface="Times New Roman" pitchFamily="18" charset="0"/>
              </a:rPr>
              <a:t>2017 – 8,1</a:t>
            </a:r>
          </a:p>
          <a:p>
            <a:pPr algn="ctr"/>
            <a:r>
              <a:rPr lang="ru-RU" sz="1000" dirty="0">
                <a:solidFill>
                  <a:schemeClr val="tx1"/>
                </a:solidFill>
                <a:latin typeface="Times New Roman" pitchFamily="18" charset="0"/>
                <a:cs typeface="Times New Roman" pitchFamily="18" charset="0"/>
              </a:rPr>
              <a:t>2016 – 9,6</a:t>
            </a:r>
          </a:p>
        </p:txBody>
      </p:sp>
      <p:sp>
        <p:nvSpPr>
          <p:cNvPr id="13" name="Загнутый угол 12"/>
          <p:cNvSpPr/>
          <p:nvPr/>
        </p:nvSpPr>
        <p:spPr>
          <a:xfrm>
            <a:off x="3144373" y="1170284"/>
            <a:ext cx="2808312" cy="1460681"/>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960" b="1" dirty="0">
                <a:solidFill>
                  <a:schemeClr val="tx1"/>
                </a:solidFill>
                <a:latin typeface="Times New Roman" pitchFamily="18" charset="0"/>
                <a:cs typeface="Times New Roman" pitchFamily="18" charset="0"/>
              </a:rPr>
              <a:t>Администрация Дятьковского района</a:t>
            </a:r>
          </a:p>
          <a:p>
            <a:pPr algn="ctr"/>
            <a:r>
              <a:rPr lang="ru-RU" sz="960" dirty="0">
                <a:solidFill>
                  <a:schemeClr val="tx1"/>
                </a:solidFill>
                <a:latin typeface="Times New Roman" pitchFamily="18" charset="0"/>
                <a:cs typeface="Times New Roman" pitchFamily="18" charset="0"/>
              </a:rPr>
              <a:t>(госпошлина за выдачу разрешения на установку рекламной конструкции, дивиденды по акциям, арендная плата за землю и имущество, доходы от продажи муниципального имущества и земельных участков, штрафы комиссии по делам несовершеннолетних)</a:t>
            </a:r>
          </a:p>
          <a:p>
            <a:pPr algn="ctr"/>
            <a:r>
              <a:rPr lang="ru-RU" sz="960" dirty="0">
                <a:solidFill>
                  <a:schemeClr val="tx1"/>
                </a:solidFill>
                <a:latin typeface="Times New Roman" pitchFamily="18" charset="0"/>
                <a:cs typeface="Times New Roman" pitchFamily="18" charset="0"/>
              </a:rPr>
              <a:t>2018 – 146,7</a:t>
            </a:r>
          </a:p>
          <a:p>
            <a:pPr algn="ctr"/>
            <a:r>
              <a:rPr lang="ru-RU" sz="960" dirty="0">
                <a:solidFill>
                  <a:schemeClr val="tx1"/>
                </a:solidFill>
                <a:latin typeface="Times New Roman" pitchFamily="18" charset="0"/>
                <a:cs typeface="Times New Roman" pitchFamily="18" charset="0"/>
              </a:rPr>
              <a:t>2017 – 108,9</a:t>
            </a:r>
          </a:p>
          <a:p>
            <a:pPr algn="ctr"/>
            <a:r>
              <a:rPr lang="ru-RU" sz="960" dirty="0">
                <a:solidFill>
                  <a:schemeClr val="tx1"/>
                </a:solidFill>
                <a:latin typeface="Times New Roman" pitchFamily="18" charset="0"/>
                <a:cs typeface="Times New Roman" pitchFamily="18" charset="0"/>
              </a:rPr>
              <a:t>2016 – 7068,4</a:t>
            </a:r>
          </a:p>
        </p:txBody>
      </p:sp>
      <p:sp>
        <p:nvSpPr>
          <p:cNvPr id="14" name="Загнутый угол 13"/>
          <p:cNvSpPr/>
          <p:nvPr/>
        </p:nvSpPr>
        <p:spPr>
          <a:xfrm>
            <a:off x="182630" y="3511459"/>
            <a:ext cx="2821314" cy="785319"/>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Генеральная прокуратура Российской Федерации</a:t>
            </a:r>
          </a:p>
          <a:p>
            <a:pPr algn="ctr"/>
            <a:r>
              <a:rPr lang="ru-RU" sz="1000" dirty="0">
                <a:solidFill>
                  <a:schemeClr val="tx1"/>
                </a:solidFill>
                <a:latin typeface="Times New Roman" pitchFamily="18" charset="0"/>
                <a:cs typeface="Times New Roman" pitchFamily="18" charset="0"/>
              </a:rPr>
              <a:t>2018 – 4</a:t>
            </a:r>
          </a:p>
          <a:p>
            <a:pPr algn="ctr"/>
            <a:r>
              <a:rPr lang="ru-RU" sz="1000" dirty="0">
                <a:solidFill>
                  <a:schemeClr val="tx1"/>
                </a:solidFill>
                <a:latin typeface="Times New Roman" pitchFamily="18" charset="0"/>
                <a:cs typeface="Times New Roman" pitchFamily="18" charset="0"/>
              </a:rPr>
              <a:t>2017 – 16</a:t>
            </a:r>
          </a:p>
          <a:p>
            <a:pPr algn="ctr"/>
            <a:r>
              <a:rPr lang="ru-RU" sz="1000" dirty="0">
                <a:solidFill>
                  <a:schemeClr val="tx1"/>
                </a:solidFill>
                <a:latin typeface="Times New Roman" pitchFamily="18" charset="0"/>
                <a:cs typeface="Times New Roman" pitchFamily="18" charset="0"/>
              </a:rPr>
              <a:t>2016 – 53,6</a:t>
            </a:r>
          </a:p>
        </p:txBody>
      </p:sp>
      <p:sp>
        <p:nvSpPr>
          <p:cNvPr id="15" name="Прямоугольник 14"/>
          <p:cNvSpPr/>
          <p:nvPr/>
        </p:nvSpPr>
        <p:spPr>
          <a:xfrm>
            <a:off x="3144374" y="5949280"/>
            <a:ext cx="5766644" cy="8204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72000" rtlCol="0" anchor="ctr"/>
          <a:lstStyle/>
          <a:p>
            <a:pPr algn="ctr"/>
            <a:r>
              <a:rPr lang="ru-RU" sz="1000"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Федеральная служба по надзору в сфере здравоохранения - 35</a:t>
            </a:r>
          </a:p>
          <a:p>
            <a:pPr algn="ctr"/>
            <a:r>
              <a:rPr lang="ru-RU" sz="1000"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Федеральная служба по ветеринарному и фитосанитарному надзору – 6</a:t>
            </a:r>
          </a:p>
          <a:p>
            <a:pPr algn="ctr"/>
            <a:r>
              <a:rPr lang="ru-RU" sz="1000"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Управление потребительского рынка и услуг, контроля в сфере производства и оборота этилового спирта, алкогольной и спиртосодержащей продукции Брянской области - 65</a:t>
            </a:r>
          </a:p>
          <a:p>
            <a:pPr algn="ctr"/>
            <a:r>
              <a:rPr lang="ru-RU" sz="1000"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Федеральная антимонопольная служба – 76,4</a:t>
            </a:r>
          </a:p>
        </p:txBody>
      </p:sp>
      <p:sp>
        <p:nvSpPr>
          <p:cNvPr id="17" name="Загнутый угол 16"/>
          <p:cNvSpPr/>
          <p:nvPr/>
        </p:nvSpPr>
        <p:spPr>
          <a:xfrm>
            <a:off x="182629" y="5179246"/>
            <a:ext cx="2841383" cy="612428"/>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Федеральное казначейство</a:t>
            </a:r>
          </a:p>
          <a:p>
            <a:pPr algn="ctr"/>
            <a:r>
              <a:rPr lang="ru-RU" sz="1000" dirty="0">
                <a:solidFill>
                  <a:schemeClr val="tx1"/>
                </a:solidFill>
                <a:latin typeface="Times New Roman" pitchFamily="18" charset="0"/>
                <a:cs typeface="Times New Roman" pitchFamily="18" charset="0"/>
              </a:rPr>
              <a:t>2018 – 2426,3</a:t>
            </a:r>
          </a:p>
          <a:p>
            <a:pPr algn="ctr"/>
            <a:r>
              <a:rPr lang="ru-RU" sz="1000" dirty="0">
                <a:solidFill>
                  <a:schemeClr val="tx1"/>
                </a:solidFill>
                <a:latin typeface="Times New Roman" pitchFamily="18" charset="0"/>
                <a:cs typeface="Times New Roman" pitchFamily="18" charset="0"/>
              </a:rPr>
              <a:t>2017 – 2260,2</a:t>
            </a:r>
          </a:p>
          <a:p>
            <a:pPr algn="ctr"/>
            <a:r>
              <a:rPr lang="ru-RU" sz="1000" dirty="0">
                <a:solidFill>
                  <a:schemeClr val="tx1"/>
                </a:solidFill>
                <a:latin typeface="Times New Roman" pitchFamily="18" charset="0"/>
                <a:cs typeface="Times New Roman" pitchFamily="18" charset="0"/>
              </a:rPr>
              <a:t>2016 – 2624,8</a:t>
            </a:r>
          </a:p>
        </p:txBody>
      </p:sp>
      <p:sp>
        <p:nvSpPr>
          <p:cNvPr id="18" name="Загнутый угол 17"/>
          <p:cNvSpPr/>
          <p:nvPr/>
        </p:nvSpPr>
        <p:spPr>
          <a:xfrm>
            <a:off x="182629" y="4353837"/>
            <a:ext cx="2841383" cy="768350"/>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Администрации поселений Дятьковского района</a:t>
            </a:r>
          </a:p>
          <a:p>
            <a:pPr algn="ctr"/>
            <a:r>
              <a:rPr lang="ru-RU" sz="1000" dirty="0">
                <a:solidFill>
                  <a:schemeClr val="tx1"/>
                </a:solidFill>
                <a:latin typeface="Times New Roman" pitchFamily="18" charset="0"/>
                <a:cs typeface="Times New Roman" pitchFamily="18" charset="0"/>
              </a:rPr>
              <a:t>2018 – 1132,5</a:t>
            </a:r>
          </a:p>
          <a:p>
            <a:pPr algn="ctr"/>
            <a:r>
              <a:rPr lang="ru-RU" sz="1000" dirty="0">
                <a:solidFill>
                  <a:schemeClr val="tx1"/>
                </a:solidFill>
                <a:latin typeface="Times New Roman" pitchFamily="18" charset="0"/>
                <a:cs typeface="Times New Roman" pitchFamily="18" charset="0"/>
              </a:rPr>
              <a:t>2017 – 848,6</a:t>
            </a:r>
          </a:p>
          <a:p>
            <a:pPr algn="ctr"/>
            <a:r>
              <a:rPr lang="ru-RU" sz="1000" dirty="0">
                <a:solidFill>
                  <a:schemeClr val="tx1"/>
                </a:solidFill>
                <a:latin typeface="Times New Roman" pitchFamily="18" charset="0"/>
                <a:cs typeface="Times New Roman" pitchFamily="18" charset="0"/>
              </a:rPr>
              <a:t>2016 – 627,3</a:t>
            </a:r>
          </a:p>
        </p:txBody>
      </p:sp>
      <p:sp>
        <p:nvSpPr>
          <p:cNvPr id="8" name="Прямоугольник 7"/>
          <p:cNvSpPr/>
          <p:nvPr/>
        </p:nvSpPr>
        <p:spPr>
          <a:xfrm>
            <a:off x="169628" y="1166293"/>
            <a:ext cx="2834316"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Загнутый угол 15"/>
          <p:cNvSpPr/>
          <p:nvPr/>
        </p:nvSpPr>
        <p:spPr>
          <a:xfrm>
            <a:off x="182629" y="5848732"/>
            <a:ext cx="2841383" cy="920367"/>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Комитет по управлению муниципальным имуществом и архитектуре Дятьковского района</a:t>
            </a:r>
          </a:p>
          <a:p>
            <a:pPr algn="ctr"/>
            <a:r>
              <a:rPr lang="ru-RU" sz="1000" dirty="0">
                <a:solidFill>
                  <a:schemeClr val="tx1"/>
                </a:solidFill>
                <a:latin typeface="Times New Roman" pitchFamily="18" charset="0"/>
                <a:cs typeface="Times New Roman" pitchFamily="18" charset="0"/>
              </a:rPr>
              <a:t>2018 – 7722,3</a:t>
            </a:r>
          </a:p>
          <a:p>
            <a:pPr algn="ctr"/>
            <a:r>
              <a:rPr lang="ru-RU" sz="1000" dirty="0">
                <a:solidFill>
                  <a:schemeClr val="tx1"/>
                </a:solidFill>
                <a:latin typeface="Times New Roman" pitchFamily="18" charset="0"/>
                <a:cs typeface="Times New Roman" pitchFamily="18" charset="0"/>
              </a:rPr>
              <a:t>2017 – 9394,7</a:t>
            </a:r>
          </a:p>
        </p:txBody>
      </p:sp>
      <p:sp>
        <p:nvSpPr>
          <p:cNvPr id="19" name="Загнутый угол 18"/>
          <p:cNvSpPr/>
          <p:nvPr/>
        </p:nvSpPr>
        <p:spPr>
          <a:xfrm>
            <a:off x="6102706" y="5235410"/>
            <a:ext cx="2808312" cy="596900"/>
          </a:xfrm>
          <a:prstGeom prst="foldedCorner">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lIns="18000" tIns="0" rIns="18000" bIns="0" rtlCol="0" anchor="t"/>
          <a:lstStyle/>
          <a:p>
            <a:pPr algn="ctr"/>
            <a:r>
              <a:rPr lang="ru-RU" sz="1000" b="1" dirty="0">
                <a:solidFill>
                  <a:schemeClr val="tx1"/>
                </a:solidFill>
                <a:latin typeface="Times New Roman" pitchFamily="18" charset="0"/>
                <a:cs typeface="Times New Roman" pitchFamily="18" charset="0"/>
              </a:rPr>
              <a:t>Контрольно-счетная палата Дятьковского района </a:t>
            </a:r>
          </a:p>
          <a:p>
            <a:pPr algn="ctr"/>
            <a:r>
              <a:rPr lang="ru-RU" sz="1000" dirty="0">
                <a:solidFill>
                  <a:schemeClr val="tx1"/>
                </a:solidFill>
                <a:latin typeface="Times New Roman" pitchFamily="18" charset="0"/>
                <a:cs typeface="Times New Roman" pitchFamily="18" charset="0"/>
              </a:rPr>
              <a:t>2018 – 5</a:t>
            </a:r>
          </a:p>
          <a:p>
            <a:pPr algn="ctr"/>
            <a:r>
              <a:rPr lang="ru-RU" sz="1000" dirty="0">
                <a:solidFill>
                  <a:schemeClr val="tx1"/>
                </a:solidFill>
                <a:latin typeface="Times New Roman" pitchFamily="18" charset="0"/>
                <a:cs typeface="Times New Roman" pitchFamily="18" charset="0"/>
              </a:rPr>
              <a:t>2017 – 14</a:t>
            </a:r>
          </a:p>
        </p:txBody>
      </p:sp>
    </p:spTree>
    <p:extLst>
      <p:ext uri="{BB962C8B-B14F-4D97-AF65-F5344CB8AC3E}">
        <p14:creationId xmlns:p14="http://schemas.microsoft.com/office/powerpoint/2010/main" val="177947250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a:t>ЧТО ТАКОЕ ФИНАНСОВАЯ ПОМОЩЬ МЕСТНЫМ БЮДЖЕТАМ?</a:t>
            </a:r>
          </a:p>
        </p:txBody>
      </p:sp>
      <p:sp>
        <p:nvSpPr>
          <p:cNvPr id="4" name="Прямоугольник 3"/>
          <p:cNvSpPr/>
          <p:nvPr/>
        </p:nvSpPr>
        <p:spPr>
          <a:xfrm>
            <a:off x="179513" y="1124744"/>
            <a:ext cx="8784976" cy="584775"/>
          </a:xfrm>
          <a:prstGeom prst="rect">
            <a:avLst/>
          </a:prstGeom>
        </p:spPr>
        <p:txBody>
          <a:bodyPr wrap="square">
            <a:spAutoFit/>
          </a:bodyPr>
          <a:lstStyle/>
          <a:p>
            <a:pPr algn="just">
              <a:defRPr/>
            </a:pPr>
            <a:r>
              <a:rPr lang="ru-RU" sz="1600" dirty="0">
                <a:latin typeface="Times New Roman" pitchFamily="18" charset="0"/>
                <a:cs typeface="Times New Roman" pitchFamily="18" charset="0"/>
              </a:rPr>
              <a:t>Местным бюджетам из бюджетов других уровней</a:t>
            </a:r>
            <a:r>
              <a:rPr lang="en-US" sz="1600" dirty="0">
                <a:latin typeface="Times New Roman" pitchFamily="18" charset="0"/>
                <a:cs typeface="Times New Roman" pitchFamily="18" charset="0"/>
              </a:rPr>
              <a:t> </a:t>
            </a:r>
            <a:r>
              <a:rPr lang="ru-RU" sz="1600" dirty="0">
                <a:latin typeface="Times New Roman" pitchFamily="18" charset="0"/>
                <a:cs typeface="Times New Roman" pitchFamily="18" charset="0"/>
              </a:rPr>
              <a:t>предоставляется финансовая помощь. </a:t>
            </a:r>
          </a:p>
          <a:p>
            <a:pPr algn="just">
              <a:defRPr/>
            </a:pPr>
            <a:r>
              <a:rPr lang="ru-RU" sz="1600" dirty="0">
                <a:latin typeface="Times New Roman" pitchFamily="18" charset="0"/>
                <a:cs typeface="Times New Roman" pitchFamily="18" charset="0"/>
              </a:rPr>
              <a:t>Бюджетным языком эти взаимоотношения </a:t>
            </a:r>
            <a:r>
              <a:rPr lang="en-US" sz="1600" dirty="0">
                <a:latin typeface="Times New Roman" pitchFamily="18" charset="0"/>
                <a:cs typeface="Times New Roman" pitchFamily="18" charset="0"/>
              </a:rPr>
              <a:t> </a:t>
            </a:r>
            <a:r>
              <a:rPr lang="ru-RU" sz="1600" dirty="0">
                <a:latin typeface="Times New Roman" pitchFamily="18" charset="0"/>
                <a:cs typeface="Times New Roman" pitchFamily="18" charset="0"/>
              </a:rPr>
              <a:t>называются </a:t>
            </a:r>
            <a:r>
              <a:rPr lang="ru-RU" sz="1600" i="1" cap="all" dirty="0">
                <a:effectLst>
                  <a:outerShdw blurRad="38100" dist="38100" dir="2700000" algn="tl">
                    <a:srgbClr val="000000">
                      <a:alpha val="43137"/>
                    </a:srgbClr>
                  </a:outerShdw>
                </a:effectLst>
                <a:latin typeface="Times New Roman" pitchFamily="18" charset="0"/>
                <a:cs typeface="Times New Roman" pitchFamily="18" charset="0"/>
              </a:rPr>
              <a:t>межбюджетными трансфертами</a:t>
            </a:r>
            <a:r>
              <a:rPr lang="ru-RU" sz="1600" dirty="0">
                <a:latin typeface="Times New Roman" pitchFamily="18" charset="0"/>
                <a:cs typeface="Times New Roman" pitchFamily="18" charset="0"/>
              </a:rPr>
              <a:t>. </a:t>
            </a:r>
          </a:p>
        </p:txBody>
      </p:sp>
      <p:sp>
        <p:nvSpPr>
          <p:cNvPr id="5" name="Прямоугольник 4"/>
          <p:cNvSpPr>
            <a:spLocks noChangeArrowheads="1"/>
          </p:cNvSpPr>
          <p:nvPr/>
        </p:nvSpPr>
        <p:spPr bwMode="auto">
          <a:xfrm>
            <a:off x="179513" y="1996818"/>
            <a:ext cx="8358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dirty="0">
                <a:latin typeface="Times New Roman" pitchFamily="18" charset="0"/>
                <a:cs typeface="Times New Roman" pitchFamily="18" charset="0"/>
              </a:rPr>
              <a:t>Виды межбюджетных трансфертов: </a:t>
            </a:r>
          </a:p>
        </p:txBody>
      </p:sp>
      <p:graphicFrame>
        <p:nvGraphicFramePr>
          <p:cNvPr id="6" name="Таблица 5"/>
          <p:cNvGraphicFramePr>
            <a:graphicFrameLocks noGrp="1"/>
          </p:cNvGraphicFramePr>
          <p:nvPr>
            <p:extLst>
              <p:ext uri="{D42A27DB-BD31-4B8C-83A1-F6EECF244321}">
                <p14:modId xmlns:p14="http://schemas.microsoft.com/office/powerpoint/2010/main" val="1863403328"/>
              </p:ext>
            </p:extLst>
          </p:nvPr>
        </p:nvGraphicFramePr>
        <p:xfrm>
          <a:off x="287525" y="2366150"/>
          <a:ext cx="8568952" cy="1699100"/>
        </p:xfrm>
        <a:graphic>
          <a:graphicData uri="http://schemas.openxmlformats.org/drawingml/2006/table">
            <a:tbl>
              <a:tblPr firstRow="1" bandRow="1"/>
              <a:tblGrid>
                <a:gridCol w="1490252">
                  <a:extLst>
                    <a:ext uri="{9D8B030D-6E8A-4147-A177-3AD203B41FA5}">
                      <a16:colId xmlns:a16="http://schemas.microsoft.com/office/drawing/2014/main" val="20000"/>
                    </a:ext>
                  </a:extLst>
                </a:gridCol>
                <a:gridCol w="7078700">
                  <a:extLst>
                    <a:ext uri="{9D8B030D-6E8A-4147-A177-3AD203B41FA5}">
                      <a16:colId xmlns:a16="http://schemas.microsoft.com/office/drawing/2014/main" val="20001"/>
                    </a:ext>
                  </a:extLst>
                </a:gridCol>
              </a:tblGrid>
              <a:tr h="393110">
                <a:tc>
                  <a:txBody>
                    <a:bodyPr/>
                    <a:lstStyle>
                      <a:lvl1pPr marL="0" algn="l" defTabSz="914400" rtl="0" eaLnBrk="1" latinLnBrk="0" hangingPunct="1">
                        <a:defRPr sz="1800" b="1" kern="1200">
                          <a:solidFill>
                            <a:schemeClr val="lt1"/>
                          </a:solidFill>
                          <a:latin typeface="Franklin Gothic Book"/>
                        </a:defRPr>
                      </a:lvl1pPr>
                      <a:lvl2pPr marL="457200" algn="l" defTabSz="914400" rtl="0" eaLnBrk="1" latinLnBrk="0" hangingPunct="1">
                        <a:defRPr sz="1800" b="1" kern="1200">
                          <a:solidFill>
                            <a:schemeClr val="lt1"/>
                          </a:solidFill>
                          <a:latin typeface="Franklin Gothic Book"/>
                        </a:defRPr>
                      </a:lvl2pPr>
                      <a:lvl3pPr marL="914400" algn="l" defTabSz="914400" rtl="0" eaLnBrk="1" latinLnBrk="0" hangingPunct="1">
                        <a:defRPr sz="1800" b="1" kern="1200">
                          <a:solidFill>
                            <a:schemeClr val="lt1"/>
                          </a:solidFill>
                          <a:latin typeface="Franklin Gothic Book"/>
                        </a:defRPr>
                      </a:lvl3pPr>
                      <a:lvl4pPr marL="1371600" algn="l" defTabSz="914400" rtl="0" eaLnBrk="1" latinLnBrk="0" hangingPunct="1">
                        <a:defRPr sz="1800" b="1" kern="1200">
                          <a:solidFill>
                            <a:schemeClr val="lt1"/>
                          </a:solidFill>
                          <a:latin typeface="Franklin Gothic Book"/>
                        </a:defRPr>
                      </a:lvl4pPr>
                      <a:lvl5pPr marL="1828800" algn="l" defTabSz="914400" rtl="0" eaLnBrk="1" latinLnBrk="0" hangingPunct="1">
                        <a:defRPr sz="1800" b="1" kern="1200">
                          <a:solidFill>
                            <a:schemeClr val="lt1"/>
                          </a:solidFill>
                          <a:latin typeface="Franklin Gothic Book"/>
                        </a:defRPr>
                      </a:lvl5pPr>
                      <a:lvl6pPr marL="2286000" algn="l" defTabSz="914400" rtl="0" eaLnBrk="1" latinLnBrk="0" hangingPunct="1">
                        <a:defRPr sz="1800" b="1" kern="1200">
                          <a:solidFill>
                            <a:schemeClr val="lt1"/>
                          </a:solidFill>
                          <a:latin typeface="Franklin Gothic Book"/>
                        </a:defRPr>
                      </a:lvl6pPr>
                      <a:lvl7pPr marL="2743200" algn="l" defTabSz="914400" rtl="0" eaLnBrk="1" latinLnBrk="0" hangingPunct="1">
                        <a:defRPr sz="1800" b="1" kern="1200">
                          <a:solidFill>
                            <a:schemeClr val="lt1"/>
                          </a:solidFill>
                          <a:latin typeface="Franklin Gothic Book"/>
                        </a:defRPr>
                      </a:lvl7pPr>
                      <a:lvl8pPr marL="3200400" algn="l" defTabSz="914400" rtl="0" eaLnBrk="1" latinLnBrk="0" hangingPunct="1">
                        <a:defRPr sz="1800" b="1" kern="1200">
                          <a:solidFill>
                            <a:schemeClr val="lt1"/>
                          </a:solidFill>
                          <a:latin typeface="Franklin Gothic Book"/>
                        </a:defRPr>
                      </a:lvl8pPr>
                      <a:lvl9pPr marL="3657600" algn="l" defTabSz="914400" rtl="0" eaLnBrk="1" latinLnBrk="0" hangingPunct="1">
                        <a:defRPr sz="1800" b="1" kern="1200">
                          <a:solidFill>
                            <a:schemeClr val="lt1"/>
                          </a:solidFill>
                          <a:latin typeface="Franklin Gothic Book"/>
                        </a:defRPr>
                      </a:lvl9pPr>
                    </a:lstStyle>
                    <a:p>
                      <a:pPr algn="ctr"/>
                      <a:r>
                        <a:rPr lang="ru-RU" sz="18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Дотации</a:t>
                      </a:r>
                      <a:endParaRPr lang="ru-RU" sz="1800" b="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646" marB="45646" anchor="ctr">
                    <a:lnL>
                      <a:noFill/>
                    </a:lnL>
                    <a:lnR>
                      <a:noFill/>
                    </a:lnR>
                    <a:lnT>
                      <a:no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E8542"/>
                    </a:solidFill>
                  </a:tcPr>
                </a:tc>
                <a:tc>
                  <a:txBody>
                    <a:bodyPr/>
                    <a:lstStyle>
                      <a:lvl1pPr marL="0" algn="l" defTabSz="914400" rtl="0" eaLnBrk="1" latinLnBrk="0" hangingPunct="1">
                        <a:defRPr sz="1800" b="1" kern="1200">
                          <a:solidFill>
                            <a:schemeClr val="lt1"/>
                          </a:solidFill>
                          <a:latin typeface="Franklin Gothic Book"/>
                        </a:defRPr>
                      </a:lvl1pPr>
                      <a:lvl2pPr marL="457200" algn="l" defTabSz="914400" rtl="0" eaLnBrk="1" latinLnBrk="0" hangingPunct="1">
                        <a:defRPr sz="1800" b="1" kern="1200">
                          <a:solidFill>
                            <a:schemeClr val="lt1"/>
                          </a:solidFill>
                          <a:latin typeface="Franklin Gothic Book"/>
                        </a:defRPr>
                      </a:lvl2pPr>
                      <a:lvl3pPr marL="914400" algn="l" defTabSz="914400" rtl="0" eaLnBrk="1" latinLnBrk="0" hangingPunct="1">
                        <a:defRPr sz="1800" b="1" kern="1200">
                          <a:solidFill>
                            <a:schemeClr val="lt1"/>
                          </a:solidFill>
                          <a:latin typeface="Franklin Gothic Book"/>
                        </a:defRPr>
                      </a:lvl3pPr>
                      <a:lvl4pPr marL="1371600" algn="l" defTabSz="914400" rtl="0" eaLnBrk="1" latinLnBrk="0" hangingPunct="1">
                        <a:defRPr sz="1800" b="1" kern="1200">
                          <a:solidFill>
                            <a:schemeClr val="lt1"/>
                          </a:solidFill>
                          <a:latin typeface="Franklin Gothic Book"/>
                        </a:defRPr>
                      </a:lvl4pPr>
                      <a:lvl5pPr marL="1828800" algn="l" defTabSz="914400" rtl="0" eaLnBrk="1" latinLnBrk="0" hangingPunct="1">
                        <a:defRPr sz="1800" b="1" kern="1200">
                          <a:solidFill>
                            <a:schemeClr val="lt1"/>
                          </a:solidFill>
                          <a:latin typeface="Franklin Gothic Book"/>
                        </a:defRPr>
                      </a:lvl5pPr>
                      <a:lvl6pPr marL="2286000" algn="l" defTabSz="914400" rtl="0" eaLnBrk="1" latinLnBrk="0" hangingPunct="1">
                        <a:defRPr sz="1800" b="1" kern="1200">
                          <a:solidFill>
                            <a:schemeClr val="lt1"/>
                          </a:solidFill>
                          <a:latin typeface="Franklin Gothic Book"/>
                        </a:defRPr>
                      </a:lvl6pPr>
                      <a:lvl7pPr marL="2743200" algn="l" defTabSz="914400" rtl="0" eaLnBrk="1" latinLnBrk="0" hangingPunct="1">
                        <a:defRPr sz="1800" b="1" kern="1200">
                          <a:solidFill>
                            <a:schemeClr val="lt1"/>
                          </a:solidFill>
                          <a:latin typeface="Franklin Gothic Book"/>
                        </a:defRPr>
                      </a:lvl7pPr>
                      <a:lvl8pPr marL="3200400" algn="l" defTabSz="914400" rtl="0" eaLnBrk="1" latinLnBrk="0" hangingPunct="1">
                        <a:defRPr sz="1800" b="1" kern="1200">
                          <a:solidFill>
                            <a:schemeClr val="lt1"/>
                          </a:solidFill>
                          <a:latin typeface="Franklin Gothic Book"/>
                        </a:defRPr>
                      </a:lvl8pPr>
                      <a:lvl9pPr marL="3657600" algn="l" defTabSz="914400" rtl="0" eaLnBrk="1" latinLnBrk="0" hangingPunct="1">
                        <a:defRPr sz="1800" b="1" kern="1200">
                          <a:solidFill>
                            <a:schemeClr val="lt1"/>
                          </a:solidFill>
                          <a:latin typeface="Franklin Gothic Book"/>
                        </a:defRPr>
                      </a:lvl9pPr>
                    </a:lstStyle>
                    <a:p>
                      <a:r>
                        <a:rPr lang="ru-RU" sz="1800" b="0" dirty="0">
                          <a:solidFill>
                            <a:schemeClr val="bg1"/>
                          </a:solidFill>
                          <a:latin typeface="Times New Roman" pitchFamily="18" charset="0"/>
                          <a:cs typeface="Times New Roman" pitchFamily="18" charset="0"/>
                        </a:rPr>
                        <a:t>Предоставляются без определения конкретной цели их использования </a:t>
                      </a:r>
                    </a:p>
                  </a:txBody>
                  <a:tcPr marL="91439" marR="91439" marT="45646" marB="45646" anchor="ctr">
                    <a:lnL>
                      <a:noFill/>
                    </a:lnL>
                    <a:lnR>
                      <a:noFill/>
                    </a:lnR>
                    <a:lnT>
                      <a:no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E8542"/>
                    </a:solidFill>
                  </a:tcPr>
                </a:tc>
                <a:extLst>
                  <a:ext uri="{0D108BD9-81ED-4DB2-BD59-A6C34878D82A}">
                    <a16:rowId xmlns:a16="http://schemas.microsoft.com/office/drawing/2014/main" val="10000"/>
                  </a:ext>
                </a:extLst>
              </a:tr>
              <a:tr h="637098">
                <a:tc>
                  <a:txBody>
                    <a:bodyPr/>
                    <a:lstStyle>
                      <a:lvl1pPr marL="0" algn="l" defTabSz="914400" rtl="0" eaLnBrk="1" latinLnBrk="0" hangingPunct="1">
                        <a:defRPr sz="1800" kern="1200">
                          <a:solidFill>
                            <a:schemeClr val="lt1"/>
                          </a:solidFill>
                          <a:latin typeface="Franklin Gothic Book"/>
                        </a:defRPr>
                      </a:lvl1pPr>
                      <a:lvl2pPr marL="457200" algn="l" defTabSz="914400" rtl="0" eaLnBrk="1" latinLnBrk="0" hangingPunct="1">
                        <a:defRPr sz="1800" kern="1200">
                          <a:solidFill>
                            <a:schemeClr val="lt1"/>
                          </a:solidFill>
                          <a:latin typeface="Franklin Gothic Book"/>
                        </a:defRPr>
                      </a:lvl2pPr>
                      <a:lvl3pPr marL="914400" algn="l" defTabSz="914400" rtl="0" eaLnBrk="1" latinLnBrk="0" hangingPunct="1">
                        <a:defRPr sz="1800" kern="1200">
                          <a:solidFill>
                            <a:schemeClr val="lt1"/>
                          </a:solidFill>
                          <a:latin typeface="Franklin Gothic Book"/>
                        </a:defRPr>
                      </a:lvl3pPr>
                      <a:lvl4pPr marL="1371600" algn="l" defTabSz="914400" rtl="0" eaLnBrk="1" latinLnBrk="0" hangingPunct="1">
                        <a:defRPr sz="1800" kern="1200">
                          <a:solidFill>
                            <a:schemeClr val="lt1"/>
                          </a:solidFill>
                          <a:latin typeface="Franklin Gothic Book"/>
                        </a:defRPr>
                      </a:lvl4pPr>
                      <a:lvl5pPr marL="1828800" algn="l" defTabSz="914400" rtl="0" eaLnBrk="1" latinLnBrk="0" hangingPunct="1">
                        <a:defRPr sz="1800" kern="1200">
                          <a:solidFill>
                            <a:schemeClr val="lt1"/>
                          </a:solidFill>
                          <a:latin typeface="Franklin Gothic Book"/>
                        </a:defRPr>
                      </a:lvl5pPr>
                      <a:lvl6pPr marL="2286000" algn="l" defTabSz="914400" rtl="0" eaLnBrk="1" latinLnBrk="0" hangingPunct="1">
                        <a:defRPr sz="1800" kern="1200">
                          <a:solidFill>
                            <a:schemeClr val="lt1"/>
                          </a:solidFill>
                          <a:latin typeface="Franklin Gothic Book"/>
                        </a:defRPr>
                      </a:lvl6pPr>
                      <a:lvl7pPr marL="2743200" algn="l" defTabSz="914400" rtl="0" eaLnBrk="1" latinLnBrk="0" hangingPunct="1">
                        <a:defRPr sz="1800" kern="1200">
                          <a:solidFill>
                            <a:schemeClr val="lt1"/>
                          </a:solidFill>
                          <a:latin typeface="Franklin Gothic Book"/>
                        </a:defRPr>
                      </a:lvl7pPr>
                      <a:lvl8pPr marL="3200400" algn="l" defTabSz="914400" rtl="0" eaLnBrk="1" latinLnBrk="0" hangingPunct="1">
                        <a:defRPr sz="1800" kern="1200">
                          <a:solidFill>
                            <a:schemeClr val="lt1"/>
                          </a:solidFill>
                          <a:latin typeface="Franklin Gothic Book"/>
                        </a:defRPr>
                      </a:lvl8pPr>
                      <a:lvl9pPr marL="3657600" algn="l" defTabSz="914400" rtl="0" eaLnBrk="1" latinLnBrk="0" hangingPunct="1">
                        <a:defRPr sz="1800" kern="1200">
                          <a:solidFill>
                            <a:schemeClr val="lt1"/>
                          </a:solidFill>
                          <a:latin typeface="Franklin Gothic Book"/>
                        </a:defRPr>
                      </a:lvl9pPr>
                    </a:lstStyle>
                    <a:p>
                      <a:pPr algn="ctr"/>
                      <a:r>
                        <a:rPr lang="ru-RU" sz="18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Субвенции</a:t>
                      </a:r>
                    </a:p>
                  </a:txBody>
                  <a:tcPr marL="91439" marR="91439" marT="45646" marB="45646" anchor="ctr">
                    <a:lnL>
                      <a:noFill/>
                    </a:lnL>
                    <a:lnR>
                      <a:no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F2936"/>
                    </a:solidFill>
                  </a:tcPr>
                </a:tc>
                <a:tc>
                  <a:txBody>
                    <a:bodyPr/>
                    <a:lstStyle>
                      <a:lvl1pPr marL="0" algn="l" defTabSz="914400" rtl="0" eaLnBrk="1" latinLnBrk="0" hangingPunct="1">
                        <a:defRPr sz="1800" kern="1200">
                          <a:solidFill>
                            <a:schemeClr val="lt1"/>
                          </a:solidFill>
                          <a:latin typeface="Franklin Gothic Book"/>
                        </a:defRPr>
                      </a:lvl1pPr>
                      <a:lvl2pPr marL="457200" algn="l" defTabSz="914400" rtl="0" eaLnBrk="1" latinLnBrk="0" hangingPunct="1">
                        <a:defRPr sz="1800" kern="1200">
                          <a:solidFill>
                            <a:schemeClr val="lt1"/>
                          </a:solidFill>
                          <a:latin typeface="Franklin Gothic Book"/>
                        </a:defRPr>
                      </a:lvl2pPr>
                      <a:lvl3pPr marL="914400" algn="l" defTabSz="914400" rtl="0" eaLnBrk="1" latinLnBrk="0" hangingPunct="1">
                        <a:defRPr sz="1800" kern="1200">
                          <a:solidFill>
                            <a:schemeClr val="lt1"/>
                          </a:solidFill>
                          <a:latin typeface="Franklin Gothic Book"/>
                        </a:defRPr>
                      </a:lvl3pPr>
                      <a:lvl4pPr marL="1371600" algn="l" defTabSz="914400" rtl="0" eaLnBrk="1" latinLnBrk="0" hangingPunct="1">
                        <a:defRPr sz="1800" kern="1200">
                          <a:solidFill>
                            <a:schemeClr val="lt1"/>
                          </a:solidFill>
                          <a:latin typeface="Franklin Gothic Book"/>
                        </a:defRPr>
                      </a:lvl4pPr>
                      <a:lvl5pPr marL="1828800" algn="l" defTabSz="914400" rtl="0" eaLnBrk="1" latinLnBrk="0" hangingPunct="1">
                        <a:defRPr sz="1800" kern="1200">
                          <a:solidFill>
                            <a:schemeClr val="lt1"/>
                          </a:solidFill>
                          <a:latin typeface="Franklin Gothic Book"/>
                        </a:defRPr>
                      </a:lvl5pPr>
                      <a:lvl6pPr marL="2286000" algn="l" defTabSz="914400" rtl="0" eaLnBrk="1" latinLnBrk="0" hangingPunct="1">
                        <a:defRPr sz="1800" kern="1200">
                          <a:solidFill>
                            <a:schemeClr val="lt1"/>
                          </a:solidFill>
                          <a:latin typeface="Franklin Gothic Book"/>
                        </a:defRPr>
                      </a:lvl6pPr>
                      <a:lvl7pPr marL="2743200" algn="l" defTabSz="914400" rtl="0" eaLnBrk="1" latinLnBrk="0" hangingPunct="1">
                        <a:defRPr sz="1800" kern="1200">
                          <a:solidFill>
                            <a:schemeClr val="lt1"/>
                          </a:solidFill>
                          <a:latin typeface="Franklin Gothic Book"/>
                        </a:defRPr>
                      </a:lvl7pPr>
                      <a:lvl8pPr marL="3200400" algn="l" defTabSz="914400" rtl="0" eaLnBrk="1" latinLnBrk="0" hangingPunct="1">
                        <a:defRPr sz="1800" kern="1200">
                          <a:solidFill>
                            <a:schemeClr val="lt1"/>
                          </a:solidFill>
                          <a:latin typeface="Franklin Gothic Book"/>
                        </a:defRPr>
                      </a:lvl8pPr>
                      <a:lvl9pPr marL="3657600" algn="l" defTabSz="914400" rtl="0" eaLnBrk="1" latinLnBrk="0" hangingPunct="1">
                        <a:defRPr sz="1800" kern="1200">
                          <a:solidFill>
                            <a:schemeClr val="lt1"/>
                          </a:solidFill>
                          <a:latin typeface="Franklin Gothic Book"/>
                        </a:defRPr>
                      </a:lvl9pPr>
                    </a:lstStyle>
                    <a:p>
                      <a:r>
                        <a:rPr lang="ru-RU" sz="1800" b="0" dirty="0">
                          <a:solidFill>
                            <a:schemeClr val="bg1"/>
                          </a:solidFill>
                          <a:latin typeface="Times New Roman" pitchFamily="18" charset="0"/>
                          <a:cs typeface="Times New Roman" pitchFamily="18" charset="0"/>
                        </a:rPr>
                        <a:t>Предоставляются на финансирование «переданных» другим </a:t>
                      </a:r>
                    </a:p>
                    <a:p>
                      <a:r>
                        <a:rPr lang="ru-RU" sz="1800" b="0" dirty="0">
                          <a:solidFill>
                            <a:schemeClr val="bg1"/>
                          </a:solidFill>
                          <a:latin typeface="Times New Roman" pitchFamily="18" charset="0"/>
                          <a:cs typeface="Times New Roman" pitchFamily="18" charset="0"/>
                        </a:rPr>
                        <a:t>публично-правовым образованиям полномочий </a:t>
                      </a:r>
                    </a:p>
                  </a:txBody>
                  <a:tcPr marL="91439" marR="91439" marT="45646" marB="45646" anchor="ctr">
                    <a:lnL>
                      <a:noFill/>
                    </a:lnL>
                    <a:lnR>
                      <a:no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F2936"/>
                    </a:solidFill>
                  </a:tcPr>
                </a:tc>
                <a:extLst>
                  <a:ext uri="{0D108BD9-81ED-4DB2-BD59-A6C34878D82A}">
                    <a16:rowId xmlns:a16="http://schemas.microsoft.com/office/drawing/2014/main" val="10001"/>
                  </a:ext>
                </a:extLst>
              </a:tr>
              <a:tr h="666058">
                <a:tc>
                  <a:txBody>
                    <a:bodyPr/>
                    <a:lstStyle>
                      <a:lvl1pPr marL="0" algn="l" defTabSz="914400" rtl="0" eaLnBrk="1" latinLnBrk="0" hangingPunct="1">
                        <a:defRPr sz="1800" kern="1200">
                          <a:solidFill>
                            <a:schemeClr val="lt1"/>
                          </a:solidFill>
                          <a:latin typeface="Franklin Gothic Book"/>
                        </a:defRPr>
                      </a:lvl1pPr>
                      <a:lvl2pPr marL="457200" algn="l" defTabSz="914400" rtl="0" eaLnBrk="1" latinLnBrk="0" hangingPunct="1">
                        <a:defRPr sz="1800" kern="1200">
                          <a:solidFill>
                            <a:schemeClr val="lt1"/>
                          </a:solidFill>
                          <a:latin typeface="Franklin Gothic Book"/>
                        </a:defRPr>
                      </a:lvl2pPr>
                      <a:lvl3pPr marL="914400" algn="l" defTabSz="914400" rtl="0" eaLnBrk="1" latinLnBrk="0" hangingPunct="1">
                        <a:defRPr sz="1800" kern="1200">
                          <a:solidFill>
                            <a:schemeClr val="lt1"/>
                          </a:solidFill>
                          <a:latin typeface="Franklin Gothic Book"/>
                        </a:defRPr>
                      </a:lvl3pPr>
                      <a:lvl4pPr marL="1371600" algn="l" defTabSz="914400" rtl="0" eaLnBrk="1" latinLnBrk="0" hangingPunct="1">
                        <a:defRPr sz="1800" kern="1200">
                          <a:solidFill>
                            <a:schemeClr val="lt1"/>
                          </a:solidFill>
                          <a:latin typeface="Franklin Gothic Book"/>
                        </a:defRPr>
                      </a:lvl4pPr>
                      <a:lvl5pPr marL="1828800" algn="l" defTabSz="914400" rtl="0" eaLnBrk="1" latinLnBrk="0" hangingPunct="1">
                        <a:defRPr sz="1800" kern="1200">
                          <a:solidFill>
                            <a:schemeClr val="lt1"/>
                          </a:solidFill>
                          <a:latin typeface="Franklin Gothic Book"/>
                        </a:defRPr>
                      </a:lvl5pPr>
                      <a:lvl6pPr marL="2286000" algn="l" defTabSz="914400" rtl="0" eaLnBrk="1" latinLnBrk="0" hangingPunct="1">
                        <a:defRPr sz="1800" kern="1200">
                          <a:solidFill>
                            <a:schemeClr val="lt1"/>
                          </a:solidFill>
                          <a:latin typeface="Franklin Gothic Book"/>
                        </a:defRPr>
                      </a:lvl6pPr>
                      <a:lvl7pPr marL="2743200" algn="l" defTabSz="914400" rtl="0" eaLnBrk="1" latinLnBrk="0" hangingPunct="1">
                        <a:defRPr sz="1800" kern="1200">
                          <a:solidFill>
                            <a:schemeClr val="lt1"/>
                          </a:solidFill>
                          <a:latin typeface="Franklin Gothic Book"/>
                        </a:defRPr>
                      </a:lvl7pPr>
                      <a:lvl8pPr marL="3200400" algn="l" defTabSz="914400" rtl="0" eaLnBrk="1" latinLnBrk="0" hangingPunct="1">
                        <a:defRPr sz="1800" kern="1200">
                          <a:solidFill>
                            <a:schemeClr val="lt1"/>
                          </a:solidFill>
                          <a:latin typeface="Franklin Gothic Book"/>
                        </a:defRPr>
                      </a:lvl8pPr>
                      <a:lvl9pPr marL="3657600" algn="l" defTabSz="914400" rtl="0" eaLnBrk="1" latinLnBrk="0" hangingPunct="1">
                        <a:defRPr sz="1800" kern="1200">
                          <a:solidFill>
                            <a:schemeClr val="lt1"/>
                          </a:solidFill>
                          <a:latin typeface="Franklin Gothic Book"/>
                        </a:defRPr>
                      </a:lvl9pPr>
                    </a:lstStyle>
                    <a:p>
                      <a:pPr algn="ctr"/>
                      <a:r>
                        <a:rPr lang="ru-RU" sz="1800" b="1" i="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Субсидии</a:t>
                      </a:r>
                    </a:p>
                  </a:txBody>
                  <a:tcPr marL="91439" marR="91439" marT="45646" marB="45646" anchor="ctr">
                    <a:lnL>
                      <a:noFill/>
                    </a:lnL>
                    <a:lnR>
                      <a:noFill/>
                    </a:lnR>
                    <a:lnT w="38100" cap="flat" cmpd="sng" algn="ctr">
                      <a:solidFill>
                        <a:sysClr val="window" lastClr="FFFFFF"/>
                      </a:solidFill>
                      <a:prstDash val="solid"/>
                      <a:round/>
                      <a:headEnd type="none" w="med" len="med"/>
                      <a:tailEnd type="none" w="med" len="med"/>
                    </a:lnT>
                    <a:lnB>
                      <a:noFill/>
                    </a:lnB>
                    <a:lnTlToBr w="12700" cmpd="sng">
                      <a:noFill/>
                      <a:prstDash val="solid"/>
                    </a:lnTlToBr>
                    <a:lnBlToTr w="12700" cmpd="sng">
                      <a:noFill/>
                      <a:prstDash val="solid"/>
                    </a:lnBlToTr>
                    <a:solidFill>
                      <a:srgbClr val="1B587C"/>
                    </a:solidFill>
                  </a:tcPr>
                </a:tc>
                <a:tc>
                  <a:txBody>
                    <a:bodyPr/>
                    <a:lstStyle>
                      <a:lvl1pPr marL="0" algn="l" defTabSz="914400" rtl="0" eaLnBrk="1" latinLnBrk="0" hangingPunct="1">
                        <a:defRPr sz="1800" kern="1200">
                          <a:solidFill>
                            <a:schemeClr val="lt1"/>
                          </a:solidFill>
                          <a:latin typeface="Franklin Gothic Book"/>
                        </a:defRPr>
                      </a:lvl1pPr>
                      <a:lvl2pPr marL="457200" algn="l" defTabSz="914400" rtl="0" eaLnBrk="1" latinLnBrk="0" hangingPunct="1">
                        <a:defRPr sz="1800" kern="1200">
                          <a:solidFill>
                            <a:schemeClr val="lt1"/>
                          </a:solidFill>
                          <a:latin typeface="Franklin Gothic Book"/>
                        </a:defRPr>
                      </a:lvl2pPr>
                      <a:lvl3pPr marL="914400" algn="l" defTabSz="914400" rtl="0" eaLnBrk="1" latinLnBrk="0" hangingPunct="1">
                        <a:defRPr sz="1800" kern="1200">
                          <a:solidFill>
                            <a:schemeClr val="lt1"/>
                          </a:solidFill>
                          <a:latin typeface="Franklin Gothic Book"/>
                        </a:defRPr>
                      </a:lvl3pPr>
                      <a:lvl4pPr marL="1371600" algn="l" defTabSz="914400" rtl="0" eaLnBrk="1" latinLnBrk="0" hangingPunct="1">
                        <a:defRPr sz="1800" kern="1200">
                          <a:solidFill>
                            <a:schemeClr val="lt1"/>
                          </a:solidFill>
                          <a:latin typeface="Franklin Gothic Book"/>
                        </a:defRPr>
                      </a:lvl4pPr>
                      <a:lvl5pPr marL="1828800" algn="l" defTabSz="914400" rtl="0" eaLnBrk="1" latinLnBrk="0" hangingPunct="1">
                        <a:defRPr sz="1800" kern="1200">
                          <a:solidFill>
                            <a:schemeClr val="lt1"/>
                          </a:solidFill>
                          <a:latin typeface="Franklin Gothic Book"/>
                        </a:defRPr>
                      </a:lvl5pPr>
                      <a:lvl6pPr marL="2286000" algn="l" defTabSz="914400" rtl="0" eaLnBrk="1" latinLnBrk="0" hangingPunct="1">
                        <a:defRPr sz="1800" kern="1200">
                          <a:solidFill>
                            <a:schemeClr val="lt1"/>
                          </a:solidFill>
                          <a:latin typeface="Franklin Gothic Book"/>
                        </a:defRPr>
                      </a:lvl6pPr>
                      <a:lvl7pPr marL="2743200" algn="l" defTabSz="914400" rtl="0" eaLnBrk="1" latinLnBrk="0" hangingPunct="1">
                        <a:defRPr sz="1800" kern="1200">
                          <a:solidFill>
                            <a:schemeClr val="lt1"/>
                          </a:solidFill>
                          <a:latin typeface="Franklin Gothic Book"/>
                        </a:defRPr>
                      </a:lvl7pPr>
                      <a:lvl8pPr marL="3200400" algn="l" defTabSz="914400" rtl="0" eaLnBrk="1" latinLnBrk="0" hangingPunct="1">
                        <a:defRPr sz="1800" kern="1200">
                          <a:solidFill>
                            <a:schemeClr val="lt1"/>
                          </a:solidFill>
                          <a:latin typeface="Franklin Gothic Book"/>
                        </a:defRPr>
                      </a:lvl8pPr>
                      <a:lvl9pPr marL="3657600" algn="l" defTabSz="914400" rtl="0" eaLnBrk="1" latinLnBrk="0" hangingPunct="1">
                        <a:defRPr sz="1800" kern="1200">
                          <a:solidFill>
                            <a:schemeClr val="lt1"/>
                          </a:solidFill>
                          <a:latin typeface="Franklin Gothic Book"/>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dirty="0">
                          <a:solidFill>
                            <a:schemeClr val="bg1"/>
                          </a:solidFill>
                          <a:latin typeface="Times New Roman" pitchFamily="18" charset="0"/>
                          <a:cs typeface="Times New Roman" pitchFamily="18" charset="0"/>
                        </a:rPr>
                        <a:t>Предоставляются на условиях долевого софинансирования расходов других бюджетов</a:t>
                      </a:r>
                    </a:p>
                  </a:txBody>
                  <a:tcPr marL="91439" marR="91439" marT="45646" marB="45646" anchor="ctr">
                    <a:lnL>
                      <a:noFill/>
                    </a:lnL>
                    <a:lnR>
                      <a:noFill/>
                    </a:lnR>
                    <a:lnT w="38100" cap="flat" cmpd="sng" algn="ctr">
                      <a:solidFill>
                        <a:sysClr val="window" lastClr="FFFFFF"/>
                      </a:solidFill>
                      <a:prstDash val="solid"/>
                      <a:round/>
                      <a:headEnd type="none" w="med" len="med"/>
                      <a:tailEnd type="none" w="med" len="med"/>
                    </a:lnT>
                    <a:lnB>
                      <a:noFill/>
                    </a:lnB>
                    <a:lnTlToBr w="12700" cmpd="sng">
                      <a:noFill/>
                      <a:prstDash val="solid"/>
                    </a:lnTlToBr>
                    <a:lnBlToTr w="12700" cmpd="sng">
                      <a:noFill/>
                      <a:prstDash val="solid"/>
                    </a:lnBlToTr>
                    <a:solidFill>
                      <a:srgbClr val="1B587C"/>
                    </a:solidFill>
                  </a:tcPr>
                </a:tc>
                <a:extLst>
                  <a:ext uri="{0D108BD9-81ED-4DB2-BD59-A6C34878D82A}">
                    <a16:rowId xmlns:a16="http://schemas.microsoft.com/office/drawing/2014/main" val="10002"/>
                  </a:ext>
                </a:extLst>
              </a:tr>
            </a:tbl>
          </a:graphicData>
        </a:graphic>
      </p:graphicFrame>
      <p:pic>
        <p:nvPicPr>
          <p:cNvPr id="7" name="Picture 2" descr="http://www.lipetsk.ru/upload/iblock/4e8/4e8eba750ce652cdb444acc55393e133.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t="24554" b="32512"/>
          <a:stretch/>
        </p:blipFill>
        <p:spPr bwMode="auto">
          <a:xfrm>
            <a:off x="1" y="4241800"/>
            <a:ext cx="9144000" cy="261620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2108" y="4241800"/>
            <a:ext cx="9144000" cy="450358"/>
          </a:xfrm>
          <a:prstGeom prst="rect">
            <a:avLst/>
          </a:prstGeom>
          <a:gradFill>
            <a:gsLst>
              <a:gs pos="5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6933405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Оригинальное фото Больничная роща зимой сделано в Россия, Дятьково - автор Михаил Евгеньевич Кузнецов"/>
          <p:cNvPicPr>
            <a:picLocks noChangeAspect="1" noChangeArrowheads="1"/>
          </p:cNvPicPr>
          <p:nvPr/>
        </p:nvPicPr>
        <p:blipFill rotWithShape="1">
          <a:blip r:embed="rId2">
            <a:extLst>
              <a:ext uri="{28A0092B-C50C-407E-A947-70E740481C1C}">
                <a14:useLocalDpi xmlns:a14="http://schemas.microsoft.com/office/drawing/2010/main" val="0"/>
              </a:ext>
            </a:extLst>
          </a:blip>
          <a:srcRect l="11927"/>
          <a:stretch/>
        </p:blipFill>
        <p:spPr bwMode="auto">
          <a:xfrm>
            <a:off x="0" y="-38101"/>
            <a:ext cx="9144000" cy="689610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0" y="-38101"/>
            <a:ext cx="9144000" cy="6896101"/>
          </a:xfrm>
          <a:prstGeom prst="rect">
            <a:avLst/>
          </a:prstGeom>
          <a:gradFill flip="none" rotWithShape="1">
            <a:gsLst>
              <a:gs pos="90000">
                <a:srgbClr val="FFFFFF">
                  <a:alpha val="70000"/>
                </a:srgbClr>
              </a:gs>
              <a:gs pos="10000">
                <a:srgbClr val="FFFFFF">
                  <a:alpha val="70000"/>
                </a:srgbClr>
              </a:gs>
              <a:gs pos="0">
                <a:schemeClr val="bg1"/>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481681" y="255171"/>
            <a:ext cx="8180637" cy="584775"/>
          </a:xfrm>
          <a:prstGeom prst="rect">
            <a:avLst/>
          </a:prstGeom>
        </p:spPr>
        <p:txBody>
          <a:bodyPr wrap="none">
            <a:spAutoFit/>
          </a:bodyPr>
          <a:lstStyle/>
          <a:p>
            <a:pPr algn="ctr"/>
            <a:r>
              <a:rPr lang="ru-RU" sz="3200" b="1" i="1" dirty="0">
                <a:solidFill>
                  <a:srgbClr val="9F2936"/>
                </a:solidFill>
                <a:cs typeface="Calibri" pitchFamily="34" charset="0"/>
              </a:rPr>
              <a:t>Уважаемые жители Дятьковского района!</a:t>
            </a:r>
          </a:p>
        </p:txBody>
      </p:sp>
      <p:sp>
        <p:nvSpPr>
          <p:cNvPr id="3" name="Прямоугольник 2"/>
          <p:cNvSpPr/>
          <p:nvPr/>
        </p:nvSpPr>
        <p:spPr>
          <a:xfrm>
            <a:off x="323528" y="1052736"/>
            <a:ext cx="8496944" cy="5509200"/>
          </a:xfrm>
          <a:prstGeom prst="rect">
            <a:avLst/>
          </a:prstGeom>
        </p:spPr>
        <p:txBody>
          <a:bodyPr wrap="square">
            <a:spAutoFit/>
          </a:bodyPr>
          <a:lstStyle/>
          <a:p>
            <a:pPr algn="just"/>
            <a:r>
              <a:rPr lang="ru-RU" sz="1600" b="1" i="1" dirty="0">
                <a:solidFill>
                  <a:srgbClr val="1B587C"/>
                </a:solidFill>
              </a:rPr>
              <a:t>         Информационный сборник «Бюджет для граждан»  подготовлен на основе проекта решения Дятьковского районного Совета народных депутатов «Об исполнении бюджета муниципального образования «Дятьковский район» за 2018 год». Из всех этапов бюджетного процесса исполнение бюджета-один из важнейших. В издании наглядно и доступно представлены объемы и направления бюджетных средств, отражена полнота выполнения органами местного самоуправления района взятых на себя обязательств по обеспечению задач и функций, стоящих перед районом. Издание рассчитано на широкий круг заинтересованных лиц.</a:t>
            </a:r>
          </a:p>
          <a:p>
            <a:pPr algn="just"/>
            <a:r>
              <a:rPr lang="ru-RU" sz="1600" b="1" i="1" dirty="0">
                <a:solidFill>
                  <a:srgbClr val="1B587C"/>
                </a:solidFill>
              </a:rPr>
              <a:t>        Годовой отчет об исполнении бюджета Дятьковского района за 2018 год с проектом решения Дятьковского районного Совета народных депутатов «Об исполнении бюджета муниципального образования «Дятьковский район» за 2018 год» внесен администрацией Дятьковского района в Дятьковский районный Совет народных депутатов 30</a:t>
            </a:r>
            <a:r>
              <a:rPr lang="ru-RU" sz="1600" b="1" i="1" u="sng" dirty="0">
                <a:solidFill>
                  <a:srgbClr val="1B587C"/>
                </a:solidFill>
              </a:rPr>
              <a:t> апреля 2019 года.</a:t>
            </a:r>
          </a:p>
          <a:p>
            <a:pPr algn="just"/>
            <a:r>
              <a:rPr lang="ru-RU" sz="1600" b="1" i="1" dirty="0">
                <a:solidFill>
                  <a:srgbClr val="1B587C"/>
                </a:solidFill>
              </a:rPr>
              <a:t>        С проектом решения Дятьковского районного Совета народных депутатов «Об исполнении бюджета муниципального образования «Дятьковский район» за 2018 год» можно ознакомиться на  официальном  сайте  администрации Дятьковского района ( http://admindtk.ru/) в разделе «Экономика и финансы»-«Финансы»-«Решения СНД».</a:t>
            </a:r>
          </a:p>
          <a:p>
            <a:r>
              <a:rPr lang="ru-RU" sz="1600" b="1" i="1" dirty="0">
                <a:solidFill>
                  <a:srgbClr val="1B587C"/>
                </a:solidFill>
              </a:rPr>
              <a:t>        </a:t>
            </a:r>
          </a:p>
          <a:p>
            <a:r>
              <a:rPr lang="ru-RU" sz="1600" b="1" i="1" dirty="0">
                <a:solidFill>
                  <a:srgbClr val="1B587C"/>
                </a:solidFill>
              </a:rPr>
              <a:t>	С уважением,</a:t>
            </a:r>
          </a:p>
          <a:p>
            <a:pPr algn="just"/>
            <a:r>
              <a:rPr lang="ru-RU" sz="1600" b="1" i="1" dirty="0">
                <a:solidFill>
                  <a:srgbClr val="1B587C"/>
                </a:solidFill>
              </a:rPr>
              <a:t>	Глава администрации Дятьковского района </a:t>
            </a:r>
          </a:p>
          <a:p>
            <a:pPr algn="just"/>
            <a:r>
              <a:rPr lang="ru-RU" sz="1600" b="1" i="1" dirty="0">
                <a:solidFill>
                  <a:srgbClr val="1B587C"/>
                </a:solidFill>
              </a:rPr>
              <a:t>	П.В. </a:t>
            </a:r>
            <a:r>
              <a:rPr lang="ru-RU" sz="1600" b="1" i="1" dirty="0" err="1">
                <a:solidFill>
                  <a:srgbClr val="1B587C"/>
                </a:solidFill>
              </a:rPr>
              <a:t>Валяев</a:t>
            </a:r>
            <a:endParaRPr lang="ru-RU" sz="1600" b="1" i="1" dirty="0">
              <a:solidFill>
                <a:srgbClr val="1B587C"/>
              </a:solidFill>
            </a:endParaRPr>
          </a:p>
          <a:p>
            <a:pPr algn="just"/>
            <a:endParaRPr lang="ru-RU" sz="1600" b="1" i="1" dirty="0">
              <a:solidFill>
                <a:srgbClr val="1B587C"/>
              </a:solidFill>
            </a:endParaRPr>
          </a:p>
        </p:txBody>
      </p:sp>
    </p:spTree>
    <p:extLst>
      <p:ext uri="{BB962C8B-B14F-4D97-AF65-F5344CB8AC3E}">
        <p14:creationId xmlns:p14="http://schemas.microsoft.com/office/powerpoint/2010/main" val="3672883685"/>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a:t>МЕЖБЮДЖЕТНЫЕ ТРАНСФЕРТЫ ИЗ ОБЛАСТНОГО БЮДЖЕТА</a:t>
            </a:r>
          </a:p>
        </p:txBody>
      </p:sp>
      <p:sp>
        <p:nvSpPr>
          <p:cNvPr id="4" name="Загнутый угол 3"/>
          <p:cNvSpPr/>
          <p:nvPr/>
        </p:nvSpPr>
        <p:spPr>
          <a:xfrm>
            <a:off x="169628" y="1106333"/>
            <a:ext cx="2098116" cy="3194506"/>
          </a:xfrm>
          <a:prstGeom prst="foldedCorner">
            <a:avLst/>
          </a:prstGeom>
          <a:solidFill>
            <a:schemeClr val="bg1">
              <a:lumMod val="95000"/>
            </a:schemeClr>
          </a:solidFill>
          <a:ln w="19050">
            <a:noFill/>
          </a:ln>
          <a:effectLst>
            <a:outerShdw blurRad="50800" dist="38100" dir="2700000" algn="tl" rotWithShape="0">
              <a:prstClr val="black">
                <a:alpha val="40000"/>
              </a:prstClr>
            </a:outerShdw>
          </a:effectLst>
        </p:spPr>
        <p:txBody>
          <a:bodyPr wrap="square">
            <a:spAutoFit/>
          </a:bodyPr>
          <a:lstStyle/>
          <a:p>
            <a:r>
              <a:rPr lang="ru-RU" sz="1500" dirty="0"/>
              <a:t>По сравнению с аналогичным периодом прошлого года, объем безвозмездных поступлений от бюджетов бюджетной системы Российской Федерации увеличился на 8,4 процента за счет увеличения объема дотаций и субвенций.</a:t>
            </a:r>
          </a:p>
        </p:txBody>
      </p:sp>
      <p:sp>
        <p:nvSpPr>
          <p:cNvPr id="3" name="Rectangle 10"/>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3" name="Rectangle 25"/>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5" name="Диаграмма 44"/>
          <p:cNvGraphicFramePr>
            <a:graphicFrameLocks/>
          </p:cNvGraphicFramePr>
          <p:nvPr>
            <p:extLst>
              <p:ext uri="{D42A27DB-BD31-4B8C-83A1-F6EECF244321}">
                <p14:modId xmlns:p14="http://schemas.microsoft.com/office/powerpoint/2010/main" val="3386368725"/>
              </p:ext>
            </p:extLst>
          </p:nvPr>
        </p:nvGraphicFramePr>
        <p:xfrm>
          <a:off x="2411760" y="3938680"/>
          <a:ext cx="6525964"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6" name="Диаграмма 45"/>
          <p:cNvGraphicFramePr>
            <a:graphicFrameLocks/>
          </p:cNvGraphicFramePr>
          <p:nvPr>
            <p:extLst>
              <p:ext uri="{D42A27DB-BD31-4B8C-83A1-F6EECF244321}">
                <p14:modId xmlns:p14="http://schemas.microsoft.com/office/powerpoint/2010/main" val="31251668"/>
              </p:ext>
            </p:extLst>
          </p:nvPr>
        </p:nvGraphicFramePr>
        <p:xfrm>
          <a:off x="2411760" y="1138246"/>
          <a:ext cx="6525964"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7" name="Прямоугольник 46"/>
          <p:cNvSpPr/>
          <p:nvPr/>
        </p:nvSpPr>
        <p:spPr>
          <a:xfrm>
            <a:off x="7908180" y="952444"/>
            <a:ext cx="1071126" cy="307777"/>
          </a:xfrm>
          <a:prstGeom prst="rect">
            <a:avLst/>
          </a:prstGeom>
        </p:spPr>
        <p:txBody>
          <a:bodyPr wrap="none">
            <a:spAutoFit/>
          </a:bodyPr>
          <a:lstStyle/>
          <a:p>
            <a:pPr algn="r"/>
            <a:r>
              <a:rPr lang="ru-RU" sz="1400" dirty="0"/>
              <a:t>(ТЫС. РУБ.)</a:t>
            </a:r>
          </a:p>
        </p:txBody>
      </p:sp>
      <p:sp>
        <p:nvSpPr>
          <p:cNvPr id="5" name="Прямоугольник 4"/>
          <p:cNvSpPr/>
          <p:nvPr/>
        </p:nvSpPr>
        <p:spPr>
          <a:xfrm>
            <a:off x="169628" y="1106332"/>
            <a:ext cx="209811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192764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Пятиугольник 58"/>
          <p:cNvSpPr/>
          <p:nvPr/>
        </p:nvSpPr>
        <p:spPr>
          <a:xfrm>
            <a:off x="0" y="3002632"/>
            <a:ext cx="9144000" cy="1037289"/>
          </a:xfrm>
          <a:prstGeom prst="homePlate">
            <a:avLst>
              <a:gd name="adj" fmla="val 0"/>
            </a:avLst>
          </a:prstGeom>
          <a:solidFill>
            <a:schemeClr val="accent1">
              <a:lumMod val="20000"/>
              <a:lumOff val="80000"/>
            </a:schemeClr>
          </a:solidFill>
          <a:ln>
            <a:noFill/>
          </a:ln>
        </p:spPr>
        <p:style>
          <a:lnRef idx="3">
            <a:schemeClr val="lt1"/>
          </a:lnRef>
          <a:fillRef idx="1">
            <a:schemeClr val="accent1"/>
          </a:fillRef>
          <a:effectRef idx="1">
            <a:schemeClr val="accent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endParaRPr lang="ru-RU" sz="4400" b="1" spc="150" dirty="0">
              <a:ln w="11430"/>
              <a:solidFill>
                <a:srgbClr val="F8F8F8"/>
              </a:solidFill>
              <a:effectLst>
                <a:outerShdw blurRad="25400" algn="tl" rotWithShape="0">
                  <a:srgbClr val="000000">
                    <a:alpha val="43000"/>
                  </a:srgbClr>
                </a:outerShdw>
              </a:effectLst>
            </a:endParaRPr>
          </a:p>
        </p:txBody>
      </p:sp>
      <p:sp>
        <p:nvSpPr>
          <p:cNvPr id="65" name="Пятиугольник 64"/>
          <p:cNvSpPr/>
          <p:nvPr/>
        </p:nvSpPr>
        <p:spPr>
          <a:xfrm>
            <a:off x="1" y="5025848"/>
            <a:ext cx="8964488" cy="1037289"/>
          </a:xfrm>
          <a:prstGeom prst="homePlate">
            <a:avLst>
              <a:gd name="adj" fmla="val 0"/>
            </a:avLst>
          </a:prstGeom>
          <a:solidFill>
            <a:schemeClr val="accent1">
              <a:lumMod val="20000"/>
              <a:lumOff val="80000"/>
            </a:schemeClr>
          </a:solidFill>
          <a:ln>
            <a:noFill/>
          </a:ln>
        </p:spPr>
        <p:style>
          <a:lnRef idx="3">
            <a:schemeClr val="lt1"/>
          </a:lnRef>
          <a:fillRef idx="1">
            <a:schemeClr val="accent1"/>
          </a:fillRef>
          <a:effectRef idx="1">
            <a:schemeClr val="accent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endParaRPr lang="ru-RU" sz="4400" b="1" spc="150" dirty="0">
              <a:ln w="11430"/>
              <a:solidFill>
                <a:srgbClr val="F8F8F8"/>
              </a:solidFill>
              <a:effectLst>
                <a:outerShdw blurRad="25400" algn="tl" rotWithShape="0">
                  <a:srgbClr val="000000">
                    <a:alpha val="43000"/>
                  </a:srgbClr>
                </a:outerShdw>
              </a:effectLst>
            </a:endParaRPr>
          </a:p>
        </p:txBody>
      </p:sp>
      <p:sp>
        <p:nvSpPr>
          <p:cNvPr id="58" name="Пятиугольник 57"/>
          <p:cNvSpPr/>
          <p:nvPr/>
        </p:nvSpPr>
        <p:spPr>
          <a:xfrm>
            <a:off x="186802" y="1296833"/>
            <a:ext cx="8964488" cy="1037289"/>
          </a:xfrm>
          <a:prstGeom prst="homePlate">
            <a:avLst>
              <a:gd name="adj" fmla="val 0"/>
            </a:avLst>
          </a:prstGeom>
          <a:solidFill>
            <a:schemeClr val="accent1">
              <a:lumMod val="20000"/>
              <a:lumOff val="80000"/>
            </a:schemeClr>
          </a:solidFill>
          <a:ln>
            <a:noFill/>
          </a:ln>
        </p:spPr>
        <p:style>
          <a:lnRef idx="3">
            <a:schemeClr val="lt1"/>
          </a:lnRef>
          <a:fillRef idx="1">
            <a:schemeClr val="accent1"/>
          </a:fillRef>
          <a:effectRef idx="1">
            <a:schemeClr val="accent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endParaRPr lang="ru-RU" sz="4400" b="1" spc="150" dirty="0">
              <a:ln w="11430"/>
              <a:solidFill>
                <a:srgbClr val="F8F8F8"/>
              </a:solidFill>
              <a:effectLst>
                <a:outerShdw blurRad="25400" algn="tl" rotWithShape="0">
                  <a:srgbClr val="000000">
                    <a:alpha val="43000"/>
                  </a:srgbClr>
                </a:outerShdw>
              </a:effectLst>
            </a:endParaRPr>
          </a:p>
        </p:txBody>
      </p:sp>
      <p:sp>
        <p:nvSpPr>
          <p:cNvPr id="2" name="Заголовок 1"/>
          <p:cNvSpPr>
            <a:spLocks noGrp="1"/>
          </p:cNvSpPr>
          <p:nvPr>
            <p:ph type="title"/>
          </p:nvPr>
        </p:nvSpPr>
        <p:spPr/>
        <p:txBody>
          <a:bodyPr>
            <a:normAutofit/>
          </a:bodyPr>
          <a:lstStyle/>
          <a:p>
            <a:r>
              <a:rPr lang="ru-RU" sz="2000" dirty="0"/>
              <a:t>ВЫПЛАЧИВАЕМЫЕ ИЗ БЮДЖЕТА ДЕНЕЖНЫЕ СРЕДСТВА НАЗЫВАЮТСЯ РАСХОДАМИ БЮДЖЕТА</a:t>
            </a:r>
          </a:p>
        </p:txBody>
      </p:sp>
      <p:grpSp>
        <p:nvGrpSpPr>
          <p:cNvPr id="6" name="Группа 5"/>
          <p:cNvGrpSpPr/>
          <p:nvPr/>
        </p:nvGrpSpPr>
        <p:grpSpPr>
          <a:xfrm>
            <a:off x="3757611" y="4717260"/>
            <a:ext cx="1555200" cy="1842095"/>
            <a:chOff x="894177" y="5232838"/>
            <a:chExt cx="1549130" cy="1527957"/>
          </a:xfrm>
        </p:grpSpPr>
        <p:pic>
          <p:nvPicPr>
            <p:cNvPr id="4" name="Picture 10" descr="http://www.oursarmy.ru/_nw/11/44368637.jpg"/>
            <p:cNvPicPr>
              <a:picLocks noChangeAspect="1" noChangeArrowheads="1"/>
            </p:cNvPicPr>
            <p:nvPr/>
          </p:nvPicPr>
          <p:blipFill>
            <a:blip r:embed="rId2"/>
            <a:srcRect/>
            <a:stretch>
              <a:fillRect/>
            </a:stretch>
          </p:blipFill>
          <p:spPr bwMode="auto">
            <a:xfrm>
              <a:off x="894177" y="5232838"/>
              <a:ext cx="1549129" cy="1097070"/>
            </a:xfrm>
            <a:prstGeom prst="rect">
              <a:avLst/>
            </a:prstGeom>
            <a:ln>
              <a:noFill/>
            </a:ln>
          </p:spPr>
          <p:style>
            <a:lnRef idx="1">
              <a:schemeClr val="accent1"/>
            </a:lnRef>
            <a:fillRef idx="3">
              <a:schemeClr val="accent1"/>
            </a:fillRef>
            <a:effectRef idx="2">
              <a:schemeClr val="accent1"/>
            </a:effectRef>
            <a:fontRef idx="minor">
              <a:schemeClr val="lt1"/>
            </a:fontRef>
          </p:style>
        </p:pic>
        <p:sp>
          <p:nvSpPr>
            <p:cNvPr id="5" name="TextBox 4"/>
            <p:cNvSpPr txBox="1"/>
            <p:nvPr/>
          </p:nvSpPr>
          <p:spPr>
            <a:xfrm>
              <a:off x="894178" y="6329908"/>
              <a:ext cx="1549129" cy="43088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5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национальную оборону</a:t>
              </a:r>
            </a:p>
          </p:txBody>
        </p:sp>
      </p:grpSp>
      <p:grpSp>
        <p:nvGrpSpPr>
          <p:cNvPr id="9" name="Группа 8"/>
          <p:cNvGrpSpPr/>
          <p:nvPr/>
        </p:nvGrpSpPr>
        <p:grpSpPr>
          <a:xfrm>
            <a:off x="7177047" y="4717258"/>
            <a:ext cx="1555200" cy="1827002"/>
            <a:chOff x="2483879" y="4986264"/>
            <a:chExt cx="1658578" cy="1710869"/>
          </a:xfrm>
        </p:grpSpPr>
        <p:sp>
          <p:nvSpPr>
            <p:cNvPr id="7" name="TextBox 6"/>
            <p:cNvSpPr txBox="1"/>
            <p:nvPr/>
          </p:nvSpPr>
          <p:spPr>
            <a:xfrm>
              <a:off x="2483879" y="6100533"/>
              <a:ext cx="1658578" cy="59660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национальную безопасность и правоохранительную деятельность</a:t>
              </a:r>
            </a:p>
          </p:txBody>
        </p:sp>
        <p:pic>
          <p:nvPicPr>
            <p:cNvPr id="8" name="Picture 2" descr="\\DEPO17\Post\ИСПОЛНЕНИЕ БЮДЖЕТА\Исполнение бюджета в 2014 году\отчет за 2014 год\Бюджет для граждан\новые фото\Рисунок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70" r="4206"/>
            <a:stretch/>
          </p:blipFill>
          <p:spPr bwMode="auto">
            <a:xfrm>
              <a:off x="2483879" y="4986264"/>
              <a:ext cx="1658578" cy="1119232"/>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2" name="Группа 11"/>
          <p:cNvGrpSpPr/>
          <p:nvPr/>
        </p:nvGrpSpPr>
        <p:grpSpPr>
          <a:xfrm>
            <a:off x="2061605" y="4717260"/>
            <a:ext cx="1555200" cy="1831289"/>
            <a:chOff x="4974899" y="4787306"/>
            <a:chExt cx="1541318" cy="1920267"/>
          </a:xfrm>
        </p:grpSpPr>
        <p:pic>
          <p:nvPicPr>
            <p:cNvPr id="10" name="Picture 2" descr="http://myfxtransfers.com/wp-content/uploads/2011/08/onetime-regular_money_transfer.jpg"/>
            <p:cNvPicPr>
              <a:picLocks noChangeAspect="1" noChangeArrowheads="1"/>
            </p:cNvPicPr>
            <p:nvPr/>
          </p:nvPicPr>
          <p:blipFill>
            <a:blip r:embed="rId4"/>
            <a:srcRect/>
            <a:stretch>
              <a:fillRect/>
            </a:stretch>
          </p:blipFill>
          <p:spPr bwMode="auto">
            <a:xfrm>
              <a:off x="4974899" y="4787306"/>
              <a:ext cx="1541317" cy="1253277"/>
            </a:xfrm>
            <a:prstGeom prst="rect">
              <a:avLst/>
            </a:prstGeom>
            <a:ln>
              <a:noFill/>
            </a:ln>
          </p:spPr>
          <p:style>
            <a:lnRef idx="1">
              <a:schemeClr val="accent1"/>
            </a:lnRef>
            <a:fillRef idx="3">
              <a:schemeClr val="accent1"/>
            </a:fillRef>
            <a:effectRef idx="2">
              <a:schemeClr val="accent1"/>
            </a:effectRef>
            <a:fontRef idx="minor">
              <a:schemeClr val="lt1"/>
            </a:fontRef>
          </p:style>
        </p:pic>
        <p:sp>
          <p:nvSpPr>
            <p:cNvPr id="11" name="TextBox 10"/>
            <p:cNvSpPr txBox="1"/>
            <p:nvPr/>
          </p:nvSpPr>
          <p:spPr>
            <a:xfrm>
              <a:off x="4974901" y="6039521"/>
              <a:ext cx="1541316" cy="668052"/>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предоставление межбюджетных трансфертов бюджетам поселений</a:t>
              </a:r>
            </a:p>
          </p:txBody>
        </p:sp>
      </p:grpSp>
      <p:grpSp>
        <p:nvGrpSpPr>
          <p:cNvPr id="20" name="Группа 19"/>
          <p:cNvGrpSpPr/>
          <p:nvPr/>
        </p:nvGrpSpPr>
        <p:grpSpPr>
          <a:xfrm>
            <a:off x="5473221" y="4717261"/>
            <a:ext cx="1555200" cy="1815473"/>
            <a:chOff x="6186300" y="2666653"/>
            <a:chExt cx="1728000" cy="2065722"/>
          </a:xfrm>
          <a:solidFill>
            <a:schemeClr val="bg1">
              <a:lumMod val="95000"/>
            </a:schemeClr>
          </a:solidFill>
        </p:grpSpPr>
        <p:pic>
          <p:nvPicPr>
            <p:cNvPr id="16" name="Picture 16" descr="http://www.86gkh.ru/gkh/RazdelGKH.jpg"/>
            <p:cNvPicPr>
              <a:picLocks noChangeAspect="1" noChangeArrowheads="1"/>
            </p:cNvPicPr>
            <p:nvPr/>
          </p:nvPicPr>
          <p:blipFill rotWithShape="1">
            <a:blip r:embed="rId5"/>
            <a:srcRect l="6817" t="4650" r="5945" b="4236"/>
            <a:stretch/>
          </p:blipFill>
          <p:spPr bwMode="auto">
            <a:xfrm>
              <a:off x="6186300" y="2666653"/>
              <a:ext cx="1727999" cy="1504934"/>
            </a:xfrm>
            <a:prstGeom prst="rect">
              <a:avLst/>
            </a:prstGeom>
            <a:grpFill/>
            <a:ln>
              <a:noFill/>
            </a:ln>
          </p:spPr>
          <p:style>
            <a:lnRef idx="1">
              <a:schemeClr val="accent1"/>
            </a:lnRef>
            <a:fillRef idx="3">
              <a:schemeClr val="accent1"/>
            </a:fillRef>
            <a:effectRef idx="2">
              <a:schemeClr val="accent1"/>
            </a:effectRef>
            <a:fontRef idx="minor">
              <a:schemeClr val="lt1"/>
            </a:fontRef>
          </p:style>
        </p:pic>
        <p:sp>
          <p:nvSpPr>
            <p:cNvPr id="17" name="TextBox 16"/>
            <p:cNvSpPr txBox="1"/>
            <p:nvPr/>
          </p:nvSpPr>
          <p:spPr>
            <a:xfrm>
              <a:off x="6186300" y="4158902"/>
              <a:ext cx="1728000" cy="573473"/>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жилищно-коммунальное хозяйство</a:t>
              </a:r>
            </a:p>
          </p:txBody>
        </p:sp>
      </p:grpSp>
      <p:grpSp>
        <p:nvGrpSpPr>
          <p:cNvPr id="23" name="Группа 22"/>
          <p:cNvGrpSpPr/>
          <p:nvPr/>
        </p:nvGrpSpPr>
        <p:grpSpPr>
          <a:xfrm>
            <a:off x="3757608" y="2730522"/>
            <a:ext cx="1555199" cy="1646184"/>
            <a:chOff x="790285" y="3304816"/>
            <a:chExt cx="1524033" cy="1540824"/>
          </a:xfrm>
          <a:solidFill>
            <a:schemeClr val="bg1">
              <a:lumMod val="95000"/>
            </a:schemeClr>
          </a:solidFill>
        </p:grpSpPr>
        <p:pic>
          <p:nvPicPr>
            <p:cNvPr id="21" name="Picture 29"/>
            <p:cNvPicPr>
              <a:picLocks noChangeAspect="1" noChangeArrowheads="1"/>
            </p:cNvPicPr>
            <p:nvPr/>
          </p:nvPicPr>
          <p:blipFill>
            <a:blip r:embed="rId6"/>
            <a:srcRect/>
            <a:stretch>
              <a:fillRect/>
            </a:stretch>
          </p:blipFill>
          <p:spPr bwMode="auto">
            <a:xfrm>
              <a:off x="790285" y="3304816"/>
              <a:ext cx="1524032" cy="1140714"/>
            </a:xfrm>
            <a:prstGeom prst="rect">
              <a:avLst/>
            </a:prstGeom>
            <a:grpFill/>
            <a:ln>
              <a:noFill/>
            </a:ln>
          </p:spPr>
          <p:style>
            <a:lnRef idx="1">
              <a:schemeClr val="accent1"/>
            </a:lnRef>
            <a:fillRef idx="3">
              <a:schemeClr val="accent1"/>
            </a:fillRef>
            <a:effectRef idx="2">
              <a:schemeClr val="accent1"/>
            </a:effectRef>
            <a:fontRef idx="minor">
              <a:schemeClr val="lt1"/>
            </a:fontRef>
          </p:style>
        </p:pic>
        <p:sp>
          <p:nvSpPr>
            <p:cNvPr id="22" name="TextBox 21"/>
            <p:cNvSpPr txBox="1"/>
            <p:nvPr/>
          </p:nvSpPr>
          <p:spPr>
            <a:xfrm>
              <a:off x="790286" y="4445530"/>
              <a:ext cx="1524032" cy="400110"/>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национальную экономику</a:t>
              </a:r>
            </a:p>
          </p:txBody>
        </p:sp>
      </p:grpSp>
      <p:grpSp>
        <p:nvGrpSpPr>
          <p:cNvPr id="26" name="Группа 25"/>
          <p:cNvGrpSpPr/>
          <p:nvPr/>
        </p:nvGrpSpPr>
        <p:grpSpPr>
          <a:xfrm>
            <a:off x="7173675" y="2831626"/>
            <a:ext cx="1548000" cy="1545080"/>
            <a:chOff x="172565" y="1996815"/>
            <a:chExt cx="1704208" cy="1283827"/>
          </a:xfrm>
          <a:solidFill>
            <a:schemeClr val="bg1">
              <a:lumMod val="95000"/>
            </a:schemeClr>
          </a:solidFill>
        </p:grpSpPr>
        <p:pic>
          <p:nvPicPr>
            <p:cNvPr id="24" name="Picture 35"/>
            <p:cNvPicPr>
              <a:picLocks noChangeAspect="1" noChangeArrowheads="1"/>
            </p:cNvPicPr>
            <p:nvPr/>
          </p:nvPicPr>
          <p:blipFill>
            <a:blip r:embed="rId7"/>
            <a:srcRect/>
            <a:stretch>
              <a:fillRect/>
            </a:stretch>
          </p:blipFill>
          <p:spPr bwMode="auto">
            <a:xfrm>
              <a:off x="172565" y="1996815"/>
              <a:ext cx="1704208" cy="1037606"/>
            </a:xfrm>
            <a:prstGeom prst="rect">
              <a:avLst/>
            </a:prstGeom>
            <a:grpFill/>
            <a:ln>
              <a:noFill/>
            </a:ln>
          </p:spPr>
          <p:style>
            <a:lnRef idx="1">
              <a:schemeClr val="accent1"/>
            </a:lnRef>
            <a:fillRef idx="3">
              <a:schemeClr val="accent1"/>
            </a:fillRef>
            <a:effectRef idx="2">
              <a:schemeClr val="accent1"/>
            </a:effectRef>
            <a:fontRef idx="minor">
              <a:schemeClr val="lt1"/>
            </a:fontRef>
          </p:style>
        </p:pic>
        <p:sp>
          <p:nvSpPr>
            <p:cNvPr id="25" name="TextBox 24"/>
            <p:cNvSpPr txBox="1"/>
            <p:nvPr/>
          </p:nvSpPr>
          <p:spPr>
            <a:xfrm>
              <a:off x="172565" y="3034421"/>
              <a:ext cx="1704208" cy="246221"/>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социальную политику</a:t>
              </a:r>
            </a:p>
          </p:txBody>
        </p:sp>
      </p:grpSp>
      <p:grpSp>
        <p:nvGrpSpPr>
          <p:cNvPr id="29" name="Группа 28"/>
          <p:cNvGrpSpPr/>
          <p:nvPr/>
        </p:nvGrpSpPr>
        <p:grpSpPr>
          <a:xfrm>
            <a:off x="7180966" y="1171253"/>
            <a:ext cx="1548000" cy="1277619"/>
            <a:chOff x="2339752" y="2231029"/>
            <a:chExt cx="1524015" cy="1277619"/>
          </a:xfrm>
        </p:grpSpPr>
        <p:pic>
          <p:nvPicPr>
            <p:cNvPr id="27" name="Picture 18" descr="http://peopleandcountries.com/data/attachment/portal/201311/06/2155543tzphhlht3ntpt8q.jpg"/>
            <p:cNvPicPr>
              <a:picLocks noChangeAspect="1" noChangeArrowheads="1"/>
            </p:cNvPicPr>
            <p:nvPr/>
          </p:nvPicPr>
          <p:blipFill>
            <a:blip r:embed="rId8"/>
            <a:srcRect/>
            <a:stretch>
              <a:fillRect/>
            </a:stretch>
          </p:blipFill>
          <p:spPr bwMode="auto">
            <a:xfrm>
              <a:off x="2339752" y="2231029"/>
              <a:ext cx="1524015" cy="1016009"/>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pic>
        <p:sp>
          <p:nvSpPr>
            <p:cNvPr id="28" name="TextBox 27"/>
            <p:cNvSpPr txBox="1"/>
            <p:nvPr/>
          </p:nvSpPr>
          <p:spPr>
            <a:xfrm>
              <a:off x="2339752" y="3247038"/>
              <a:ext cx="1524015" cy="26161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5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образование</a:t>
              </a:r>
            </a:p>
          </p:txBody>
        </p:sp>
      </p:grpSp>
      <p:grpSp>
        <p:nvGrpSpPr>
          <p:cNvPr id="32" name="Группа 31"/>
          <p:cNvGrpSpPr/>
          <p:nvPr/>
        </p:nvGrpSpPr>
        <p:grpSpPr>
          <a:xfrm>
            <a:off x="2061600" y="2730522"/>
            <a:ext cx="1555201" cy="1667947"/>
            <a:chOff x="3779948" y="1966846"/>
            <a:chExt cx="1512095" cy="1555707"/>
          </a:xfrm>
        </p:grpSpPr>
        <p:pic>
          <p:nvPicPr>
            <p:cNvPr id="30" name="Picture 34"/>
            <p:cNvPicPr>
              <a:picLocks noChangeAspect="1" noChangeArrowheads="1"/>
            </p:cNvPicPr>
            <p:nvPr/>
          </p:nvPicPr>
          <p:blipFill>
            <a:blip r:embed="rId9"/>
            <a:srcRect/>
            <a:stretch>
              <a:fillRect/>
            </a:stretch>
          </p:blipFill>
          <p:spPr bwMode="auto">
            <a:xfrm>
              <a:off x="3779948" y="1966846"/>
              <a:ext cx="1512095" cy="1155597"/>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pic>
        <p:sp>
          <p:nvSpPr>
            <p:cNvPr id="31" name="TextBox 30"/>
            <p:cNvSpPr txBox="1"/>
            <p:nvPr/>
          </p:nvSpPr>
          <p:spPr>
            <a:xfrm>
              <a:off x="3779949" y="3122443"/>
              <a:ext cx="1512094" cy="40011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физическую культуру и спорт</a:t>
              </a:r>
            </a:p>
          </p:txBody>
        </p:sp>
      </p:grpSp>
      <p:grpSp>
        <p:nvGrpSpPr>
          <p:cNvPr id="38" name="Группа 37"/>
          <p:cNvGrpSpPr/>
          <p:nvPr/>
        </p:nvGrpSpPr>
        <p:grpSpPr>
          <a:xfrm>
            <a:off x="374223" y="2730523"/>
            <a:ext cx="1555200" cy="1646184"/>
            <a:chOff x="8185546" y="1695429"/>
            <a:chExt cx="1699037" cy="1571767"/>
          </a:xfrm>
          <a:solidFill>
            <a:schemeClr val="bg1">
              <a:lumMod val="95000"/>
            </a:schemeClr>
          </a:solidFill>
        </p:grpSpPr>
        <p:pic>
          <p:nvPicPr>
            <p:cNvPr id="33" name="Picture 6" descr="http://sroportal.ru/media/%D0%BE%D0%B1%D1%81%D1%83%D0%B6%D0%B4%D0%B5%D0%BD%D0%B8%D0%B5-300x204.jpeg"/>
            <p:cNvPicPr>
              <a:picLocks noChangeAspect="1" noChangeArrowheads="1"/>
            </p:cNvPicPr>
            <p:nvPr/>
          </p:nvPicPr>
          <p:blipFill>
            <a:blip r:embed="rId10"/>
            <a:srcRect/>
            <a:stretch>
              <a:fillRect/>
            </a:stretch>
          </p:blipFill>
          <p:spPr bwMode="auto">
            <a:xfrm>
              <a:off x="8185546" y="1695429"/>
              <a:ext cx="1699037" cy="1103768"/>
            </a:xfrm>
            <a:prstGeom prst="rect">
              <a:avLst/>
            </a:prstGeom>
            <a:grpFill/>
            <a:ln>
              <a:noFill/>
            </a:ln>
          </p:spPr>
          <p:style>
            <a:lnRef idx="1">
              <a:schemeClr val="accent1"/>
            </a:lnRef>
            <a:fillRef idx="3">
              <a:schemeClr val="accent1"/>
            </a:fillRef>
            <a:effectRef idx="2">
              <a:schemeClr val="accent1"/>
            </a:effectRef>
            <a:fontRef idx="minor">
              <a:schemeClr val="lt1"/>
            </a:fontRef>
          </p:style>
        </p:pic>
        <p:sp>
          <p:nvSpPr>
            <p:cNvPr id="34" name="TextBox 33"/>
            <p:cNvSpPr txBox="1"/>
            <p:nvPr/>
          </p:nvSpPr>
          <p:spPr>
            <a:xfrm>
              <a:off x="8185546" y="2799196"/>
              <a:ext cx="1699037" cy="468000"/>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общегосударственные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вопросы</a:t>
              </a:r>
            </a:p>
          </p:txBody>
        </p:sp>
      </p:grpSp>
      <p:grpSp>
        <p:nvGrpSpPr>
          <p:cNvPr id="37" name="Группа 36"/>
          <p:cNvGrpSpPr/>
          <p:nvPr/>
        </p:nvGrpSpPr>
        <p:grpSpPr>
          <a:xfrm>
            <a:off x="5473219" y="2730522"/>
            <a:ext cx="1555200" cy="1646184"/>
            <a:chOff x="5517538" y="1905675"/>
            <a:chExt cx="1525497" cy="1528856"/>
          </a:xfrm>
        </p:grpSpPr>
        <p:pic>
          <p:nvPicPr>
            <p:cNvPr id="35" name="Picture 33"/>
            <p:cNvPicPr>
              <a:picLocks noChangeAspect="1" noChangeArrowheads="1"/>
            </p:cNvPicPr>
            <p:nvPr/>
          </p:nvPicPr>
          <p:blipFill>
            <a:blip r:embed="rId11"/>
            <a:srcRect/>
            <a:stretch>
              <a:fillRect/>
            </a:stretch>
          </p:blipFill>
          <p:spPr bwMode="auto">
            <a:xfrm>
              <a:off x="5517538" y="1905675"/>
              <a:ext cx="1525497" cy="1144894"/>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pic>
        <p:sp>
          <p:nvSpPr>
            <p:cNvPr id="36" name="TextBox 35"/>
            <p:cNvSpPr txBox="1"/>
            <p:nvPr/>
          </p:nvSpPr>
          <p:spPr>
            <a:xfrm>
              <a:off x="5517538" y="3034421"/>
              <a:ext cx="1525497" cy="40011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культуру,</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 кинематографию</a:t>
              </a:r>
            </a:p>
          </p:txBody>
        </p:sp>
      </p:grpSp>
      <p:sp>
        <p:nvSpPr>
          <p:cNvPr id="41" name="Пятиугольник 40"/>
          <p:cNvSpPr/>
          <p:nvPr/>
        </p:nvSpPr>
        <p:spPr>
          <a:xfrm>
            <a:off x="186802" y="1280777"/>
            <a:ext cx="6480720" cy="1037289"/>
          </a:xfrm>
          <a:prstGeom prst="homePlate">
            <a:avLst/>
          </a:prstGeom>
          <a:solidFill>
            <a:schemeClr val="accent1"/>
          </a:solidFill>
        </p:spPr>
        <p:style>
          <a:lnRef idx="3">
            <a:schemeClr val="lt1"/>
          </a:lnRef>
          <a:fillRef idx="1">
            <a:schemeClr val="accent1"/>
          </a:fillRef>
          <a:effectRef idx="1">
            <a:schemeClr val="accent1"/>
          </a:effectRef>
          <a:fontRef idx="minor">
            <a:schemeClr val="lt1"/>
          </a:fontRef>
        </p:style>
        <p:txBody>
          <a:bodyPr rtlCol="0" anchor="ctr">
            <a:scene3d>
              <a:camera prst="orthographicFront"/>
              <a:lightRig rig="soft" dir="t">
                <a:rot lat="0" lon="0" rev="10800000"/>
              </a:lightRig>
            </a:scene3d>
            <a:sp3d>
              <a:bevelT w="27940" h="12700"/>
              <a:contourClr>
                <a:srgbClr val="DDDDDD"/>
              </a:contourClr>
            </a:sp3d>
          </a:bodyPr>
          <a:lstStyle/>
          <a:p>
            <a:pPr algn="ctr"/>
            <a:r>
              <a:rPr lang="ru-RU" sz="4400" b="1" spc="150" dirty="0">
                <a:ln w="11430"/>
                <a:solidFill>
                  <a:srgbClr val="F8F8F8"/>
                </a:solidFill>
                <a:effectLst>
                  <a:outerShdw blurRad="25400" algn="tl" rotWithShape="0">
                    <a:srgbClr val="000000">
                      <a:alpha val="43000"/>
                    </a:srgbClr>
                  </a:outerShdw>
                </a:effectLst>
              </a:rPr>
              <a:t>БЮДЖЕТ</a:t>
            </a:r>
          </a:p>
        </p:txBody>
      </p:sp>
      <p:grpSp>
        <p:nvGrpSpPr>
          <p:cNvPr id="19" name="Группа 18"/>
          <p:cNvGrpSpPr/>
          <p:nvPr/>
        </p:nvGrpSpPr>
        <p:grpSpPr>
          <a:xfrm>
            <a:off x="363828" y="4717261"/>
            <a:ext cx="1557572" cy="1842098"/>
            <a:chOff x="363826" y="4601142"/>
            <a:chExt cx="1557572" cy="1842098"/>
          </a:xfrm>
        </p:grpSpPr>
        <p:sp>
          <p:nvSpPr>
            <p:cNvPr id="14" name="TextBox 13"/>
            <p:cNvSpPr txBox="1"/>
            <p:nvPr/>
          </p:nvSpPr>
          <p:spPr>
            <a:xfrm>
              <a:off x="363826" y="5944642"/>
              <a:ext cx="1555200" cy="498598"/>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latin typeface="Times New Roman" pitchFamily="18" charset="0"/>
                  <a:ea typeface="+mn-ea"/>
                  <a:cs typeface="Times New Roman" pitchFamily="18" charset="0"/>
                </a:rPr>
                <a:t>На обслуживание государственного и муниципального долга</a:t>
              </a:r>
            </a:p>
          </p:txBody>
        </p:sp>
        <p:pic>
          <p:nvPicPr>
            <p:cNvPr id="1026"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57212" t="44086" r="13772" b="25649"/>
            <a:stretch/>
          </p:blipFill>
          <p:spPr bwMode="auto">
            <a:xfrm>
              <a:off x="382249" y="4601142"/>
              <a:ext cx="1539149" cy="13435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0" name="Нашивка 69"/>
          <p:cNvSpPr>
            <a:spLocks noChangeAspect="1"/>
          </p:cNvSpPr>
          <p:nvPr/>
        </p:nvSpPr>
        <p:spPr>
          <a:xfrm>
            <a:off x="264714" y="3472292"/>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72" name="Нашивка 71"/>
          <p:cNvSpPr>
            <a:spLocks noChangeAspect="1"/>
          </p:cNvSpPr>
          <p:nvPr/>
        </p:nvSpPr>
        <p:spPr>
          <a:xfrm>
            <a:off x="1944070" y="3457672"/>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3" name="Нашивка 82"/>
          <p:cNvSpPr>
            <a:spLocks noChangeAspect="1"/>
          </p:cNvSpPr>
          <p:nvPr/>
        </p:nvSpPr>
        <p:spPr>
          <a:xfrm>
            <a:off x="3640075" y="3457672"/>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4" name="Нашивка 83"/>
          <p:cNvSpPr>
            <a:spLocks noChangeAspect="1"/>
          </p:cNvSpPr>
          <p:nvPr/>
        </p:nvSpPr>
        <p:spPr>
          <a:xfrm>
            <a:off x="5355685" y="3457672"/>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5" name="Нашивка 84"/>
          <p:cNvSpPr>
            <a:spLocks noChangeAspect="1"/>
          </p:cNvSpPr>
          <p:nvPr/>
        </p:nvSpPr>
        <p:spPr>
          <a:xfrm>
            <a:off x="7059510" y="3472292"/>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6" name="Нашивка 85"/>
          <p:cNvSpPr>
            <a:spLocks noChangeAspect="1"/>
          </p:cNvSpPr>
          <p:nvPr/>
        </p:nvSpPr>
        <p:spPr>
          <a:xfrm>
            <a:off x="283838" y="5457728"/>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7" name="Нашивка 86"/>
          <p:cNvSpPr>
            <a:spLocks noChangeAspect="1"/>
          </p:cNvSpPr>
          <p:nvPr/>
        </p:nvSpPr>
        <p:spPr>
          <a:xfrm>
            <a:off x="1963194" y="5457757"/>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8" name="Нашивка 87"/>
          <p:cNvSpPr>
            <a:spLocks noChangeAspect="1"/>
          </p:cNvSpPr>
          <p:nvPr/>
        </p:nvSpPr>
        <p:spPr>
          <a:xfrm>
            <a:off x="3659199" y="5472300"/>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9" name="Нашивка 88"/>
          <p:cNvSpPr>
            <a:spLocks noChangeAspect="1"/>
          </p:cNvSpPr>
          <p:nvPr/>
        </p:nvSpPr>
        <p:spPr>
          <a:xfrm>
            <a:off x="5374809" y="5472300"/>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90" name="Нашивка 89"/>
          <p:cNvSpPr>
            <a:spLocks noChangeAspect="1"/>
          </p:cNvSpPr>
          <p:nvPr/>
        </p:nvSpPr>
        <p:spPr>
          <a:xfrm>
            <a:off x="7078634" y="5472329"/>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1" name="Нашивка 50"/>
          <p:cNvSpPr>
            <a:spLocks noChangeAspect="1"/>
          </p:cNvSpPr>
          <p:nvPr/>
        </p:nvSpPr>
        <p:spPr>
          <a:xfrm>
            <a:off x="7074254" y="1705828"/>
            <a:ext cx="220160" cy="219297"/>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92732375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Диаграмма 7"/>
          <p:cNvGraphicFramePr>
            <a:graphicFrameLocks/>
          </p:cNvGraphicFramePr>
          <p:nvPr>
            <p:extLst>
              <p:ext uri="{D42A27DB-BD31-4B8C-83A1-F6EECF244321}">
                <p14:modId xmlns:p14="http://schemas.microsoft.com/office/powerpoint/2010/main" val="1204766864"/>
              </p:ext>
            </p:extLst>
          </p:nvPr>
        </p:nvGraphicFramePr>
        <p:xfrm>
          <a:off x="827584" y="1442394"/>
          <a:ext cx="7488832" cy="4323852"/>
        </p:xfrm>
        <a:graphic>
          <a:graphicData uri="http://schemas.openxmlformats.org/drawingml/2006/chart">
            <c:chart xmlns:c="http://schemas.openxmlformats.org/drawingml/2006/chart" xmlns:r="http://schemas.openxmlformats.org/officeDocument/2006/relationships" r:id="rId2"/>
          </a:graphicData>
        </a:graphic>
      </p:graphicFrame>
      <p:sp>
        <p:nvSpPr>
          <p:cNvPr id="2" name="Заголовок 1"/>
          <p:cNvSpPr>
            <a:spLocks noGrp="1"/>
          </p:cNvSpPr>
          <p:nvPr>
            <p:ph type="title"/>
          </p:nvPr>
        </p:nvSpPr>
        <p:spPr/>
        <p:txBody>
          <a:bodyPr>
            <a:normAutofit/>
          </a:bodyPr>
          <a:lstStyle/>
          <a:p>
            <a:r>
              <a:rPr lang="ru-RU" sz="2000" dirty="0"/>
              <a:t>РАСХОДЫ БЮДЖЕТА ДЯТЬКОВСКОГО РАЙОНА</a:t>
            </a:r>
          </a:p>
        </p:txBody>
      </p:sp>
      <p:sp>
        <p:nvSpPr>
          <p:cNvPr id="5" name="TextBox 4"/>
          <p:cNvSpPr txBox="1"/>
          <p:nvPr/>
        </p:nvSpPr>
        <p:spPr>
          <a:xfrm>
            <a:off x="827584" y="5785541"/>
            <a:ext cx="7488832" cy="793464"/>
          </a:xfrm>
          <a:prstGeom prst="foldedCorner">
            <a:avLst>
              <a:gd name="adj" fmla="val 24899"/>
            </a:avLst>
          </a:prstGeom>
          <a:solidFill>
            <a:schemeClr val="bg1">
              <a:lumMod val="95000"/>
            </a:schemeClr>
          </a:solidFill>
          <a:effectLst>
            <a:outerShdw blurRad="50800" dist="38100" dir="2700000" algn="tl" rotWithShape="0">
              <a:prstClr val="black">
                <a:alpha val="40000"/>
              </a:prstClr>
            </a:outerShdw>
          </a:effectLst>
        </p:spPr>
        <p:txBody>
          <a:bodyPr wrap="square" tIns="108000" bIns="0" rtlCol="0" anchor="ctr">
            <a:spAutoFit/>
          </a:bodyPr>
          <a:lstStyle/>
          <a:p>
            <a:pPr algn="ctr"/>
            <a:r>
              <a:rPr lang="ru-RU" sz="1600" dirty="0"/>
              <a:t>По сравнению с 2017 годом наблюдается увеличение расходов на сумму 53432,7 тыс. рублей, или на 7,2 процента. </a:t>
            </a:r>
          </a:p>
        </p:txBody>
      </p:sp>
      <p:sp>
        <p:nvSpPr>
          <p:cNvPr id="6" name="Прямоугольник 5"/>
          <p:cNvSpPr/>
          <p:nvPr/>
        </p:nvSpPr>
        <p:spPr>
          <a:xfrm>
            <a:off x="8049830" y="1134616"/>
            <a:ext cx="1071126" cy="307777"/>
          </a:xfrm>
          <a:prstGeom prst="rect">
            <a:avLst/>
          </a:prstGeom>
        </p:spPr>
        <p:txBody>
          <a:bodyPr wrap="none">
            <a:spAutoFit/>
          </a:bodyPr>
          <a:lstStyle/>
          <a:p>
            <a:pPr algn="r"/>
            <a:r>
              <a:rPr lang="ru-RU" sz="1400" dirty="0"/>
              <a:t>(ТЫС. РУБ.)</a:t>
            </a:r>
          </a:p>
        </p:txBody>
      </p:sp>
      <p:sp>
        <p:nvSpPr>
          <p:cNvPr id="3" name="Прямоугольник 2"/>
          <p:cNvSpPr/>
          <p:nvPr/>
        </p:nvSpPr>
        <p:spPr>
          <a:xfrm>
            <a:off x="827584" y="5785541"/>
            <a:ext cx="748883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87218832"/>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РАСХОДЫ БЮДЖЕТА ДЯТЬКОВСКОГО </a:t>
            </a:r>
            <a:br>
              <a:rPr lang="ru-RU" sz="2000" dirty="0"/>
            </a:br>
            <a:r>
              <a:rPr lang="ru-RU" sz="2000" dirty="0"/>
              <a:t>РАЙОНА ПО ОТРАСЛЯМ</a:t>
            </a:r>
          </a:p>
        </p:txBody>
      </p:sp>
      <p:graphicFrame>
        <p:nvGraphicFramePr>
          <p:cNvPr id="4" name="Group 3"/>
          <p:cNvGraphicFramePr>
            <a:graphicFrameLocks/>
          </p:cNvGraphicFramePr>
          <p:nvPr>
            <p:extLst>
              <p:ext uri="{D42A27DB-BD31-4B8C-83A1-F6EECF244321}">
                <p14:modId xmlns:p14="http://schemas.microsoft.com/office/powerpoint/2010/main" val="3807928608"/>
              </p:ext>
            </p:extLst>
          </p:nvPr>
        </p:nvGraphicFramePr>
        <p:xfrm>
          <a:off x="179512" y="1196755"/>
          <a:ext cx="8784975" cy="5345484"/>
        </p:xfrm>
        <a:graphic>
          <a:graphicData uri="http://schemas.openxmlformats.org/drawingml/2006/table">
            <a:tbl>
              <a:tblPr firstRow="1" lastRow="1" bandRow="1">
                <a:tableStyleId>{F5AB1C69-6EDB-4FF4-983F-18BD219EF322}</a:tableStyleId>
              </a:tblPr>
              <a:tblGrid>
                <a:gridCol w="5769946">
                  <a:extLst>
                    <a:ext uri="{9D8B030D-6E8A-4147-A177-3AD203B41FA5}">
                      <a16:colId xmlns:a16="http://schemas.microsoft.com/office/drawing/2014/main" val="20000"/>
                    </a:ext>
                  </a:extLst>
                </a:gridCol>
                <a:gridCol w="1534095">
                  <a:extLst>
                    <a:ext uri="{9D8B030D-6E8A-4147-A177-3AD203B41FA5}">
                      <a16:colId xmlns:a16="http://schemas.microsoft.com/office/drawing/2014/main" val="20001"/>
                    </a:ext>
                  </a:extLst>
                </a:gridCol>
                <a:gridCol w="1480934">
                  <a:extLst>
                    <a:ext uri="{9D8B030D-6E8A-4147-A177-3AD203B41FA5}">
                      <a16:colId xmlns:a16="http://schemas.microsoft.com/office/drawing/2014/main" val="20002"/>
                    </a:ext>
                  </a:extLst>
                </a:gridCol>
              </a:tblGrid>
              <a:tr h="346901">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Наименование отрасли</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727" marB="45727" anchor="ctr" horzOverflow="overflow"/>
                </a:tc>
                <a:tc gridSpan="2">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Исполнено, тыс. рублей</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727" marB="45727" anchor="ctr" horzOverflow="overflow"/>
                </a:tc>
                <a:tc hMerge="1">
                  <a:txBody>
                    <a:bodyPr/>
                    <a:lstStyle/>
                    <a:p>
                      <a:endParaRPr lang="ru-RU"/>
                    </a:p>
                  </a:txBody>
                  <a:tcPr/>
                </a:tc>
                <a:extLst>
                  <a:ext uri="{0D108BD9-81ED-4DB2-BD59-A6C34878D82A}">
                    <a16:rowId xmlns:a16="http://schemas.microsoft.com/office/drawing/2014/main" val="10000"/>
                  </a:ext>
                </a:extLst>
              </a:tr>
              <a:tr h="346901">
                <a:tc vMerge="1">
                  <a:txBody>
                    <a:bodyPr/>
                    <a:lstStyle/>
                    <a:p>
                      <a:endParaRPr lang="ru-RU"/>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2017 год</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defRPr/>
                      </a:pPr>
                      <a:r>
                        <a:rPr kumimoji="0" lang="ru-RU" sz="1400" u="none" strike="noStrike" cap="none" normalizeH="0" baseline="0" dirty="0">
                          <a:ln>
                            <a:noFill/>
                          </a:ln>
                          <a:effectLst>
                            <a:outerShdw blurRad="38100" dist="38100" dir="2700000" algn="tl">
                              <a:srgbClr val="000000">
                                <a:alpha val="43137"/>
                              </a:srgbClr>
                            </a:outerShdw>
                          </a:effectLst>
                        </a:rPr>
                        <a:t>2018 год</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1"/>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Общегосударственные вопросы</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59 647</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61 369,2</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2"/>
                  </a:ext>
                </a:extLst>
              </a:tr>
              <a:tr h="35012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Национальная оборона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3 229,5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3 965,5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3"/>
                  </a:ext>
                </a:extLst>
              </a:tr>
              <a:tr h="5897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Национальная безопасность и правоохранительная деятельность</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1 838</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3 402,7</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4"/>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Национальная экономика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7 473,8</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8 064,8</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5"/>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ЖКХ</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14 910,9</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5 254,7</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6"/>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Образование</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524 837</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560 378,2</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7"/>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Культура, кинематография</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61 939</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67 296,5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8"/>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Социальная политика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48 635,9</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59 395,2</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09"/>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Физическая культура и спорт</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977,6</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11 875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10"/>
                  </a:ext>
                </a:extLst>
              </a:tr>
              <a:tr h="589729">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Обслуживание государственного и муниципального долга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1 595,6</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1 931,7</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11"/>
                  </a:ext>
                </a:extLst>
              </a:tr>
              <a:tr h="34690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Межбюджетные трансферты</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13 936,6</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9 520,5</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L="91439" marR="91439" marT="45727" marB="45727" anchor="ctr" horzOverflow="overflow"/>
                </a:tc>
                <a:extLst>
                  <a:ext uri="{0D108BD9-81ED-4DB2-BD59-A6C34878D82A}">
                    <a16:rowId xmlns:a16="http://schemas.microsoft.com/office/drawing/2014/main" val="10012"/>
                  </a:ext>
                </a:extLst>
              </a:tr>
              <a:tr h="346899">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ИТОГО</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91439" marR="91439" marT="45727" marB="45727" anchor="ctr" horzOverflow="overflow"/>
                </a:tc>
                <a:tc>
                  <a:txBody>
                    <a:bodyPr/>
                    <a:lstStyle/>
                    <a:p>
                      <a:pPr algn="ctr" fontAlgn="b"/>
                      <a:r>
                        <a:rPr lang="ru-RU" sz="1400" u="none" strike="noStrike" dirty="0">
                          <a:effectLst>
                            <a:outerShdw blurRad="38100" dist="38100" dir="2700000" algn="tl">
                              <a:srgbClr val="000000">
                                <a:alpha val="43137"/>
                              </a:srgbClr>
                            </a:outerShdw>
                          </a:effectLst>
                        </a:rPr>
                        <a:t>739 021,3</a:t>
                      </a:r>
                      <a:endParaRPr lang="ru-RU" sz="1400" b="1" i="0" u="none" strike="noStrike"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7620" marR="7620" marT="7621" marB="0" anchor="ctr"/>
                </a:tc>
                <a:tc>
                  <a:txBody>
                    <a:bodyPr/>
                    <a:lstStyle/>
                    <a:p>
                      <a:pPr algn="ctr" fontAlgn="b"/>
                      <a:r>
                        <a:rPr lang="ru-RU" sz="1400" u="none" strike="noStrike" dirty="0">
                          <a:effectLst>
                            <a:outerShdw blurRad="38100" dist="38100" dir="2700000" algn="tl">
                              <a:srgbClr val="000000">
                                <a:alpha val="43137"/>
                              </a:srgbClr>
                            </a:outerShdw>
                          </a:effectLst>
                        </a:rPr>
                        <a:t>792 454</a:t>
                      </a:r>
                      <a:endParaRPr lang="ru-RU" sz="1400" b="1" i="0" u="none" strike="noStrike"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L="7620" marR="7620" marT="7621"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60133270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ИСПОЛНЕНИЕ БЮДЖЕТА ДЯТЬКОВСКОГО РАЙОНА  ПО СОЦИАЛЬНО-ЗНАЧИМЫМ РАСХОДАМ</a:t>
            </a:r>
          </a:p>
        </p:txBody>
      </p:sp>
      <p:graphicFrame>
        <p:nvGraphicFramePr>
          <p:cNvPr id="4" name="Group 4"/>
          <p:cNvGraphicFramePr>
            <a:graphicFrameLocks/>
          </p:cNvGraphicFramePr>
          <p:nvPr>
            <p:extLst>
              <p:ext uri="{D42A27DB-BD31-4B8C-83A1-F6EECF244321}">
                <p14:modId xmlns:p14="http://schemas.microsoft.com/office/powerpoint/2010/main" val="2895367532"/>
              </p:ext>
            </p:extLst>
          </p:nvPr>
        </p:nvGraphicFramePr>
        <p:xfrm>
          <a:off x="179512" y="1196751"/>
          <a:ext cx="8784976" cy="4464496"/>
        </p:xfrm>
        <a:graphic>
          <a:graphicData uri="http://schemas.openxmlformats.org/drawingml/2006/table">
            <a:tbl>
              <a:tblPr firstRow="1" lastRow="1" bandRow="1">
                <a:tableStyleId>{F5AB1C69-6EDB-4FF4-983F-18BD219EF322}</a:tableStyleId>
              </a:tblPr>
              <a:tblGrid>
                <a:gridCol w="374441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158417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tblGrid>
              <a:tr h="1262077">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Наименование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статей расходов</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Исполнено за 2018 год</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(тыс. рублей)</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Процент исполнения к общим расходам, %</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outerShdw blurRad="38100" dist="38100" dir="2700000" algn="tl">
                              <a:srgbClr val="000000">
                                <a:alpha val="43137"/>
                              </a:srgbClr>
                            </a:outerShdw>
                          </a:effectLst>
                        </a:rPr>
                        <a:t>Процент исполнения к социально-значимым расходам, %</a:t>
                      </a:r>
                      <a:endParaRPr kumimoji="0" lang="ru-RU" sz="14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0"/>
                  </a:ext>
                </a:extLst>
              </a:tr>
              <a:tr h="54538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Оплата труда и начисления на оплату труда</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67 681,3</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8,5</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9,2</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1"/>
                  </a:ext>
                </a:extLst>
              </a:tr>
              <a:tr h="365349">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Расходы по охране семьи и детства </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44 017,5</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5,6</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6</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2"/>
                  </a:ext>
                </a:extLst>
              </a:tr>
              <a:tr h="365349">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Теплоэнергоресурсы</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2 995,3</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0,4</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0,4</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3"/>
                  </a:ext>
                </a:extLst>
              </a:tr>
              <a:tr h="1560987">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400" u="none" strike="noStrike" cap="none" normalizeH="0" baseline="0" dirty="0">
                          <a:ln>
                            <a:noFill/>
                          </a:ln>
                          <a:effectLst/>
                        </a:rPr>
                        <a:t>Субсидии бюджетным и автономным учреждениям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В том числе: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 заработная плата с начислениями; </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 коммунальные услуги;</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 расходы на питание </a:t>
                      </a:r>
                      <a:endParaRPr kumimoji="0" lang="ru-RU" sz="1200" b="0" i="1"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622 375,7</a:t>
                      </a:r>
                      <a:endParaRPr kumimoji="0" lang="ru-RU" sz="18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458 174,6</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64 509,4</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7222,8</a:t>
                      </a:r>
                      <a:endParaRPr kumimoji="0" lang="ru-RU" sz="1200" b="0" i="1"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78,5</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58</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8,1</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defRPr/>
                      </a:pPr>
                      <a:r>
                        <a:rPr kumimoji="0" lang="ru-RU" sz="1200" u="none" strike="noStrike" cap="none" normalizeH="0" baseline="0" dirty="0">
                          <a:ln>
                            <a:noFill/>
                          </a:ln>
                          <a:effectLst/>
                        </a:rPr>
                        <a:t>0,9</a:t>
                      </a:r>
                      <a:endParaRPr kumimoji="0" lang="ru-RU" sz="1200" b="0" i="1"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rPr>
                        <a:t>84,4</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ru-RU" sz="1200" u="none" strike="noStrike" cap="none" normalizeH="0" baseline="0" dirty="0">
                        <a:ln>
                          <a:noFill/>
                        </a:ln>
                        <a:effectLst/>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62,2</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200" u="none" strike="noStrike" cap="none" normalizeH="0" baseline="0" dirty="0">
                          <a:ln>
                            <a:noFill/>
                          </a:ln>
                          <a:effectLst/>
                        </a:rPr>
                        <a:t>8,8</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defRPr/>
                      </a:pPr>
                      <a:r>
                        <a:rPr kumimoji="0" lang="ru-RU" sz="1200" u="none" strike="noStrike" cap="none" normalizeH="0" baseline="0" dirty="0">
                          <a:ln>
                            <a:noFill/>
                          </a:ln>
                          <a:effectLst/>
                        </a:rPr>
                        <a:t>1</a:t>
                      </a:r>
                      <a:endParaRPr kumimoji="0" lang="ru-RU" sz="1200" b="0" i="1" u="none" strike="noStrike" cap="none" normalizeH="0" baseline="0" dirty="0">
                        <a:ln>
                          <a:noFill/>
                        </a:ln>
                        <a:solidFill>
                          <a:schemeClr val="tx1"/>
                        </a:solidFill>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4"/>
                  </a:ext>
                </a:extLst>
              </a:tr>
              <a:tr h="365349">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outerShdw blurRad="38100" dist="38100" dir="2700000" algn="tl">
                              <a:srgbClr val="000000">
                                <a:alpha val="43137"/>
                              </a:srgbClr>
                            </a:outerShdw>
                          </a:effectLst>
                        </a:rPr>
                        <a:t>Итого расходов</a:t>
                      </a:r>
                      <a:endParaRPr kumimoji="0" lang="ru-RU" sz="16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outerShdw blurRad="38100" dist="38100" dir="2700000" algn="tl">
                              <a:srgbClr val="000000">
                                <a:alpha val="43137"/>
                              </a:srgbClr>
                            </a:outerShdw>
                          </a:effectLst>
                        </a:rPr>
                        <a:t>737 069,8</a:t>
                      </a:r>
                      <a:endParaRPr kumimoji="0" lang="ru-RU" sz="16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outerShdw blurRad="38100" dist="38100" dir="2700000" algn="tl">
                              <a:srgbClr val="000000">
                                <a:alpha val="43137"/>
                              </a:srgbClr>
                            </a:outerShdw>
                          </a:effectLst>
                        </a:rPr>
                        <a:t>93</a:t>
                      </a:r>
                      <a:endParaRPr kumimoji="0" lang="ru-RU" sz="1600" u="none" strike="noStrike" cap="none" normalizeH="0" baseline="0" dirty="0">
                        <a:ln>
                          <a:noFill/>
                        </a:ln>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sz="1600" u="none" strike="noStrike" cap="none" normalizeH="0" baseline="0" dirty="0">
                          <a:ln>
                            <a:noFill/>
                          </a:ln>
                          <a:effectLst>
                            <a:outerShdw blurRad="38100" dist="38100" dir="2700000" algn="tl">
                              <a:srgbClr val="000000">
                                <a:alpha val="43137"/>
                              </a:srgbClr>
                            </a:outerShdw>
                          </a:effectLst>
                        </a:rPr>
                        <a:t>100,0</a:t>
                      </a:r>
                      <a:endParaRPr kumimoji="0" lang="ru-RU" sz="1600" b="1" i="0" u="none" strike="noStrike" cap="none" normalizeH="0" baseline="0" dirty="0">
                        <a:ln>
                          <a:noFill/>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txBody>
                  <a:tcPr marT="45727" marB="45727" anchor="ctr" horzOverflow="overflow"/>
                </a:tc>
                <a:extLst>
                  <a:ext uri="{0D108BD9-81ED-4DB2-BD59-A6C34878D82A}">
                    <a16:rowId xmlns:a16="http://schemas.microsoft.com/office/drawing/2014/main" val="10005"/>
                  </a:ext>
                </a:extLst>
              </a:tr>
            </a:tbl>
          </a:graphicData>
        </a:graphic>
      </p:graphicFrame>
      <p:sp>
        <p:nvSpPr>
          <p:cNvPr id="5" name="Загнутый угол 4"/>
          <p:cNvSpPr/>
          <p:nvPr/>
        </p:nvSpPr>
        <p:spPr>
          <a:xfrm>
            <a:off x="827584" y="5877272"/>
            <a:ext cx="7488832" cy="720079"/>
          </a:xfrm>
          <a:prstGeom prst="foldedCorner">
            <a:avLst>
              <a:gd name="adj" fmla="val 34778"/>
            </a:avLst>
          </a:prstGeom>
          <a:solidFill>
            <a:schemeClr val="bg1">
              <a:lumMod val="95000"/>
            </a:schemeClr>
          </a:solidFill>
        </p:spPr>
        <p:txBody>
          <a:bodyPr wrap="square">
            <a:noAutofit/>
          </a:bodyPr>
          <a:lstStyle/>
          <a:p>
            <a:pPr algn="ctr">
              <a:defRPr/>
            </a:pPr>
            <a:r>
              <a:rPr lang="ru-RU" sz="1600" dirty="0"/>
              <a:t>В приоритетном порядке ресурсы бюджета направлялись на финансирование социально-значимых расходов и оплату за потребляемые энергоресурсы</a:t>
            </a:r>
          </a:p>
        </p:txBody>
      </p:sp>
      <p:sp>
        <p:nvSpPr>
          <p:cNvPr id="7" name="Прямоугольник 6"/>
          <p:cNvSpPr/>
          <p:nvPr/>
        </p:nvSpPr>
        <p:spPr>
          <a:xfrm>
            <a:off x="827584" y="5831553"/>
            <a:ext cx="748883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241788770"/>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ДИНАМИКА РАСХОДОВ БЮДЖЕТА ДЯТЬКОВСКОГО РАЙОНА В 2016-2018ГГ. </a:t>
            </a:r>
            <a:br>
              <a:rPr lang="ru-RU" sz="2000" dirty="0"/>
            </a:br>
            <a:r>
              <a:rPr lang="ru-RU" sz="2000" dirty="0"/>
              <a:t>ПО ОТРАСЛЯМ</a:t>
            </a:r>
          </a:p>
        </p:txBody>
      </p:sp>
      <p:graphicFrame>
        <p:nvGraphicFramePr>
          <p:cNvPr id="6" name="Диаграмма 5"/>
          <p:cNvGraphicFramePr>
            <a:graphicFrameLocks/>
          </p:cNvGraphicFramePr>
          <p:nvPr>
            <p:extLst>
              <p:ext uri="{D42A27DB-BD31-4B8C-83A1-F6EECF244321}">
                <p14:modId xmlns:p14="http://schemas.microsoft.com/office/powerpoint/2010/main" val="2101489584"/>
              </p:ext>
            </p:extLst>
          </p:nvPr>
        </p:nvGraphicFramePr>
        <p:xfrm>
          <a:off x="0" y="980728"/>
          <a:ext cx="9120956" cy="5760640"/>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8072874" y="983255"/>
            <a:ext cx="1071126" cy="307777"/>
          </a:xfrm>
          <a:prstGeom prst="rect">
            <a:avLst/>
          </a:prstGeom>
          <a:solidFill>
            <a:schemeClr val="bg1"/>
          </a:solidFill>
        </p:spPr>
        <p:txBody>
          <a:bodyPr wrap="none">
            <a:spAutoFit/>
          </a:bodyPr>
          <a:lstStyle/>
          <a:p>
            <a:pPr algn="r"/>
            <a:r>
              <a:rPr lang="ru-RU" sz="1400" dirty="0"/>
              <a:t>(ТЫС. РУБ.)</a:t>
            </a:r>
          </a:p>
        </p:txBody>
      </p:sp>
    </p:spTree>
    <p:extLst>
      <p:ext uri="{BB962C8B-B14F-4D97-AF65-F5344CB8AC3E}">
        <p14:creationId xmlns:p14="http://schemas.microsoft.com/office/powerpoint/2010/main" val="24118231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СТРУКТУРА РАСХОДОВ БЮДЖЕТА </a:t>
            </a:r>
            <a:br>
              <a:rPr lang="ru-RU" sz="2000" dirty="0"/>
            </a:br>
            <a:r>
              <a:rPr lang="ru-RU" sz="2000" dirty="0"/>
              <a:t>ДЯТЬКОВСКОГО РАЙОНА ЗА 2018 ГОД</a:t>
            </a:r>
          </a:p>
        </p:txBody>
      </p:sp>
      <p:graphicFrame>
        <p:nvGraphicFramePr>
          <p:cNvPr id="4" name="Диаграмма 3"/>
          <p:cNvGraphicFramePr>
            <a:graphicFrameLocks/>
          </p:cNvGraphicFramePr>
          <p:nvPr>
            <p:extLst>
              <p:ext uri="{D42A27DB-BD31-4B8C-83A1-F6EECF244321}">
                <p14:modId xmlns:p14="http://schemas.microsoft.com/office/powerpoint/2010/main" val="2903027999"/>
              </p:ext>
            </p:extLst>
          </p:nvPr>
        </p:nvGraphicFramePr>
        <p:xfrm>
          <a:off x="539552" y="1340768"/>
          <a:ext cx="8280920" cy="4896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49971139"/>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dirty="0"/>
              <a:t>ПОВЫШЕНИЕ СРЕДНЕЙ ЗАРАБОТНОЙ ПЛАТЫ В 2018 ГОДУ ПО УКАЗАМ ПРЕЗИДЕНТА РФ (ПО УЧРЕЖДЕНИЯМ, ФИНАНСИРУЕМЫМ ЗА СЧЕТ СРЕДСТВ БЮДЖЕТА ДЯТЬКОВСКОГО РАЙОНА)</a:t>
            </a:r>
          </a:p>
        </p:txBody>
      </p:sp>
      <p:graphicFrame>
        <p:nvGraphicFramePr>
          <p:cNvPr id="49" name="Таблица 48"/>
          <p:cNvGraphicFramePr>
            <a:graphicFrameLocks noGrp="1"/>
          </p:cNvGraphicFramePr>
          <p:nvPr>
            <p:extLst>
              <p:ext uri="{D42A27DB-BD31-4B8C-83A1-F6EECF244321}">
                <p14:modId xmlns:p14="http://schemas.microsoft.com/office/powerpoint/2010/main" val="1496821428"/>
              </p:ext>
            </p:extLst>
          </p:nvPr>
        </p:nvGraphicFramePr>
        <p:xfrm>
          <a:off x="251520" y="1124744"/>
          <a:ext cx="8640960" cy="5400599"/>
        </p:xfrm>
        <a:graphic>
          <a:graphicData uri="http://schemas.openxmlformats.org/drawingml/2006/table">
            <a:tbl>
              <a:tblPr firstRow="1">
                <a:tableStyleId>{46F890A9-2807-4EBB-B81D-B2AA78EC7F39}</a:tableStyleId>
              </a:tblPr>
              <a:tblGrid>
                <a:gridCol w="1533074">
                  <a:extLst>
                    <a:ext uri="{9D8B030D-6E8A-4147-A177-3AD203B41FA5}">
                      <a16:colId xmlns:a16="http://schemas.microsoft.com/office/drawing/2014/main" val="20000"/>
                    </a:ext>
                  </a:extLst>
                </a:gridCol>
                <a:gridCol w="2787406">
                  <a:extLst>
                    <a:ext uri="{9D8B030D-6E8A-4147-A177-3AD203B41FA5}">
                      <a16:colId xmlns:a16="http://schemas.microsoft.com/office/drawing/2014/main" val="20001"/>
                    </a:ext>
                  </a:extLst>
                </a:gridCol>
                <a:gridCol w="2160240">
                  <a:extLst>
                    <a:ext uri="{9D8B030D-6E8A-4147-A177-3AD203B41FA5}">
                      <a16:colId xmlns:a16="http://schemas.microsoft.com/office/drawing/2014/main" val="20002"/>
                    </a:ext>
                  </a:extLst>
                </a:gridCol>
                <a:gridCol w="2160240">
                  <a:extLst>
                    <a:ext uri="{9D8B030D-6E8A-4147-A177-3AD203B41FA5}">
                      <a16:colId xmlns:a16="http://schemas.microsoft.com/office/drawing/2014/main" val="20003"/>
                    </a:ext>
                  </a:extLst>
                </a:gridCol>
              </a:tblGrid>
              <a:tr h="825861">
                <a:tc>
                  <a:txBody>
                    <a:bodyPr/>
                    <a:lstStyle/>
                    <a:p>
                      <a:pPr algn="ctr"/>
                      <a:endParaRPr lang="ru-RU" sz="1400" dirty="0">
                        <a:latin typeface="Times New Roman" pitchFamily="18" charset="0"/>
                        <a:cs typeface="Times New Roman" pitchFamily="18" charset="0"/>
                      </a:endParaRPr>
                    </a:p>
                  </a:txBody>
                  <a:tcPr marL="91439" marR="91439"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3"/>
                    </a:solidFill>
                  </a:tcPr>
                </a:tc>
                <a:tc>
                  <a:txBody>
                    <a:bodyPr/>
                    <a:lstStyle/>
                    <a:p>
                      <a:pPr algn="ctr"/>
                      <a:r>
                        <a:rPr lang="ru-RU" sz="1400" dirty="0">
                          <a:latin typeface="Times New Roman" pitchFamily="18" charset="0"/>
                          <a:cs typeface="Times New Roman" pitchFamily="18" charset="0"/>
                        </a:rPr>
                        <a:t>Категории работников</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3"/>
                    </a:solidFill>
                  </a:tcPr>
                </a:tc>
                <a:tc>
                  <a:txBody>
                    <a:bodyPr/>
                    <a:lstStyle/>
                    <a:p>
                      <a:pPr algn="ctr"/>
                      <a:r>
                        <a:rPr lang="ru-RU" sz="1400" dirty="0">
                          <a:latin typeface="Times New Roman" pitchFamily="18" charset="0"/>
                          <a:cs typeface="Times New Roman" pitchFamily="18" charset="0"/>
                        </a:rPr>
                        <a:t>Целевое значение на 2018 год (руб.)</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3"/>
                    </a:solidFill>
                  </a:tcPr>
                </a:tc>
                <a:tc>
                  <a:txBody>
                    <a:bodyPr/>
                    <a:lstStyle/>
                    <a:p>
                      <a:pPr algn="ctr"/>
                      <a:r>
                        <a:rPr lang="ru-RU" sz="1400" dirty="0">
                          <a:latin typeface="Times New Roman" pitchFamily="18" charset="0"/>
                          <a:cs typeface="Times New Roman" pitchFamily="18" charset="0"/>
                        </a:rPr>
                        <a:t>Средняя заработная плата на 01.01.2019 (руб.)</a:t>
                      </a:r>
                    </a:p>
                  </a:txBody>
                  <a:tcPr marL="91439" marR="91439"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104826">
                <a:tc>
                  <a:txBody>
                    <a:bodyPr/>
                    <a:lstStyle/>
                    <a:p>
                      <a:pPr algn="ctr"/>
                      <a:endParaRPr lang="ru-RU" sz="1500" dirty="0">
                        <a:latin typeface="Times New Roman" pitchFamily="18" charset="0"/>
                        <a:cs typeface="Times New Roman" pitchFamily="18" charset="0"/>
                      </a:endParaRPr>
                    </a:p>
                  </a:txBody>
                  <a:tcPr marL="91439" marR="91439"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dpi="0" rotWithShape="1">
                      <a:blip r:embed="rId2"/>
                      <a:srcRect/>
                      <a:stretch>
                        <a:fillRect/>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a:latin typeface="Times New Roman" pitchFamily="18" charset="0"/>
                          <a:cs typeface="Times New Roman" pitchFamily="18" charset="0"/>
                        </a:rPr>
                        <a:t>Педагогические работники образовательных учреждений</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algn="ctr"/>
                      <a:r>
                        <a:rPr lang="ru-RU" sz="1800" dirty="0">
                          <a:latin typeface="Times New Roman" pitchFamily="18" charset="0"/>
                          <a:cs typeface="Times New Roman" pitchFamily="18" charset="0"/>
                        </a:rPr>
                        <a:t>22865,7</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algn="ctr"/>
                      <a:r>
                        <a:rPr lang="ru-RU" sz="1800" dirty="0">
                          <a:latin typeface="Times New Roman" pitchFamily="18" charset="0"/>
                          <a:cs typeface="Times New Roman" pitchFamily="18" charset="0"/>
                        </a:rPr>
                        <a:t>23069,4</a:t>
                      </a:r>
                    </a:p>
                  </a:txBody>
                  <a:tcPr marL="91439" marR="91439"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1179770">
                <a:tc>
                  <a:txBody>
                    <a:bodyPr/>
                    <a:lstStyle/>
                    <a:p>
                      <a:pPr algn="ctr"/>
                      <a:endParaRPr lang="ru-RU" sz="1500" dirty="0">
                        <a:latin typeface="Times New Roman" pitchFamily="18" charset="0"/>
                        <a:cs typeface="Times New Roman" pitchFamily="18" charset="0"/>
                      </a:endParaRPr>
                    </a:p>
                  </a:txBody>
                  <a:tcPr marL="91439" marR="91439"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3"/>
                      <a:stretch>
                        <a:fillRect/>
                      </a:stretch>
                    </a:blipFill>
                  </a:tcPr>
                </a:tc>
                <a:tc>
                  <a:txBody>
                    <a:bodyPr/>
                    <a:lstStyle/>
                    <a:p>
                      <a:pPr algn="l"/>
                      <a:r>
                        <a:rPr lang="ru-RU" sz="1500" dirty="0">
                          <a:latin typeface="Times New Roman" pitchFamily="18" charset="0"/>
                          <a:cs typeface="Times New Roman" pitchFamily="18" charset="0"/>
                        </a:rPr>
                        <a:t>Педагогические работники дошкольных образовательных учреждений</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ru-RU" sz="1800" dirty="0">
                          <a:latin typeface="Times New Roman" pitchFamily="18" charset="0"/>
                          <a:cs typeface="Times New Roman" pitchFamily="18" charset="0"/>
                        </a:rPr>
                        <a:t>22050</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ru-RU" sz="1800" dirty="0">
                          <a:latin typeface="Times New Roman" pitchFamily="18" charset="0"/>
                          <a:cs typeface="Times New Roman" pitchFamily="18" charset="0"/>
                        </a:rPr>
                        <a:t>22050</a:t>
                      </a:r>
                    </a:p>
                  </a:txBody>
                  <a:tcPr marL="91439" marR="91439"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1179770">
                <a:tc>
                  <a:txBody>
                    <a:bodyPr/>
                    <a:lstStyle/>
                    <a:p>
                      <a:pPr algn="ctr"/>
                      <a:endParaRPr lang="ru-RU" sz="1500" dirty="0">
                        <a:latin typeface="Times New Roman" pitchFamily="18" charset="0"/>
                        <a:cs typeface="Times New Roman" pitchFamily="18" charset="0"/>
                      </a:endParaRPr>
                    </a:p>
                  </a:txBody>
                  <a:tcPr marL="91439" marR="91439"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a:latin typeface="Times New Roman" pitchFamily="18" charset="0"/>
                          <a:cs typeface="Times New Roman" pitchFamily="18" charset="0"/>
                        </a:rPr>
                        <a:t>Педагогические работники образовательных организаций дополнительного образования детей</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algn="ctr"/>
                      <a:r>
                        <a:rPr lang="ru-RU" sz="1800" dirty="0">
                          <a:latin typeface="Times New Roman" pitchFamily="18" charset="0"/>
                          <a:cs typeface="Times New Roman" pitchFamily="18" charset="0"/>
                        </a:rPr>
                        <a:t>20786</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algn="ctr"/>
                      <a:r>
                        <a:rPr lang="ru-RU" sz="1800" dirty="0">
                          <a:latin typeface="Times New Roman" pitchFamily="18" charset="0"/>
                          <a:cs typeface="Times New Roman" pitchFamily="18" charset="0"/>
                        </a:rPr>
                        <a:t>20789,9</a:t>
                      </a:r>
                    </a:p>
                  </a:txBody>
                  <a:tcPr marL="91439" marR="91439"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1110372">
                <a:tc>
                  <a:txBody>
                    <a:bodyPr/>
                    <a:lstStyle/>
                    <a:p>
                      <a:pPr algn="ctr"/>
                      <a:endParaRPr lang="ru-RU" sz="1500" dirty="0">
                        <a:latin typeface="Times New Roman" pitchFamily="18" charset="0"/>
                        <a:cs typeface="Times New Roman" pitchFamily="18" charset="0"/>
                      </a:endParaRPr>
                    </a:p>
                  </a:txBody>
                  <a:tcPr marL="91439" marR="91439"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a:latin typeface="Times New Roman" pitchFamily="18" charset="0"/>
                          <a:cs typeface="Times New Roman" pitchFamily="18" charset="0"/>
                        </a:rPr>
                        <a:t>Работники учреждений культуры</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ru-RU" sz="1800" dirty="0">
                          <a:latin typeface="Times New Roman" pitchFamily="18" charset="0"/>
                          <a:cs typeface="Times New Roman" pitchFamily="18" charset="0"/>
                        </a:rPr>
                        <a:t>20121</a:t>
                      </a:r>
                    </a:p>
                  </a:txBody>
                  <a:tcPr marL="91439" marR="9143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ru-RU" sz="1800" dirty="0">
                          <a:latin typeface="Times New Roman" pitchFamily="18" charset="0"/>
                          <a:cs typeface="Times New Roman" pitchFamily="18" charset="0"/>
                        </a:rPr>
                        <a:t>20134</a:t>
                      </a:r>
                    </a:p>
                  </a:txBody>
                  <a:tcPr marL="91439" marR="91439"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3497564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9899"/>
            <a:ext cx="9144000" cy="847817"/>
          </a:xfrm>
        </p:spPr>
        <p:txBody>
          <a:bodyPr>
            <a:normAutofit/>
          </a:bodyPr>
          <a:lstStyle/>
          <a:p>
            <a:r>
              <a:rPr lang="ru-RU" sz="2000" dirty="0"/>
              <a:t>РАСХОДЫ БЮДЖЕТА ДЯТЬКОВСКОГО РАЙОНА НА ОБРАЗОВАНИЕ</a:t>
            </a:r>
            <a:br>
              <a:rPr lang="ru-RU" sz="2000" dirty="0"/>
            </a:br>
            <a:r>
              <a:rPr lang="ru-RU" sz="2000" dirty="0"/>
              <a:t>(ТЫС. РУБЛЕЙ)</a:t>
            </a:r>
          </a:p>
        </p:txBody>
      </p:sp>
      <p:grpSp>
        <p:nvGrpSpPr>
          <p:cNvPr id="4" name="Группа 3"/>
          <p:cNvGrpSpPr/>
          <p:nvPr/>
        </p:nvGrpSpPr>
        <p:grpSpPr>
          <a:xfrm rot="5400000">
            <a:off x="-1828655" y="2992092"/>
            <a:ext cx="5616627" cy="1712061"/>
            <a:chOff x="354636" y="-1"/>
            <a:chExt cx="8214318" cy="1422694"/>
          </a:xfrm>
          <a:noFill/>
        </p:grpSpPr>
        <p:sp>
          <p:nvSpPr>
            <p:cNvPr id="5" name="Скругленный прямоугольник 4"/>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6" name="Скругленный прямоугольник 4"/>
            <p:cNvSpPr/>
            <p:nvPr/>
          </p:nvSpPr>
          <p:spPr>
            <a:xfrm>
              <a:off x="2376826" y="5029"/>
              <a:ext cx="5792146" cy="14176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Дошкольное образование</a:t>
              </a:r>
            </a:p>
            <a:p>
              <a:pPr lvl="0" algn="ctr" defTabSz="711200">
                <a:lnSpc>
                  <a:spcPct val="90000"/>
                </a:lnSpc>
                <a:spcBef>
                  <a:spcPct val="0"/>
                </a:spcBef>
                <a:spcAft>
                  <a:spcPct val="35000"/>
                </a:spcAft>
              </a:pPr>
              <a:r>
                <a:rPr lang="ru-RU" sz="1200" dirty="0">
                  <a:solidFill>
                    <a:schemeClr val="tx1"/>
                  </a:solidFill>
                </a:rPr>
                <a:t>(субсидии бюджетным и автономным учреждениям на финансовое обеспечение муниципального задания на оказание муниципальных услуг (вып. работ)</a:t>
              </a:r>
            </a:p>
            <a:p>
              <a:pPr lvl="0" algn="ctr" defTabSz="711200">
                <a:lnSpc>
                  <a:spcPct val="90000"/>
                </a:lnSpc>
                <a:spcBef>
                  <a:spcPct val="0"/>
                </a:spcBef>
                <a:spcAft>
                  <a:spcPct val="35000"/>
                </a:spcAft>
              </a:pPr>
              <a:r>
                <a:rPr lang="ru-RU" sz="1200" dirty="0">
                  <a:solidFill>
                    <a:schemeClr val="tx1"/>
                  </a:solidFill>
                </a:rPr>
                <a:t>(15 дошкольных учреждений)</a:t>
              </a:r>
            </a:p>
            <a:p>
              <a:pPr lvl="0" algn="ctr" defTabSz="711200">
                <a:lnSpc>
                  <a:spcPct val="90000"/>
                </a:lnSpc>
                <a:spcBef>
                  <a:spcPct val="0"/>
                </a:spcBef>
                <a:spcAft>
                  <a:spcPct val="35000"/>
                </a:spcAft>
              </a:pPr>
              <a:endParaRPr lang="ru-RU" sz="1400" dirty="0">
                <a:solidFill>
                  <a:schemeClr val="tx1"/>
                </a:solidFill>
              </a:endParaRPr>
            </a:p>
          </p:txBody>
        </p:sp>
      </p:grpSp>
      <p:grpSp>
        <p:nvGrpSpPr>
          <p:cNvPr id="7" name="Группа 6"/>
          <p:cNvGrpSpPr/>
          <p:nvPr/>
        </p:nvGrpSpPr>
        <p:grpSpPr>
          <a:xfrm rot="5400000">
            <a:off x="-40568" y="2995117"/>
            <a:ext cx="5616621" cy="1706010"/>
            <a:chOff x="354636" y="-1"/>
            <a:chExt cx="8214318" cy="1417661"/>
          </a:xfrm>
          <a:noFill/>
        </p:grpSpPr>
        <p:sp>
          <p:nvSpPr>
            <p:cNvPr id="8" name="Скругленный прямоугольник 7"/>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9" name="Скругленный прямоугольник 4"/>
            <p:cNvSpPr/>
            <p:nvPr/>
          </p:nvSpPr>
          <p:spPr>
            <a:xfrm>
              <a:off x="2436311" y="3"/>
              <a:ext cx="5792152"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Общее образование</a:t>
              </a:r>
            </a:p>
            <a:p>
              <a:pPr lvl="0" algn="ctr" defTabSz="711200">
                <a:lnSpc>
                  <a:spcPct val="90000"/>
                </a:lnSpc>
                <a:spcBef>
                  <a:spcPct val="0"/>
                </a:spcBef>
                <a:spcAft>
                  <a:spcPct val="35000"/>
                </a:spcAft>
              </a:pPr>
              <a:r>
                <a:rPr lang="ru-RU" sz="1200" dirty="0">
                  <a:solidFill>
                    <a:schemeClr val="tx1"/>
                  </a:solidFill>
                </a:rPr>
                <a:t>(субсидии бюджетным и автономным учреждениям на финансовое обеспечение муниципального задания на оказание муниципальных услуг (</a:t>
              </a:r>
              <a:r>
                <a:rPr lang="ru-RU" sz="1200" dirty="0" err="1">
                  <a:solidFill>
                    <a:schemeClr val="tx1"/>
                  </a:solidFill>
                </a:rPr>
                <a:t>вып</a:t>
              </a:r>
              <a:r>
                <a:rPr lang="ru-RU" sz="1200" dirty="0">
                  <a:solidFill>
                    <a:schemeClr val="tx1"/>
                  </a:solidFill>
                </a:rPr>
                <a:t>. работ)</a:t>
              </a:r>
            </a:p>
            <a:p>
              <a:pPr lvl="0" algn="ctr" defTabSz="711200">
                <a:lnSpc>
                  <a:spcPct val="90000"/>
                </a:lnSpc>
                <a:spcBef>
                  <a:spcPct val="0"/>
                </a:spcBef>
                <a:spcAft>
                  <a:spcPct val="35000"/>
                </a:spcAft>
              </a:pPr>
              <a:r>
                <a:rPr lang="ru-RU" sz="1200" dirty="0">
                  <a:solidFill>
                    <a:schemeClr val="tx1"/>
                  </a:solidFill>
                </a:rPr>
                <a:t>(13 общеобразовательных учреждений)</a:t>
              </a:r>
            </a:p>
            <a:p>
              <a:pPr lvl="0" algn="ctr" defTabSz="711200">
                <a:lnSpc>
                  <a:spcPct val="90000"/>
                </a:lnSpc>
                <a:spcBef>
                  <a:spcPct val="0"/>
                </a:spcBef>
                <a:spcAft>
                  <a:spcPct val="35000"/>
                </a:spcAft>
              </a:pPr>
              <a:endParaRPr lang="ru-RU" sz="1200" dirty="0">
                <a:solidFill>
                  <a:schemeClr val="tx1"/>
                </a:solidFill>
              </a:endParaRPr>
            </a:p>
          </p:txBody>
        </p:sp>
      </p:grpSp>
      <p:grpSp>
        <p:nvGrpSpPr>
          <p:cNvPr id="10" name="Группа 9"/>
          <p:cNvGrpSpPr/>
          <p:nvPr/>
        </p:nvGrpSpPr>
        <p:grpSpPr>
          <a:xfrm rot="5400000">
            <a:off x="3533521" y="3007377"/>
            <a:ext cx="5617965" cy="1706000"/>
            <a:chOff x="354635" y="-1"/>
            <a:chExt cx="8214319" cy="1417662"/>
          </a:xfrm>
          <a:noFill/>
        </p:grpSpPr>
        <p:sp>
          <p:nvSpPr>
            <p:cNvPr id="11" name="Скругленный прямоугольник 10"/>
            <p:cNvSpPr/>
            <p:nvPr/>
          </p:nvSpPr>
          <p:spPr>
            <a:xfrm>
              <a:off x="354635" y="-1"/>
              <a:ext cx="8214319"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2" name="Скругленный прямоугольник 4"/>
            <p:cNvSpPr/>
            <p:nvPr/>
          </p:nvSpPr>
          <p:spPr>
            <a:xfrm>
              <a:off x="2376342" y="4"/>
              <a:ext cx="5792731"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Молодежная политика и оздоровление детей </a:t>
              </a:r>
            </a:p>
            <a:p>
              <a:pPr lvl="0" algn="ctr" defTabSz="711200">
                <a:lnSpc>
                  <a:spcPct val="90000"/>
                </a:lnSpc>
                <a:spcBef>
                  <a:spcPct val="0"/>
                </a:spcBef>
                <a:spcAft>
                  <a:spcPct val="35000"/>
                </a:spcAft>
              </a:pPr>
              <a:r>
                <a:rPr lang="ru-RU" sz="1200" dirty="0">
                  <a:solidFill>
                    <a:schemeClr val="tx1"/>
                  </a:solidFill>
                </a:rPr>
                <a:t>(расходы по финансированию мероприятий по работе с детьми и молодежью)</a:t>
              </a:r>
            </a:p>
          </p:txBody>
        </p:sp>
      </p:grpSp>
      <p:grpSp>
        <p:nvGrpSpPr>
          <p:cNvPr id="13" name="Группа 12"/>
          <p:cNvGrpSpPr/>
          <p:nvPr/>
        </p:nvGrpSpPr>
        <p:grpSpPr>
          <a:xfrm rot="5400000">
            <a:off x="5329536" y="2990717"/>
            <a:ext cx="5617969" cy="1742007"/>
            <a:chOff x="354636" y="-1"/>
            <a:chExt cx="8214322" cy="1417661"/>
          </a:xfrm>
          <a:noFill/>
        </p:grpSpPr>
        <p:sp>
          <p:nvSpPr>
            <p:cNvPr id="14" name="Скругленный прямоугольник 13"/>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5" name="Скругленный прямоугольник 4"/>
            <p:cNvSpPr/>
            <p:nvPr/>
          </p:nvSpPr>
          <p:spPr>
            <a:xfrm>
              <a:off x="2416913" y="3"/>
              <a:ext cx="6152045"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Другие вопросы в области образования</a:t>
              </a:r>
            </a:p>
            <a:p>
              <a:pPr lvl="0" algn="ctr" defTabSz="711200">
                <a:lnSpc>
                  <a:spcPct val="90000"/>
                </a:lnSpc>
                <a:spcBef>
                  <a:spcPct val="0"/>
                </a:spcBef>
                <a:spcAft>
                  <a:spcPct val="35000"/>
                </a:spcAft>
              </a:pPr>
              <a:r>
                <a:rPr lang="ru-RU" sz="1200" dirty="0">
                  <a:solidFill>
                    <a:schemeClr val="tx1"/>
                  </a:solidFill>
                </a:rPr>
                <a:t>(расходы на выплаты персоналу госорганов, учреждений психолого-медико-социального сопровождения, учреждений, обеспечивающих оказание услуг в сфере образования)</a:t>
              </a:r>
            </a:p>
            <a:p>
              <a:pPr lvl="0" algn="ctr" defTabSz="711200">
                <a:lnSpc>
                  <a:spcPct val="90000"/>
                </a:lnSpc>
                <a:spcBef>
                  <a:spcPct val="0"/>
                </a:spcBef>
                <a:spcAft>
                  <a:spcPct val="35000"/>
                </a:spcAft>
              </a:pPr>
              <a:r>
                <a:rPr lang="ru-RU" sz="1200" dirty="0">
                  <a:solidFill>
                    <a:schemeClr val="tx1"/>
                  </a:solidFill>
                </a:rPr>
                <a:t> </a:t>
              </a:r>
            </a:p>
          </p:txBody>
        </p:sp>
      </p:grpSp>
      <p:sp>
        <p:nvSpPr>
          <p:cNvPr id="28" name="Скругленный прямоугольник 27"/>
          <p:cNvSpPr/>
          <p:nvPr/>
        </p:nvSpPr>
        <p:spPr>
          <a:xfrm>
            <a:off x="180490" y="1090462"/>
            <a:ext cx="1609200" cy="1042394"/>
          </a:xfrm>
          <a:prstGeom prst="roundRect">
            <a:avLst>
              <a:gd name="adj" fmla="val 12310"/>
            </a:avLst>
          </a:prstGeom>
          <a:blipFill rotWithShape="1">
            <a:blip r:embed="rId2"/>
            <a:stretch>
              <a:fillRect/>
            </a:stretch>
          </a:blipFill>
          <a:ln>
            <a:solidFill>
              <a:schemeClr val="accent1"/>
            </a:solidFill>
          </a:ln>
        </p:spPr>
        <p:style>
          <a:lnRef idx="2">
            <a:scrgbClr r="0" g="0" b="0"/>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29" name="Скругленный прямоугольник 28"/>
          <p:cNvSpPr/>
          <p:nvPr/>
        </p:nvSpPr>
        <p:spPr>
          <a:xfrm>
            <a:off x="1962149" y="1090462"/>
            <a:ext cx="1611184" cy="1286584"/>
          </a:xfrm>
          <a:prstGeom prst="roundRect">
            <a:avLst>
              <a:gd name="adj" fmla="val 11218"/>
            </a:avLst>
          </a:prstGeom>
          <a:blipFill rotWithShape="1">
            <a:blip r:embed="rId3"/>
            <a:stretch>
              <a:fillRect/>
            </a:stretch>
          </a:blipFill>
          <a:ln>
            <a:solidFill>
              <a:schemeClr val="accent1"/>
            </a:solidFill>
          </a:ln>
        </p:spPr>
        <p:style>
          <a:lnRef idx="2">
            <a:scrgbClr r="0" g="0" b="0"/>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30" name="Скругленный прямоугольник 29"/>
          <p:cNvSpPr/>
          <p:nvPr/>
        </p:nvSpPr>
        <p:spPr>
          <a:xfrm>
            <a:off x="5526309" y="1102675"/>
            <a:ext cx="1632393" cy="1331412"/>
          </a:xfrm>
          <a:prstGeom prst="roundRect">
            <a:avLst>
              <a:gd name="adj" fmla="val 10000"/>
            </a:avLst>
          </a:prstGeom>
          <a:blipFill rotWithShape="1">
            <a:blip r:embed="rId4"/>
            <a:stretch>
              <a:fillRect/>
            </a:stretch>
          </a:blipFill>
          <a:ln>
            <a:solidFill>
              <a:schemeClr val="accent1"/>
            </a:solidFill>
          </a:ln>
        </p:spPr>
        <p:style>
          <a:lnRef idx="2">
            <a:scrgbClr r="0" g="0" b="0"/>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31" name="Скругленный прямоугольник 30"/>
          <p:cNvSpPr/>
          <p:nvPr/>
        </p:nvSpPr>
        <p:spPr>
          <a:xfrm>
            <a:off x="7309213" y="1102675"/>
            <a:ext cx="1638000" cy="1196025"/>
          </a:xfrm>
          <a:prstGeom prst="roundRect">
            <a:avLst>
              <a:gd name="adj" fmla="val 10000"/>
            </a:avLst>
          </a:prstGeom>
          <a:blipFill rotWithShape="1">
            <a:blip r:embed="rId5"/>
            <a:stretch>
              <a:fillRect/>
            </a:stretch>
          </a:blipFill>
          <a:ln>
            <a:solidFill>
              <a:schemeClr val="accent1"/>
            </a:solidFill>
          </a:ln>
        </p:spPr>
        <p:style>
          <a:lnRef idx="2">
            <a:scrgbClr r="0" g="0" b="0"/>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26" name="Прямоугольник 25"/>
          <p:cNvSpPr/>
          <p:nvPr/>
        </p:nvSpPr>
        <p:spPr>
          <a:xfrm>
            <a:off x="129691" y="5229200"/>
            <a:ext cx="1706000" cy="646331"/>
          </a:xfrm>
          <a:prstGeom prst="rect">
            <a:avLst/>
          </a:prstGeom>
        </p:spPr>
        <p:txBody>
          <a:bodyPr wrap="square">
            <a:spAutoFit/>
          </a:bodyPr>
          <a:lstStyle/>
          <a:p>
            <a:pPr algn="ctr"/>
            <a:r>
              <a:rPr lang="ru-RU" sz="1200" dirty="0"/>
              <a:t>2018 – 17 9134,3</a:t>
            </a:r>
          </a:p>
          <a:p>
            <a:pPr algn="ctr"/>
            <a:r>
              <a:rPr lang="ru-RU" sz="1200" dirty="0"/>
              <a:t>2017 – 175205,5</a:t>
            </a:r>
          </a:p>
          <a:p>
            <a:pPr algn="ctr"/>
            <a:r>
              <a:rPr lang="ru-RU" sz="1200" dirty="0"/>
              <a:t>2016 – 159992,8</a:t>
            </a:r>
          </a:p>
        </p:txBody>
      </p:sp>
      <p:sp>
        <p:nvSpPr>
          <p:cNvPr id="1024" name="Прямоугольник 1023"/>
          <p:cNvSpPr/>
          <p:nvPr/>
        </p:nvSpPr>
        <p:spPr>
          <a:xfrm>
            <a:off x="1913883" y="5229200"/>
            <a:ext cx="1706861" cy="646331"/>
          </a:xfrm>
          <a:prstGeom prst="rect">
            <a:avLst/>
          </a:prstGeom>
        </p:spPr>
        <p:txBody>
          <a:bodyPr wrap="square">
            <a:spAutoFit/>
          </a:bodyPr>
          <a:lstStyle/>
          <a:p>
            <a:pPr algn="ctr"/>
            <a:r>
              <a:rPr lang="ru-RU" sz="1200" dirty="0"/>
              <a:t>2018 – 287 871,5</a:t>
            </a:r>
          </a:p>
          <a:p>
            <a:pPr algn="ctr"/>
            <a:r>
              <a:rPr lang="ru-RU" sz="1200" dirty="0"/>
              <a:t>2017 – 259794,5</a:t>
            </a:r>
          </a:p>
          <a:p>
            <a:pPr algn="ctr"/>
            <a:r>
              <a:rPr lang="ru-RU" sz="1200" dirty="0"/>
              <a:t>2016 – 304443,3</a:t>
            </a:r>
          </a:p>
        </p:txBody>
      </p:sp>
      <p:sp>
        <p:nvSpPr>
          <p:cNvPr id="34" name="Прямоугольник 33"/>
          <p:cNvSpPr/>
          <p:nvPr/>
        </p:nvSpPr>
        <p:spPr>
          <a:xfrm>
            <a:off x="5489503" y="5228571"/>
            <a:ext cx="1706001" cy="646331"/>
          </a:xfrm>
          <a:prstGeom prst="rect">
            <a:avLst/>
          </a:prstGeom>
        </p:spPr>
        <p:txBody>
          <a:bodyPr wrap="square">
            <a:spAutoFit/>
          </a:bodyPr>
          <a:lstStyle/>
          <a:p>
            <a:pPr algn="ctr"/>
            <a:r>
              <a:rPr lang="ru-RU" sz="1200" dirty="0"/>
              <a:t>2018 – 3 540,7</a:t>
            </a:r>
          </a:p>
          <a:p>
            <a:pPr algn="ctr"/>
            <a:r>
              <a:rPr lang="ru-RU" sz="1200" dirty="0"/>
              <a:t>2017 – 3315,7</a:t>
            </a:r>
          </a:p>
          <a:p>
            <a:pPr algn="ctr"/>
            <a:r>
              <a:rPr lang="ru-RU" sz="1200" dirty="0"/>
              <a:t>2016 – 238</a:t>
            </a:r>
          </a:p>
        </p:txBody>
      </p:sp>
      <p:sp>
        <p:nvSpPr>
          <p:cNvPr id="35" name="Прямоугольник 34"/>
          <p:cNvSpPr/>
          <p:nvPr/>
        </p:nvSpPr>
        <p:spPr>
          <a:xfrm>
            <a:off x="7267517" y="5229200"/>
            <a:ext cx="1742003" cy="646331"/>
          </a:xfrm>
          <a:prstGeom prst="rect">
            <a:avLst/>
          </a:prstGeom>
        </p:spPr>
        <p:txBody>
          <a:bodyPr wrap="square">
            <a:spAutoFit/>
          </a:bodyPr>
          <a:lstStyle/>
          <a:p>
            <a:pPr algn="ctr"/>
            <a:r>
              <a:rPr lang="ru-RU" sz="1200" dirty="0"/>
              <a:t>2018 – 23 188,1</a:t>
            </a:r>
          </a:p>
          <a:p>
            <a:pPr algn="ctr"/>
            <a:r>
              <a:rPr lang="ru-RU" sz="1200" dirty="0"/>
              <a:t>2017 – 21945 </a:t>
            </a:r>
          </a:p>
          <a:p>
            <a:pPr algn="ctr"/>
            <a:r>
              <a:rPr lang="ru-RU" sz="1200" dirty="0"/>
              <a:t>2016 – 27069,3 </a:t>
            </a:r>
          </a:p>
        </p:txBody>
      </p:sp>
      <p:grpSp>
        <p:nvGrpSpPr>
          <p:cNvPr id="40" name="Группа 39"/>
          <p:cNvGrpSpPr/>
          <p:nvPr/>
        </p:nvGrpSpPr>
        <p:grpSpPr>
          <a:xfrm rot="5400000">
            <a:off x="1741446" y="2991464"/>
            <a:ext cx="5616627" cy="1712061"/>
            <a:chOff x="354636" y="-1"/>
            <a:chExt cx="8214318" cy="1422694"/>
          </a:xfrm>
          <a:noFill/>
        </p:grpSpPr>
        <p:sp>
          <p:nvSpPr>
            <p:cNvPr id="41" name="Скругленный прямоугольник 40"/>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42" name="Скругленный прямоугольник 4"/>
            <p:cNvSpPr/>
            <p:nvPr/>
          </p:nvSpPr>
          <p:spPr>
            <a:xfrm>
              <a:off x="2377746" y="5029"/>
              <a:ext cx="5791226" cy="14176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Дополнительное образование детей</a:t>
              </a:r>
            </a:p>
            <a:p>
              <a:pPr lvl="0" algn="ctr" defTabSz="711200">
                <a:lnSpc>
                  <a:spcPct val="90000"/>
                </a:lnSpc>
                <a:spcBef>
                  <a:spcPct val="0"/>
                </a:spcBef>
                <a:spcAft>
                  <a:spcPct val="35000"/>
                </a:spcAft>
              </a:pPr>
              <a:r>
                <a:rPr lang="ru-RU" sz="1200" dirty="0">
                  <a:solidFill>
                    <a:schemeClr val="tx1"/>
                  </a:solidFill>
                </a:rPr>
                <a:t>(субсидии бюджетным и автономным учреждениям на финансовое обеспечение муниципального задания на оказание муниципальных услуг (вып. работ)</a:t>
              </a:r>
            </a:p>
            <a:p>
              <a:pPr lvl="0" algn="ctr" defTabSz="711200">
                <a:lnSpc>
                  <a:spcPct val="90000"/>
                </a:lnSpc>
                <a:spcBef>
                  <a:spcPct val="0"/>
                </a:spcBef>
                <a:spcAft>
                  <a:spcPct val="35000"/>
                </a:spcAft>
              </a:pPr>
              <a:r>
                <a:rPr lang="ru-RU" sz="1200" dirty="0">
                  <a:solidFill>
                    <a:schemeClr val="tx1"/>
                  </a:solidFill>
                </a:rPr>
                <a:t>(9 учреждений дополнительного образования)</a:t>
              </a:r>
            </a:p>
            <a:p>
              <a:pPr lvl="0" algn="ctr" defTabSz="711200">
                <a:lnSpc>
                  <a:spcPct val="90000"/>
                </a:lnSpc>
                <a:spcBef>
                  <a:spcPct val="0"/>
                </a:spcBef>
                <a:spcAft>
                  <a:spcPct val="35000"/>
                </a:spcAft>
              </a:pPr>
              <a:endParaRPr lang="ru-RU" sz="1400" dirty="0">
                <a:solidFill>
                  <a:schemeClr val="tx1"/>
                </a:solidFill>
              </a:endParaRPr>
            </a:p>
          </p:txBody>
        </p:sp>
      </p:grpSp>
      <p:sp>
        <p:nvSpPr>
          <p:cNvPr id="44" name="Прямоугольник 43"/>
          <p:cNvSpPr/>
          <p:nvPr/>
        </p:nvSpPr>
        <p:spPr>
          <a:xfrm>
            <a:off x="3699792" y="5228572"/>
            <a:ext cx="1706000" cy="646331"/>
          </a:xfrm>
          <a:prstGeom prst="rect">
            <a:avLst/>
          </a:prstGeom>
        </p:spPr>
        <p:txBody>
          <a:bodyPr wrap="square">
            <a:spAutoFit/>
          </a:bodyPr>
          <a:lstStyle/>
          <a:p>
            <a:pPr algn="ctr"/>
            <a:r>
              <a:rPr lang="ru-RU" sz="1200" dirty="0"/>
              <a:t>2018 – 66 643,5 </a:t>
            </a:r>
          </a:p>
          <a:p>
            <a:pPr algn="ctr"/>
            <a:r>
              <a:rPr lang="ru-RU" sz="1200" dirty="0"/>
              <a:t>2017 – 175205,5</a:t>
            </a:r>
          </a:p>
          <a:p>
            <a:pPr algn="ctr"/>
            <a:r>
              <a:rPr lang="ru-RU" sz="1200" dirty="0"/>
              <a:t>2016 – 159992,8</a:t>
            </a:r>
          </a:p>
        </p:txBody>
      </p:sp>
      <p:sp>
        <p:nvSpPr>
          <p:cNvPr id="49" name="Скругленный прямоугольник 48"/>
          <p:cNvSpPr/>
          <p:nvPr/>
        </p:nvSpPr>
        <p:spPr>
          <a:xfrm>
            <a:off x="3739706" y="1090462"/>
            <a:ext cx="1632393" cy="1208238"/>
          </a:xfrm>
          <a:prstGeom prst="roundRect">
            <a:avLst>
              <a:gd name="adj" fmla="val 11052"/>
            </a:avLst>
          </a:prstGeom>
          <a:blipFill rotWithShape="1">
            <a:blip r:embed="rId6"/>
            <a:stretch>
              <a:fillRect/>
            </a:stretch>
          </a:blipFill>
          <a:ln>
            <a:solidFill>
              <a:schemeClr val="accent1"/>
            </a:solidFill>
          </a:ln>
        </p:spPr>
        <p:style>
          <a:lnRef idx="2">
            <a:scrgbClr r="0" g="0" b="0"/>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640346370"/>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РАСХОДЫ БЮДЖЕТА ДЯТЬКОВСКОГО РАЙОНА НА КУЛЬТУРУ</a:t>
            </a:r>
          </a:p>
        </p:txBody>
      </p:sp>
      <p:sp>
        <p:nvSpPr>
          <p:cNvPr id="30" name="Скругленный прямоугольник 29"/>
          <p:cNvSpPr/>
          <p:nvPr/>
        </p:nvSpPr>
        <p:spPr>
          <a:xfrm>
            <a:off x="151396" y="1082326"/>
            <a:ext cx="8900987" cy="618482"/>
          </a:xfrm>
          <a:prstGeom prst="roundRect">
            <a:avLst/>
          </a:prstGeom>
          <a:solidFill>
            <a:schemeClr val="bg1">
              <a:lumMod val="85000"/>
              <a:alpha val="80000"/>
            </a:schemeClr>
          </a:solidFill>
          <a:ln>
            <a:noFill/>
          </a:ln>
        </p:spPr>
        <p:txBody>
          <a:bodyPr wrap="square" lIns="180000" tIns="0" rIns="0" bIns="0" anchor="ctr" anchorCtr="0">
            <a:noAutofit/>
          </a:bodyPr>
          <a:lstStyle/>
          <a:p>
            <a:pPr algn="ctr"/>
            <a:r>
              <a:rPr lang="ru-RU" b="1" dirty="0">
                <a:solidFill>
                  <a:schemeClr val="accent1"/>
                </a:solidFill>
                <a:cs typeface="Times New Roman" pitchFamily="18" charset="0"/>
              </a:rPr>
              <a:t>Расходы на культуру составили  67 296,5 тыс. руб.</a:t>
            </a:r>
          </a:p>
        </p:txBody>
      </p:sp>
      <p:grpSp>
        <p:nvGrpSpPr>
          <p:cNvPr id="27" name="Группа 26"/>
          <p:cNvGrpSpPr/>
          <p:nvPr/>
        </p:nvGrpSpPr>
        <p:grpSpPr>
          <a:xfrm rot="5400000">
            <a:off x="-1004831" y="2938549"/>
            <a:ext cx="4347695" cy="2160246"/>
            <a:chOff x="354636" y="-1"/>
            <a:chExt cx="8214318" cy="1417662"/>
          </a:xfrm>
          <a:noFill/>
        </p:grpSpPr>
        <p:sp>
          <p:nvSpPr>
            <p:cNvPr id="28" name="Скругленный прямоугольник 27"/>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29" name="Скругленный прямоугольник 4"/>
            <p:cNvSpPr/>
            <p:nvPr/>
          </p:nvSpPr>
          <p:spPr>
            <a:xfrm>
              <a:off x="3749698" y="4"/>
              <a:ext cx="4819254"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«Межпоселенческий культурно-досуговый центр» Дятьковского района</a:t>
              </a:r>
            </a:p>
            <a:p>
              <a:pPr lvl="0" algn="ctr" defTabSz="711200">
                <a:lnSpc>
                  <a:spcPct val="90000"/>
                </a:lnSpc>
                <a:spcBef>
                  <a:spcPct val="0"/>
                </a:spcBef>
                <a:spcAft>
                  <a:spcPct val="35000"/>
                </a:spcAft>
              </a:pPr>
              <a:endParaRPr lang="ru-RU" sz="800" dirty="0">
                <a:solidFill>
                  <a:schemeClr val="tx1"/>
                </a:solidFill>
              </a:endParaRPr>
            </a:p>
            <a:p>
              <a:pPr lvl="0" algn="ctr" defTabSz="711200">
                <a:lnSpc>
                  <a:spcPct val="90000"/>
                </a:lnSpc>
                <a:spcBef>
                  <a:spcPct val="0"/>
                </a:spcBef>
                <a:spcAft>
                  <a:spcPct val="35000"/>
                </a:spcAft>
              </a:pPr>
              <a:r>
                <a:rPr lang="ru-RU" sz="1200" dirty="0">
                  <a:solidFill>
                    <a:schemeClr val="tx1"/>
                  </a:solidFill>
                </a:rPr>
                <a:t>2018 – 48 640,9 тыс. руб.</a:t>
              </a:r>
            </a:p>
            <a:p>
              <a:pPr lvl="0" algn="ctr" defTabSz="711200">
                <a:lnSpc>
                  <a:spcPct val="90000"/>
                </a:lnSpc>
                <a:spcBef>
                  <a:spcPct val="0"/>
                </a:spcBef>
                <a:spcAft>
                  <a:spcPct val="35000"/>
                </a:spcAft>
              </a:pPr>
              <a:r>
                <a:rPr lang="ru-RU" sz="1000" dirty="0">
                  <a:solidFill>
                    <a:schemeClr val="tx1"/>
                  </a:solidFill>
                </a:rPr>
                <a:t>в </a:t>
              </a:r>
              <a:r>
                <a:rPr lang="ru-RU" sz="1000" dirty="0" err="1">
                  <a:solidFill>
                    <a:schemeClr val="tx1"/>
                  </a:solidFill>
                </a:rPr>
                <a:t>т.ч</a:t>
              </a:r>
              <a:r>
                <a:rPr lang="ru-RU" sz="1000" dirty="0">
                  <a:solidFill>
                    <a:schemeClr val="tx1"/>
                  </a:solidFill>
                </a:rPr>
                <a:t>. Ремонт ДК п. </a:t>
              </a:r>
              <a:r>
                <a:rPr lang="ru-RU" sz="1000" dirty="0" err="1">
                  <a:solidFill>
                    <a:schemeClr val="tx1"/>
                  </a:solidFill>
                </a:rPr>
                <a:t>Ивот</a:t>
              </a:r>
              <a:endParaRPr lang="ru-RU" sz="1000" dirty="0">
                <a:solidFill>
                  <a:schemeClr val="tx1"/>
                </a:solidFill>
              </a:endParaRPr>
            </a:p>
            <a:p>
              <a:pPr lvl="0" algn="ctr" defTabSz="711200">
                <a:lnSpc>
                  <a:spcPct val="90000"/>
                </a:lnSpc>
                <a:spcBef>
                  <a:spcPct val="0"/>
                </a:spcBef>
                <a:spcAft>
                  <a:spcPct val="35000"/>
                </a:spcAft>
              </a:pPr>
              <a:r>
                <a:rPr lang="ru-RU" sz="1000" dirty="0">
                  <a:solidFill>
                    <a:schemeClr val="tx1"/>
                  </a:solidFill>
                </a:rPr>
                <a:t> 2 000 тыс. рублей</a:t>
              </a:r>
            </a:p>
            <a:p>
              <a:pPr lvl="0" algn="ctr" defTabSz="711200">
                <a:lnSpc>
                  <a:spcPct val="90000"/>
                </a:lnSpc>
                <a:spcBef>
                  <a:spcPct val="0"/>
                </a:spcBef>
                <a:spcAft>
                  <a:spcPct val="35000"/>
                </a:spcAft>
              </a:pPr>
              <a:r>
                <a:rPr lang="ru-RU" sz="1200" dirty="0">
                  <a:solidFill>
                    <a:schemeClr val="tx1"/>
                  </a:solidFill>
                </a:rPr>
                <a:t>2017 – 44062,2 тыс. руб.</a:t>
              </a:r>
            </a:p>
            <a:p>
              <a:pPr lvl="0" algn="ctr" defTabSz="711200">
                <a:lnSpc>
                  <a:spcPct val="90000"/>
                </a:lnSpc>
                <a:spcBef>
                  <a:spcPct val="0"/>
                </a:spcBef>
                <a:spcAft>
                  <a:spcPct val="35000"/>
                </a:spcAft>
              </a:pPr>
              <a:r>
                <a:rPr lang="ru-RU" sz="1000" dirty="0">
                  <a:solidFill>
                    <a:schemeClr val="tx1"/>
                  </a:solidFill>
                </a:rPr>
                <a:t>в </a:t>
              </a:r>
              <a:r>
                <a:rPr lang="ru-RU" sz="1000" dirty="0" err="1">
                  <a:solidFill>
                    <a:schemeClr val="tx1"/>
                  </a:solidFill>
                </a:rPr>
                <a:t>т.ч</a:t>
              </a:r>
              <a:r>
                <a:rPr lang="ru-RU" sz="1000" dirty="0">
                  <a:solidFill>
                    <a:schemeClr val="tx1"/>
                  </a:solidFill>
                </a:rPr>
                <a:t>. Ремонт ДК п. </a:t>
              </a:r>
              <a:r>
                <a:rPr lang="ru-RU" sz="1000" dirty="0" err="1">
                  <a:solidFill>
                    <a:schemeClr val="tx1"/>
                  </a:solidFill>
                </a:rPr>
                <a:t>Бытошь</a:t>
              </a:r>
              <a:r>
                <a:rPr lang="ru-RU" sz="1000" dirty="0">
                  <a:solidFill>
                    <a:schemeClr val="tx1"/>
                  </a:solidFill>
                </a:rPr>
                <a:t>             3500 тыс. руб.</a:t>
              </a:r>
            </a:p>
            <a:p>
              <a:pPr lvl="0" algn="ctr" defTabSz="711200">
                <a:lnSpc>
                  <a:spcPct val="90000"/>
                </a:lnSpc>
                <a:spcBef>
                  <a:spcPct val="0"/>
                </a:spcBef>
                <a:spcAft>
                  <a:spcPct val="35000"/>
                </a:spcAft>
              </a:pPr>
              <a:r>
                <a:rPr lang="ru-RU" sz="1200" dirty="0">
                  <a:solidFill>
                    <a:schemeClr val="tx1"/>
                  </a:solidFill>
                </a:rPr>
                <a:t>2016 – 27761,5 тыс. руб.</a:t>
              </a:r>
            </a:p>
            <a:p>
              <a:pPr lvl="0" algn="ctr" defTabSz="711200">
                <a:lnSpc>
                  <a:spcPct val="90000"/>
                </a:lnSpc>
                <a:spcBef>
                  <a:spcPct val="0"/>
                </a:spcBef>
                <a:spcAft>
                  <a:spcPct val="35000"/>
                </a:spcAft>
              </a:pPr>
              <a:r>
                <a:rPr lang="ru-RU" sz="1000" dirty="0">
                  <a:solidFill>
                    <a:schemeClr val="tx1"/>
                  </a:solidFill>
                </a:rPr>
                <a:t>в </a:t>
              </a:r>
              <a:r>
                <a:rPr lang="ru-RU" sz="1000" dirty="0" err="1">
                  <a:solidFill>
                    <a:schemeClr val="tx1"/>
                  </a:solidFill>
                </a:rPr>
                <a:t>т.ч</a:t>
              </a:r>
              <a:r>
                <a:rPr lang="ru-RU" sz="1000" dirty="0">
                  <a:solidFill>
                    <a:schemeClr val="tx1"/>
                  </a:solidFill>
                </a:rPr>
                <a:t>. передаваемые полномочия от поселений 19058,2 тыс. руб.</a:t>
              </a:r>
            </a:p>
            <a:p>
              <a:pPr lvl="0" algn="ctr" defTabSz="711200">
                <a:lnSpc>
                  <a:spcPct val="90000"/>
                </a:lnSpc>
                <a:spcBef>
                  <a:spcPct val="0"/>
                </a:spcBef>
                <a:spcAft>
                  <a:spcPct val="35000"/>
                </a:spcAft>
              </a:pPr>
              <a:endParaRPr lang="ru-RU" sz="1400" dirty="0">
                <a:solidFill>
                  <a:schemeClr val="tx1"/>
                </a:solidFill>
              </a:endParaRPr>
            </a:p>
          </p:txBody>
        </p:sp>
      </p:grpSp>
      <p:grpSp>
        <p:nvGrpSpPr>
          <p:cNvPr id="45" name="Группа 44"/>
          <p:cNvGrpSpPr/>
          <p:nvPr/>
        </p:nvGrpSpPr>
        <p:grpSpPr>
          <a:xfrm rot="5400000">
            <a:off x="1227418" y="2938553"/>
            <a:ext cx="4347696" cy="2160242"/>
            <a:chOff x="354636" y="-1"/>
            <a:chExt cx="8214323" cy="1417660"/>
          </a:xfrm>
          <a:noFill/>
        </p:grpSpPr>
        <p:sp>
          <p:nvSpPr>
            <p:cNvPr id="47" name="Скругленный прямоугольник 46"/>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48" name="Скругленный прямоугольник 4"/>
            <p:cNvSpPr/>
            <p:nvPr/>
          </p:nvSpPr>
          <p:spPr>
            <a:xfrm>
              <a:off x="3749701" y="2"/>
              <a:ext cx="4819258"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«Межпоселенческая централизованная районная библиотека» Дятьковского района</a:t>
              </a:r>
            </a:p>
            <a:p>
              <a:pPr lvl="0" algn="ctr" defTabSz="711200">
                <a:lnSpc>
                  <a:spcPct val="90000"/>
                </a:lnSpc>
                <a:spcBef>
                  <a:spcPct val="0"/>
                </a:spcBef>
                <a:spcAft>
                  <a:spcPct val="35000"/>
                </a:spcAft>
              </a:pPr>
              <a:endParaRPr lang="ru-RU" sz="800" b="1" dirty="0">
                <a:solidFill>
                  <a:schemeClr val="tx1"/>
                </a:solidFill>
              </a:endParaRPr>
            </a:p>
            <a:p>
              <a:pPr lvl="0" algn="ctr" defTabSz="711200">
                <a:lnSpc>
                  <a:spcPct val="90000"/>
                </a:lnSpc>
                <a:spcBef>
                  <a:spcPct val="0"/>
                </a:spcBef>
                <a:spcAft>
                  <a:spcPct val="35000"/>
                </a:spcAft>
              </a:pPr>
              <a:r>
                <a:rPr lang="ru-RU" sz="1200" dirty="0">
                  <a:solidFill>
                    <a:schemeClr val="tx1"/>
                  </a:solidFill>
                </a:rPr>
                <a:t>2018 – 14 579,6 тыс. руб. </a:t>
              </a:r>
            </a:p>
            <a:p>
              <a:pPr lvl="0" algn="ctr" defTabSz="711200">
                <a:lnSpc>
                  <a:spcPct val="90000"/>
                </a:lnSpc>
                <a:spcBef>
                  <a:spcPct val="0"/>
                </a:spcBef>
                <a:spcAft>
                  <a:spcPct val="35000"/>
                </a:spcAft>
              </a:pPr>
              <a:r>
                <a:rPr lang="ru-RU" sz="1200" dirty="0">
                  <a:solidFill>
                    <a:schemeClr val="tx1"/>
                  </a:solidFill>
                </a:rPr>
                <a:t>2017 – 12339,8 тыс. руб.</a:t>
              </a:r>
            </a:p>
            <a:p>
              <a:pPr lvl="0" algn="ctr" defTabSz="711200">
                <a:lnSpc>
                  <a:spcPct val="90000"/>
                </a:lnSpc>
                <a:spcBef>
                  <a:spcPct val="0"/>
                </a:spcBef>
                <a:spcAft>
                  <a:spcPct val="35000"/>
                </a:spcAft>
              </a:pPr>
              <a:r>
                <a:rPr lang="ru-RU" sz="1200" dirty="0">
                  <a:solidFill>
                    <a:schemeClr val="tx1"/>
                  </a:solidFill>
                </a:rPr>
                <a:t>2016 – 9602,2 тыс. руб.</a:t>
              </a:r>
            </a:p>
            <a:p>
              <a:pPr lvl="0" algn="ctr" defTabSz="711200">
                <a:lnSpc>
                  <a:spcPct val="90000"/>
                </a:lnSpc>
                <a:spcBef>
                  <a:spcPct val="0"/>
                </a:spcBef>
                <a:spcAft>
                  <a:spcPct val="35000"/>
                </a:spcAft>
              </a:pPr>
              <a:r>
                <a:rPr lang="ru-RU" sz="1000" dirty="0">
                  <a:solidFill>
                    <a:schemeClr val="tx1"/>
                  </a:solidFill>
                </a:rPr>
                <a:t>в </a:t>
              </a:r>
              <a:r>
                <a:rPr lang="ru-RU" sz="1000" dirty="0" err="1">
                  <a:solidFill>
                    <a:schemeClr val="tx1"/>
                  </a:solidFill>
                </a:rPr>
                <a:t>т.ч</a:t>
              </a:r>
              <a:r>
                <a:rPr lang="ru-RU" sz="1000" dirty="0">
                  <a:solidFill>
                    <a:schemeClr val="tx1"/>
                  </a:solidFill>
                </a:rPr>
                <a:t>. передаваемые полномочия от поселений 1750 тыс. руб.</a:t>
              </a:r>
            </a:p>
            <a:p>
              <a:pPr lvl="0" algn="ctr" defTabSz="711200">
                <a:lnSpc>
                  <a:spcPct val="90000"/>
                </a:lnSpc>
                <a:spcBef>
                  <a:spcPct val="0"/>
                </a:spcBef>
                <a:spcAft>
                  <a:spcPct val="35000"/>
                </a:spcAft>
              </a:pPr>
              <a:endParaRPr lang="ru-RU" sz="1000" dirty="0">
                <a:solidFill>
                  <a:schemeClr val="tx1"/>
                </a:solidFill>
              </a:endParaRPr>
            </a:p>
          </p:txBody>
        </p:sp>
      </p:grpSp>
      <p:grpSp>
        <p:nvGrpSpPr>
          <p:cNvPr id="50" name="Группа 49"/>
          <p:cNvGrpSpPr/>
          <p:nvPr/>
        </p:nvGrpSpPr>
        <p:grpSpPr>
          <a:xfrm rot="5400000">
            <a:off x="3474565" y="2939073"/>
            <a:ext cx="4348736" cy="2160244"/>
            <a:chOff x="354636" y="-1"/>
            <a:chExt cx="8214324" cy="1417661"/>
          </a:xfrm>
          <a:noFill/>
        </p:grpSpPr>
        <p:sp>
          <p:nvSpPr>
            <p:cNvPr id="52" name="Скругленный прямоугольник 51"/>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3" name="Скругленный прямоугольник 4"/>
            <p:cNvSpPr/>
            <p:nvPr/>
          </p:nvSpPr>
          <p:spPr>
            <a:xfrm>
              <a:off x="3748885" y="3"/>
              <a:ext cx="4820075"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«Историко-краеведческий музей» Дятьковского района Брянской области</a:t>
              </a:r>
            </a:p>
            <a:p>
              <a:pPr lvl="0" algn="ctr" defTabSz="711200">
                <a:lnSpc>
                  <a:spcPct val="90000"/>
                </a:lnSpc>
                <a:spcBef>
                  <a:spcPct val="0"/>
                </a:spcBef>
                <a:spcAft>
                  <a:spcPct val="35000"/>
                </a:spcAft>
              </a:pPr>
              <a:endParaRPr lang="ru-RU" sz="800" dirty="0">
                <a:solidFill>
                  <a:schemeClr val="tx1"/>
                </a:solidFill>
              </a:endParaRPr>
            </a:p>
            <a:p>
              <a:pPr lvl="0" algn="ctr" defTabSz="711200">
                <a:lnSpc>
                  <a:spcPct val="90000"/>
                </a:lnSpc>
                <a:spcBef>
                  <a:spcPct val="0"/>
                </a:spcBef>
                <a:spcAft>
                  <a:spcPct val="35000"/>
                </a:spcAft>
              </a:pPr>
              <a:r>
                <a:rPr lang="ru-RU" sz="1200" dirty="0">
                  <a:solidFill>
                    <a:schemeClr val="tx1"/>
                  </a:solidFill>
                </a:rPr>
                <a:t>2018 – 1 522,7 тыс. руб.</a:t>
              </a:r>
            </a:p>
            <a:p>
              <a:pPr lvl="0" algn="ctr" defTabSz="711200">
                <a:lnSpc>
                  <a:spcPct val="90000"/>
                </a:lnSpc>
                <a:spcBef>
                  <a:spcPct val="0"/>
                </a:spcBef>
                <a:spcAft>
                  <a:spcPct val="35000"/>
                </a:spcAft>
              </a:pPr>
              <a:r>
                <a:rPr lang="ru-RU" sz="1200" dirty="0">
                  <a:solidFill>
                    <a:schemeClr val="tx1"/>
                  </a:solidFill>
                </a:rPr>
                <a:t>2017 – 1316,5 тыс. руб.</a:t>
              </a:r>
            </a:p>
            <a:p>
              <a:pPr lvl="0" algn="ctr" defTabSz="711200">
                <a:lnSpc>
                  <a:spcPct val="90000"/>
                </a:lnSpc>
                <a:spcBef>
                  <a:spcPct val="0"/>
                </a:spcBef>
                <a:spcAft>
                  <a:spcPct val="35000"/>
                </a:spcAft>
              </a:pPr>
              <a:r>
                <a:rPr lang="ru-RU" sz="1200" dirty="0">
                  <a:solidFill>
                    <a:schemeClr val="tx1"/>
                  </a:solidFill>
                </a:rPr>
                <a:t>2016 – 792 тыс. руб.</a:t>
              </a:r>
            </a:p>
            <a:p>
              <a:pPr lvl="0" algn="ctr" defTabSz="711200">
                <a:lnSpc>
                  <a:spcPct val="90000"/>
                </a:lnSpc>
                <a:spcBef>
                  <a:spcPct val="0"/>
                </a:spcBef>
                <a:spcAft>
                  <a:spcPct val="35000"/>
                </a:spcAft>
              </a:pPr>
              <a:r>
                <a:rPr lang="ru-RU" sz="1200" dirty="0">
                  <a:solidFill>
                    <a:schemeClr val="tx1"/>
                  </a:solidFill>
                </a:rPr>
                <a:t>.</a:t>
              </a:r>
              <a:endParaRPr lang="ru-RU" sz="1200" b="1" dirty="0">
                <a:solidFill>
                  <a:schemeClr val="tx1"/>
                </a:solidFill>
              </a:endParaRPr>
            </a:p>
          </p:txBody>
        </p:sp>
      </p:grpSp>
      <p:grpSp>
        <p:nvGrpSpPr>
          <p:cNvPr id="56" name="Группа 55"/>
          <p:cNvGrpSpPr/>
          <p:nvPr/>
        </p:nvGrpSpPr>
        <p:grpSpPr>
          <a:xfrm rot="5400000">
            <a:off x="5735399" y="2939070"/>
            <a:ext cx="4348736" cy="2160244"/>
            <a:chOff x="354636" y="-1"/>
            <a:chExt cx="8214321" cy="1417661"/>
          </a:xfrm>
          <a:noFill/>
        </p:grpSpPr>
        <p:sp>
          <p:nvSpPr>
            <p:cNvPr id="58" name="Скругленный прямоугольник 57"/>
            <p:cNvSpPr/>
            <p:nvPr/>
          </p:nvSpPr>
          <p:spPr>
            <a:xfrm>
              <a:off x="354636" y="-1"/>
              <a:ext cx="8214318" cy="1417657"/>
            </a:xfrm>
            <a:prstGeom prst="roundRect">
              <a:avLst>
                <a:gd name="adj" fmla="val 10000"/>
              </a:avLst>
            </a:prstGeom>
            <a:solidFill>
              <a:schemeClr val="bg1">
                <a:alpha val="80000"/>
              </a:schemeClr>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9" name="Скругленный прямоугольник 4"/>
            <p:cNvSpPr/>
            <p:nvPr/>
          </p:nvSpPr>
          <p:spPr>
            <a:xfrm>
              <a:off x="3748890" y="3"/>
              <a:ext cx="4820067" cy="141765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144000" tIns="60960" rIns="60960" bIns="60960" numCol="1" spcCol="1270" anchor="t" anchorCtr="0">
              <a:noAutofit/>
            </a:bodyPr>
            <a:lstStyle/>
            <a:p>
              <a:pPr lvl="0" algn="ctr" defTabSz="711200">
                <a:lnSpc>
                  <a:spcPct val="90000"/>
                </a:lnSpc>
                <a:spcBef>
                  <a:spcPct val="0"/>
                </a:spcBef>
                <a:spcAft>
                  <a:spcPct val="35000"/>
                </a:spcAft>
              </a:pPr>
              <a:r>
                <a:rPr lang="ru-RU" sz="1200" b="1" dirty="0">
                  <a:solidFill>
                    <a:schemeClr val="tx1"/>
                  </a:solidFill>
                </a:rPr>
                <a:t>Другие вопросы в области культуры</a:t>
              </a:r>
            </a:p>
            <a:p>
              <a:pPr lvl="0" algn="ctr" defTabSz="711200">
                <a:lnSpc>
                  <a:spcPct val="90000"/>
                </a:lnSpc>
                <a:spcBef>
                  <a:spcPct val="0"/>
                </a:spcBef>
                <a:spcAft>
                  <a:spcPct val="35000"/>
                </a:spcAft>
              </a:pPr>
              <a:endParaRPr lang="ru-RU" sz="800" b="1" dirty="0">
                <a:solidFill>
                  <a:schemeClr val="tx1"/>
                </a:solidFill>
              </a:endParaRPr>
            </a:p>
            <a:p>
              <a:pPr lvl="0" algn="ctr" defTabSz="711200">
                <a:lnSpc>
                  <a:spcPct val="90000"/>
                </a:lnSpc>
                <a:spcBef>
                  <a:spcPct val="0"/>
                </a:spcBef>
                <a:spcAft>
                  <a:spcPct val="35000"/>
                </a:spcAft>
              </a:pPr>
              <a:r>
                <a:rPr lang="ru-RU" sz="1200" dirty="0">
                  <a:solidFill>
                    <a:schemeClr val="tx1"/>
                  </a:solidFill>
                </a:rPr>
                <a:t>2018 – 163,5 тыс. руб.</a:t>
              </a:r>
            </a:p>
            <a:p>
              <a:pPr lvl="0" algn="ctr" defTabSz="711200">
                <a:lnSpc>
                  <a:spcPct val="90000"/>
                </a:lnSpc>
                <a:spcBef>
                  <a:spcPct val="0"/>
                </a:spcBef>
                <a:spcAft>
                  <a:spcPct val="35000"/>
                </a:spcAft>
              </a:pPr>
              <a:r>
                <a:rPr lang="ru-RU" sz="1200" dirty="0">
                  <a:solidFill>
                    <a:schemeClr val="tx1"/>
                  </a:solidFill>
                </a:rPr>
                <a:t>2017 – 1370 тыс. руб.</a:t>
              </a:r>
            </a:p>
            <a:p>
              <a:pPr lvl="0" algn="ctr" defTabSz="711200">
                <a:lnSpc>
                  <a:spcPct val="90000"/>
                </a:lnSpc>
                <a:spcBef>
                  <a:spcPct val="0"/>
                </a:spcBef>
                <a:spcAft>
                  <a:spcPct val="35000"/>
                </a:spcAft>
              </a:pPr>
              <a:r>
                <a:rPr lang="ru-RU" sz="1200" dirty="0">
                  <a:solidFill>
                    <a:schemeClr val="tx1"/>
                  </a:solidFill>
                </a:rPr>
                <a:t>2016 – 354 тыс. руб.</a:t>
              </a:r>
            </a:p>
            <a:p>
              <a:pPr lvl="0" algn="ctr" defTabSz="711200">
                <a:lnSpc>
                  <a:spcPct val="90000"/>
                </a:lnSpc>
                <a:spcBef>
                  <a:spcPct val="0"/>
                </a:spcBef>
                <a:spcAft>
                  <a:spcPct val="35000"/>
                </a:spcAft>
              </a:pPr>
              <a:r>
                <a:rPr lang="ru-RU" sz="1200" b="1" dirty="0">
                  <a:solidFill>
                    <a:schemeClr val="tx1"/>
                  </a:solidFill>
                </a:rPr>
                <a:t> </a:t>
              </a:r>
            </a:p>
          </p:txBody>
        </p:sp>
      </p:grpSp>
      <p:sp>
        <p:nvSpPr>
          <p:cNvPr id="60" name="Скругленный прямоугольник 59"/>
          <p:cNvSpPr/>
          <p:nvPr/>
        </p:nvSpPr>
        <p:spPr>
          <a:xfrm>
            <a:off x="216907" y="1940433"/>
            <a:ext cx="1904211" cy="1652932"/>
          </a:xfrm>
          <a:prstGeom prst="roundRect">
            <a:avLst/>
          </a:prstGeom>
          <a:blipFill>
            <a:blip r:embed="rId2"/>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ru-RU" dirty="0"/>
          </a:p>
        </p:txBody>
      </p:sp>
      <p:sp>
        <p:nvSpPr>
          <p:cNvPr id="62" name="Скругленный прямоугольник 61"/>
          <p:cNvSpPr/>
          <p:nvPr/>
        </p:nvSpPr>
        <p:spPr>
          <a:xfrm>
            <a:off x="2449155" y="1957883"/>
            <a:ext cx="1904211" cy="1556382"/>
          </a:xfrm>
          <a:prstGeom prst="roundRect">
            <a:avLst/>
          </a:prstGeom>
          <a:blipFill>
            <a:blip r:embed="rId3"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ru-RU" dirty="0"/>
          </a:p>
        </p:txBody>
      </p:sp>
      <p:sp>
        <p:nvSpPr>
          <p:cNvPr id="63" name="Скругленный прямоугольник 62"/>
          <p:cNvSpPr/>
          <p:nvPr/>
        </p:nvSpPr>
        <p:spPr>
          <a:xfrm>
            <a:off x="4696830" y="1957883"/>
            <a:ext cx="1904211" cy="1556383"/>
          </a:xfrm>
          <a:prstGeom prst="roundRect">
            <a:avLst/>
          </a:prstGeom>
          <a:blipFill>
            <a:blip r:embed="rId4"/>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ru-RU" dirty="0"/>
          </a:p>
        </p:txBody>
      </p:sp>
      <p:sp>
        <p:nvSpPr>
          <p:cNvPr id="64" name="Скругленный прямоугольник 63"/>
          <p:cNvSpPr/>
          <p:nvPr/>
        </p:nvSpPr>
        <p:spPr>
          <a:xfrm>
            <a:off x="6957657" y="1940433"/>
            <a:ext cx="1904211" cy="1555343"/>
          </a:xfrm>
          <a:prstGeom prst="roundRect">
            <a:avLst/>
          </a:prstGeom>
          <a:blipFill>
            <a:blip r:embed="rId5"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endParaRPr lang="ru-RU" dirty="0"/>
          </a:p>
        </p:txBody>
      </p:sp>
      <p:sp>
        <p:nvSpPr>
          <p:cNvPr id="33" name="Прямоугольник 32"/>
          <p:cNvSpPr/>
          <p:nvPr/>
        </p:nvSpPr>
        <p:spPr>
          <a:xfrm>
            <a:off x="88901" y="6193563"/>
            <a:ext cx="8927614" cy="547805"/>
          </a:xfrm>
          <a:prstGeom prst="rect">
            <a:avLst/>
          </a:prstGeom>
          <a:solidFill>
            <a:schemeClr val="bg1">
              <a:alpha val="50000"/>
            </a:schemeClr>
          </a:solidFill>
        </p:spPr>
        <p:txBody>
          <a:bodyPr wrap="square" anchor="ctr">
            <a:noAutofit/>
          </a:bodyPr>
          <a:lstStyle/>
          <a:p>
            <a:r>
              <a:rPr lang="ru-RU" sz="1200" dirty="0"/>
              <a:t>Кроме того по разделу «Культура, кинематография» отражаются расходы на содержание отдела по культуре и делам молодежи администрации Дятьковского района (2018 год – 2389,7 тыс. руб.)</a:t>
            </a:r>
          </a:p>
        </p:txBody>
      </p:sp>
    </p:spTree>
    <p:extLst>
      <p:ext uri="{BB962C8B-B14F-4D97-AF65-F5344CB8AC3E}">
        <p14:creationId xmlns:p14="http://schemas.microsoft.com/office/powerpoint/2010/main" val="347083151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mp;Kcy;&amp;acy;&amp;rcy;&amp;tcy;&amp;icy;&amp;ncy;&amp;kcy;&amp;icy; &amp;pcy;&amp;ocy; &amp;zcy;&amp;acy;&amp;pcy;&amp;rcy;&amp;ocy;&amp;scy;&amp;ucy; &amp;pcy;&amp;rcy;&amp;ocy;&amp;tscy;&amp;iecy;&amp;scy;&amp;s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4902" y="3212976"/>
            <a:ext cx="3810000" cy="2857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p:txBody>
          <a:bodyPr>
            <a:normAutofit/>
          </a:bodyPr>
          <a:lstStyle/>
          <a:p>
            <a:pPr marL="0" indent="0">
              <a:buNone/>
            </a:pPr>
            <a:r>
              <a:rPr lang="ru-RU" sz="2000" dirty="0"/>
              <a:t>Исполнение бюджета – один из этапов бюджетного процесса, который начинается после принятия решения о бюджете Дятьковского района представительным органом муниципального образования и осуществляется с 1 января по 31 декабря финансового года.</a:t>
            </a:r>
          </a:p>
          <a:p>
            <a:endParaRPr lang="ru-RU" sz="2000" dirty="0"/>
          </a:p>
        </p:txBody>
      </p:sp>
      <p:sp>
        <p:nvSpPr>
          <p:cNvPr id="5" name="Прямоугольник 4"/>
          <p:cNvSpPr/>
          <p:nvPr/>
        </p:nvSpPr>
        <p:spPr>
          <a:xfrm>
            <a:off x="5324901" y="3209102"/>
            <a:ext cx="3791807" cy="224462"/>
          </a:xfrm>
          <a:prstGeom prst="rect">
            <a:avLst/>
          </a:prstGeom>
          <a:gradFill>
            <a:gsLst>
              <a:gs pos="0">
                <a:schemeClr val="bg1">
                  <a:alpha val="0"/>
                </a:schemeClr>
              </a:gs>
              <a:gs pos="100000">
                <a:schemeClr val="bg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rot="16200000">
            <a:off x="4008385" y="4529493"/>
            <a:ext cx="2857500" cy="224463"/>
          </a:xfrm>
          <a:prstGeom prst="rect">
            <a:avLst/>
          </a:prstGeom>
          <a:gradFill>
            <a:gsLst>
              <a:gs pos="0">
                <a:schemeClr val="bg1">
                  <a:alpha val="0"/>
                </a:schemeClr>
              </a:gs>
              <a:gs pos="100000">
                <a:schemeClr val="bg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 name="Схема 3"/>
          <p:cNvGraphicFramePr/>
          <p:nvPr>
            <p:extLst>
              <p:ext uri="{D42A27DB-BD31-4B8C-83A1-F6EECF244321}">
                <p14:modId xmlns:p14="http://schemas.microsoft.com/office/powerpoint/2010/main" val="3585609335"/>
              </p:ext>
            </p:extLst>
          </p:nvPr>
        </p:nvGraphicFramePr>
        <p:xfrm>
          <a:off x="-1822" y="3217540"/>
          <a:ext cx="9144000" cy="2420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Заголовок 7"/>
          <p:cNvSpPr>
            <a:spLocks noGrp="1"/>
          </p:cNvSpPr>
          <p:nvPr>
            <p:ph type="title"/>
          </p:nvPr>
        </p:nvSpPr>
        <p:spPr/>
        <p:txBody>
          <a:bodyPr>
            <a:normAutofit/>
          </a:bodyPr>
          <a:lstStyle/>
          <a:p>
            <a:r>
              <a:rPr lang="ru-RU" sz="2400" dirty="0"/>
              <a:t>ИСПОЛНЕНИЕ БЮДЖЕТА</a:t>
            </a:r>
          </a:p>
        </p:txBody>
      </p:sp>
    </p:spTree>
    <p:extLst>
      <p:ext uri="{BB962C8B-B14F-4D97-AF65-F5344CB8AC3E}">
        <p14:creationId xmlns:p14="http://schemas.microsoft.com/office/powerpoint/2010/main" val="3336151307"/>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РАСХОДЫ БЮДЖЕТА ДЯТЬКОВСКОГО РАЙОНА НА ФИЗИЧЕСКУЮ КУЛЬТУРУ И СПОРТ</a:t>
            </a:r>
          </a:p>
        </p:txBody>
      </p:sp>
      <p:sp>
        <p:nvSpPr>
          <p:cNvPr id="3" name="AutoShape 2" descr="https://www.aum.news/system/user_files/Images/2017-IV/Depositphotos_19085613_original.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4" descr="https://www.aum.news/system/user_files/Images/2017-IV/Depositphotos_19085613_original.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0" name="AutoShape 6" descr="https://www.aum.news/system/user_files/Images/2017-IV/Depositphotos_19085613_original.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6" name="Picture 12" descr="https://static-openask-com.s3.amazonaws.com/content/images/tests/large/463_test.jp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3" y="1052612"/>
            <a:ext cx="8929237" cy="4464620"/>
          </a:xfrm>
          <a:prstGeom prst="rect">
            <a:avLst/>
          </a:prstGeom>
          <a:noFill/>
          <a:extLst>
            <a:ext uri="{909E8E84-426E-40DD-AFC4-6F175D3DCCD1}">
              <a14:hiddenFill xmlns:a14="http://schemas.microsoft.com/office/drawing/2010/main">
                <a:solidFill>
                  <a:srgbClr val="FFFFFF"/>
                </a:solidFill>
              </a14:hiddenFill>
            </a:ext>
          </a:extLst>
        </p:spPr>
      </p:pic>
      <p:sp>
        <p:nvSpPr>
          <p:cNvPr id="19" name="Скругленный прямоугольник 18"/>
          <p:cNvSpPr/>
          <p:nvPr/>
        </p:nvSpPr>
        <p:spPr>
          <a:xfrm>
            <a:off x="107504" y="1052736"/>
            <a:ext cx="8928992" cy="864096"/>
          </a:xfrm>
          <a:prstGeom prst="roundRect">
            <a:avLst/>
          </a:prstGeom>
          <a:solidFill>
            <a:schemeClr val="bg1">
              <a:lumMod val="85000"/>
              <a:alpha val="60000"/>
            </a:schemeClr>
          </a:solidFill>
          <a:ln>
            <a:noFill/>
          </a:ln>
        </p:spPr>
        <p:txBody>
          <a:bodyPr wrap="square" anchor="ctr">
            <a:noAutofit/>
          </a:bodyPr>
          <a:lstStyle/>
          <a:p>
            <a:pPr algn="ctr"/>
            <a:r>
              <a:rPr lang="ru-RU" sz="2800" b="1" dirty="0">
                <a:solidFill>
                  <a:schemeClr val="accent1"/>
                </a:solidFill>
                <a:latin typeface="Times New Roman" pitchFamily="18" charset="0"/>
                <a:cs typeface="Times New Roman" pitchFamily="18" charset="0"/>
              </a:rPr>
              <a:t>2018 год – 22703,4 тыс. руб</a:t>
            </a:r>
            <a:r>
              <a:rPr lang="ru-RU" sz="1600" b="1" dirty="0">
                <a:solidFill>
                  <a:schemeClr val="accent1"/>
                </a:solidFill>
                <a:latin typeface="Times New Roman" pitchFamily="18" charset="0"/>
                <a:cs typeface="Times New Roman" pitchFamily="18" charset="0"/>
              </a:rPr>
              <a:t>.</a:t>
            </a:r>
          </a:p>
        </p:txBody>
      </p:sp>
      <p:sp>
        <p:nvSpPr>
          <p:cNvPr id="21" name="Прямоугольник 20"/>
          <p:cNvSpPr/>
          <p:nvPr/>
        </p:nvSpPr>
        <p:spPr>
          <a:xfrm>
            <a:off x="107504" y="4365104"/>
            <a:ext cx="8928992" cy="1152128"/>
          </a:xfrm>
          <a:prstGeom prst="rect">
            <a:avLst/>
          </a:prstGeom>
          <a:gradFill flip="none" rotWithShape="1">
            <a:gsLst>
              <a:gs pos="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 name="Схема 6"/>
          <p:cNvGraphicFramePr/>
          <p:nvPr>
            <p:extLst>
              <p:ext uri="{D42A27DB-BD31-4B8C-83A1-F6EECF244321}">
                <p14:modId xmlns:p14="http://schemas.microsoft.com/office/powerpoint/2010/main" val="2914862780"/>
              </p:ext>
            </p:extLst>
          </p:nvPr>
        </p:nvGraphicFramePr>
        <p:xfrm>
          <a:off x="323528" y="2060848"/>
          <a:ext cx="8568952"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454794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ekburg.tv/uploads/56d7074832e1b60851491814/dengi.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b="2288"/>
          <a:stretch/>
        </p:blipFill>
        <p:spPr bwMode="auto">
          <a:xfrm>
            <a:off x="0" y="2064474"/>
            <a:ext cx="9144000" cy="4816445"/>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0" y="2064474"/>
            <a:ext cx="9144000" cy="4816445"/>
          </a:xfrm>
          <a:prstGeom prst="rect">
            <a:avLst/>
          </a:prstGeom>
          <a:gradFill>
            <a:gsLst>
              <a:gs pos="0">
                <a:schemeClr val="bg1"/>
              </a:gs>
              <a:gs pos="90000">
                <a:srgbClr val="FFFFFF">
                  <a:alpha val="0"/>
                </a:srgbClr>
              </a:gs>
              <a:gs pos="49000">
                <a:schemeClr val="bg1">
                  <a:alpha val="3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normAutofit/>
          </a:bodyPr>
          <a:lstStyle/>
          <a:p>
            <a:r>
              <a:rPr lang="ru-RU" sz="2000" dirty="0"/>
              <a:t>ИСТОЧНИКИ ФИНАНСИРОВАНИЯ ДЕФИЦИТА БЮДЖЕТА ДЯТЬКОВСКОГО РАЙОНА </a:t>
            </a:r>
          </a:p>
        </p:txBody>
      </p:sp>
      <p:sp>
        <p:nvSpPr>
          <p:cNvPr id="7" name="Объект 2"/>
          <p:cNvSpPr>
            <a:spLocks noGrp="1"/>
          </p:cNvSpPr>
          <p:nvPr>
            <p:ph idx="1"/>
          </p:nvPr>
        </p:nvSpPr>
        <p:spPr>
          <a:xfrm>
            <a:off x="318639" y="1628801"/>
            <a:ext cx="8461082" cy="1584176"/>
          </a:xfrm>
        </p:spPr>
        <p:txBody>
          <a:bodyPr>
            <a:normAutofit/>
          </a:bodyPr>
          <a:lstStyle/>
          <a:p>
            <a:pPr marL="0" indent="0" algn="ctr">
              <a:buNone/>
            </a:pPr>
            <a:r>
              <a:rPr lang="ru-RU" dirty="0">
                <a:latin typeface="Times New Roman" pitchFamily="18" charset="0"/>
                <a:cs typeface="Times New Roman" pitchFamily="18" charset="0"/>
              </a:rPr>
              <a:t>Бюджет  Дятьковского района за 2018 год исполнен с превышением доходов над расходами, т.е. с профицитом.</a:t>
            </a:r>
            <a:endParaRPr lang="ru-RU" dirty="0">
              <a:solidFill>
                <a:srgbClr val="222222"/>
              </a:solidFill>
              <a:latin typeface="Times New Roman" pitchFamily="18" charset="0"/>
              <a:cs typeface="Times New Roman" pitchFamily="18" charset="0"/>
            </a:endParaRPr>
          </a:p>
          <a:p>
            <a:endParaRPr lang="ru-RU" dirty="0">
              <a:solidFill>
                <a:srgbClr val="222222"/>
              </a:solidFill>
              <a:latin typeface="Times New Roman" pitchFamily="18" charset="0"/>
              <a:cs typeface="Times New Roman" pitchFamily="18" charset="0"/>
            </a:endParaRPr>
          </a:p>
          <a:p>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32219505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АНАЛИЗ ИСПОЛНЕНИЯ ИСТОЧНИКОВ ФИНАНСИРОВАНИЯ ДЕФИЦИТА БЮДЖЕТА ДЯТЬКОВСКОГО РАЙОНА ЗА 2018 ГОД</a:t>
            </a:r>
          </a:p>
        </p:txBody>
      </p:sp>
      <p:sp>
        <p:nvSpPr>
          <p:cNvPr id="5" name="Прямоугольник 4"/>
          <p:cNvSpPr/>
          <p:nvPr/>
        </p:nvSpPr>
        <p:spPr>
          <a:xfrm>
            <a:off x="7884368" y="1180080"/>
            <a:ext cx="1071126" cy="307777"/>
          </a:xfrm>
          <a:prstGeom prst="rect">
            <a:avLst/>
          </a:prstGeom>
        </p:spPr>
        <p:txBody>
          <a:bodyPr wrap="none">
            <a:spAutoFit/>
          </a:bodyPr>
          <a:lstStyle/>
          <a:p>
            <a:pPr algn="r"/>
            <a:r>
              <a:rPr lang="ru-RU" sz="1400" dirty="0"/>
              <a:t>(ТЫС. РУБ.)</a:t>
            </a:r>
          </a:p>
        </p:txBody>
      </p:sp>
      <p:graphicFrame>
        <p:nvGraphicFramePr>
          <p:cNvPr id="6" name="Таблица 5"/>
          <p:cNvGraphicFramePr>
            <a:graphicFrameLocks noGrp="1"/>
          </p:cNvGraphicFramePr>
          <p:nvPr>
            <p:extLst>
              <p:ext uri="{D42A27DB-BD31-4B8C-83A1-F6EECF244321}">
                <p14:modId xmlns:p14="http://schemas.microsoft.com/office/powerpoint/2010/main" val="755209144"/>
              </p:ext>
            </p:extLst>
          </p:nvPr>
        </p:nvGraphicFramePr>
        <p:xfrm>
          <a:off x="179511" y="1540615"/>
          <a:ext cx="8775984" cy="4624689"/>
        </p:xfrm>
        <a:graphic>
          <a:graphicData uri="http://schemas.openxmlformats.org/drawingml/2006/table">
            <a:tbl>
              <a:tblPr firstRow="1" lastRow="1" bandRow="1">
                <a:tableStyleId>{5C22544A-7EE6-4342-B048-85BDC9FD1C3A}</a:tableStyleId>
              </a:tblPr>
              <a:tblGrid>
                <a:gridCol w="3746420">
                  <a:extLst>
                    <a:ext uri="{9D8B030D-6E8A-4147-A177-3AD203B41FA5}">
                      <a16:colId xmlns:a16="http://schemas.microsoft.com/office/drawing/2014/main" val="20000"/>
                    </a:ext>
                  </a:extLst>
                </a:gridCol>
                <a:gridCol w="1887862">
                  <a:extLst>
                    <a:ext uri="{9D8B030D-6E8A-4147-A177-3AD203B41FA5}">
                      <a16:colId xmlns:a16="http://schemas.microsoft.com/office/drawing/2014/main" val="20001"/>
                    </a:ext>
                  </a:extLst>
                </a:gridCol>
                <a:gridCol w="1636562">
                  <a:extLst>
                    <a:ext uri="{9D8B030D-6E8A-4147-A177-3AD203B41FA5}">
                      <a16:colId xmlns:a16="http://schemas.microsoft.com/office/drawing/2014/main" val="20002"/>
                    </a:ext>
                  </a:extLst>
                </a:gridCol>
                <a:gridCol w="1505140">
                  <a:extLst>
                    <a:ext uri="{9D8B030D-6E8A-4147-A177-3AD203B41FA5}">
                      <a16:colId xmlns:a16="http://schemas.microsoft.com/office/drawing/2014/main" val="20003"/>
                    </a:ext>
                  </a:extLst>
                </a:gridCol>
              </a:tblGrid>
              <a:tr h="641836">
                <a:tc>
                  <a:txBody>
                    <a:bodyPr/>
                    <a:lstStyle/>
                    <a:p>
                      <a:pPr algn="ctr">
                        <a:lnSpc>
                          <a:spcPct val="115000"/>
                        </a:lnSpc>
                        <a:spcAft>
                          <a:spcPts val="0"/>
                        </a:spcAft>
                      </a:pPr>
                      <a:r>
                        <a:rPr lang="ru-RU" sz="1400" dirty="0">
                          <a:effectLst/>
                        </a:rPr>
                        <a:t>Наименование</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Утвержденный</a:t>
                      </a:r>
                    </a:p>
                    <a:p>
                      <a:pPr algn="ctr">
                        <a:lnSpc>
                          <a:spcPct val="115000"/>
                        </a:lnSpc>
                        <a:spcAft>
                          <a:spcPts val="0"/>
                        </a:spcAft>
                      </a:pPr>
                      <a:r>
                        <a:rPr lang="ru-RU" sz="1400" dirty="0">
                          <a:effectLst/>
                        </a:rPr>
                        <a:t>план</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Уточненный план</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Кассовое исполнение</a:t>
                      </a:r>
                      <a:endParaRPr lang="ru-RU" sz="1400" dirty="0">
                        <a:effectLst/>
                        <a:latin typeface="Times New Roman"/>
                        <a:ea typeface="Times New Roman"/>
                      </a:endParaRPr>
                    </a:p>
                  </a:txBody>
                  <a:tcPr marL="68580" marR="68580" marT="0" marB="0" anchor="ctr"/>
                </a:tc>
                <a:extLst>
                  <a:ext uri="{0D108BD9-81ED-4DB2-BD59-A6C34878D82A}">
                    <a16:rowId xmlns:a16="http://schemas.microsoft.com/office/drawing/2014/main" val="10000"/>
                  </a:ext>
                </a:extLst>
              </a:tr>
              <a:tr h="641836">
                <a:tc>
                  <a:txBody>
                    <a:bodyPr/>
                    <a:lstStyle/>
                    <a:p>
                      <a:pPr>
                        <a:lnSpc>
                          <a:spcPct val="115000"/>
                        </a:lnSpc>
                        <a:spcAft>
                          <a:spcPts val="0"/>
                        </a:spcAft>
                      </a:pPr>
                      <a:r>
                        <a:rPr lang="ru-RU" sz="1300" dirty="0">
                          <a:effectLst/>
                        </a:rPr>
                        <a:t>Кредиты кредитных организаций в валюте Российской Федерации, в том числе</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5 810,0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5 190,0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5 190,0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1"/>
                  </a:ext>
                </a:extLst>
              </a:tr>
              <a:tr h="320918">
                <a:tc>
                  <a:txBody>
                    <a:bodyPr/>
                    <a:lstStyle/>
                    <a:p>
                      <a:pPr algn="just">
                        <a:lnSpc>
                          <a:spcPct val="115000"/>
                        </a:lnSpc>
                        <a:spcAft>
                          <a:spcPts val="0"/>
                        </a:spcAft>
                      </a:pPr>
                      <a:r>
                        <a:rPr lang="ru-RU" sz="1300" dirty="0">
                          <a:effectLst/>
                        </a:rPr>
                        <a:t>Получение кредитов</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26 620,0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26 000,0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26 000,0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2"/>
                  </a:ext>
                </a:extLst>
              </a:tr>
              <a:tr h="320918">
                <a:tc>
                  <a:txBody>
                    <a:bodyPr/>
                    <a:lstStyle/>
                    <a:p>
                      <a:pPr algn="just">
                        <a:lnSpc>
                          <a:spcPct val="115000"/>
                        </a:lnSpc>
                        <a:spcAft>
                          <a:spcPts val="0"/>
                        </a:spcAft>
                      </a:pPr>
                      <a:r>
                        <a:rPr lang="ru-RU" sz="1300">
                          <a:effectLst/>
                        </a:rPr>
                        <a:t>Погашение кредитов</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-20 810,0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-20 810,0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-20810,0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3"/>
                  </a:ext>
                </a:extLst>
              </a:tr>
              <a:tr h="641836">
                <a:tc>
                  <a:txBody>
                    <a:bodyPr/>
                    <a:lstStyle/>
                    <a:p>
                      <a:pPr>
                        <a:lnSpc>
                          <a:spcPct val="115000"/>
                        </a:lnSpc>
                        <a:spcAft>
                          <a:spcPts val="0"/>
                        </a:spcAft>
                      </a:pPr>
                      <a:r>
                        <a:rPr lang="ru-RU" sz="1300">
                          <a:effectLst/>
                        </a:rPr>
                        <a:t>Бюджетные кредиты от других бюджетов бюджетной системы Российской Федерации</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-5 810,0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-5 810,0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-5 810,0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4"/>
                  </a:ext>
                </a:extLst>
              </a:tr>
              <a:tr h="320918">
                <a:tc>
                  <a:txBody>
                    <a:bodyPr/>
                    <a:lstStyle/>
                    <a:p>
                      <a:pPr algn="just">
                        <a:lnSpc>
                          <a:spcPct val="115000"/>
                        </a:lnSpc>
                        <a:spcAft>
                          <a:spcPts val="0"/>
                        </a:spcAft>
                      </a:pPr>
                      <a:r>
                        <a:rPr lang="ru-RU" sz="1300">
                          <a:effectLst/>
                        </a:rPr>
                        <a:t>Получение кредитов</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5"/>
                  </a:ext>
                </a:extLst>
              </a:tr>
              <a:tr h="320918">
                <a:tc>
                  <a:txBody>
                    <a:bodyPr/>
                    <a:lstStyle/>
                    <a:p>
                      <a:pPr algn="just">
                        <a:lnSpc>
                          <a:spcPct val="115000"/>
                        </a:lnSpc>
                        <a:spcAft>
                          <a:spcPts val="0"/>
                        </a:spcAft>
                      </a:pPr>
                      <a:r>
                        <a:rPr lang="ru-RU" sz="1300">
                          <a:effectLst/>
                        </a:rPr>
                        <a:t>Погашение кредитов</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-5 810,0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-5 810,0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-5 810,0</a:t>
                      </a:r>
                      <a:endParaRPr lang="ru-RU" sz="1400">
                        <a:effectLst/>
                        <a:latin typeface="Times New Roman"/>
                        <a:ea typeface="Times New Roman"/>
                      </a:endParaRPr>
                    </a:p>
                  </a:txBody>
                  <a:tcPr marL="68580" marR="68580" marT="0" marB="0" anchor="ctr"/>
                </a:tc>
                <a:extLst>
                  <a:ext uri="{0D108BD9-81ED-4DB2-BD59-A6C34878D82A}">
                    <a16:rowId xmlns:a16="http://schemas.microsoft.com/office/drawing/2014/main" val="10006"/>
                  </a:ext>
                </a:extLst>
              </a:tr>
              <a:tr h="641836">
                <a:tc>
                  <a:txBody>
                    <a:bodyPr/>
                    <a:lstStyle/>
                    <a:p>
                      <a:pPr>
                        <a:lnSpc>
                          <a:spcPct val="115000"/>
                        </a:lnSpc>
                        <a:spcAft>
                          <a:spcPts val="0"/>
                        </a:spcAft>
                      </a:pPr>
                      <a:r>
                        <a:rPr lang="ru-RU" sz="1300">
                          <a:effectLst/>
                        </a:rPr>
                        <a:t>Изменение остатков средств на счетах по учету средств бюджета</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a:effectLst/>
                        </a:rPr>
                        <a:t>0</a:t>
                      </a:r>
                      <a:endParaRPr lang="ru-RU" sz="140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3 060,6</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300" dirty="0">
                          <a:effectLst/>
                        </a:rPr>
                        <a:t>- 1 768,40</a:t>
                      </a:r>
                      <a:endParaRPr lang="ru-RU" sz="1400" dirty="0">
                        <a:effectLst/>
                        <a:latin typeface="Times New Roman"/>
                        <a:ea typeface="Times New Roman"/>
                      </a:endParaRPr>
                    </a:p>
                  </a:txBody>
                  <a:tcPr marL="68580" marR="68580" marT="0" marB="0" anchor="ctr"/>
                </a:tc>
                <a:extLst>
                  <a:ext uri="{0D108BD9-81ED-4DB2-BD59-A6C34878D82A}">
                    <a16:rowId xmlns:a16="http://schemas.microsoft.com/office/drawing/2014/main" val="10007"/>
                  </a:ext>
                </a:extLst>
              </a:tr>
              <a:tr h="773673">
                <a:tc>
                  <a:txBody>
                    <a:bodyPr/>
                    <a:lstStyle/>
                    <a:p>
                      <a:pPr algn="l">
                        <a:lnSpc>
                          <a:spcPct val="115000"/>
                        </a:lnSpc>
                        <a:spcAft>
                          <a:spcPts val="0"/>
                        </a:spcAft>
                      </a:pPr>
                      <a:r>
                        <a:rPr lang="ru-RU" sz="1400" dirty="0">
                          <a:effectLst/>
                        </a:rPr>
                        <a:t>Итого источников внутреннего финансирования дефицита бюджета</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0</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2 440,6</a:t>
                      </a:r>
                      <a:endParaRPr lang="ru-RU" sz="1400" dirty="0">
                        <a:effectLst/>
                        <a:latin typeface="Times New Roman"/>
                        <a:ea typeface="Times New Roman"/>
                      </a:endParaRPr>
                    </a:p>
                  </a:txBody>
                  <a:tcPr marL="68580" marR="68580" marT="0" marB="0" anchor="ctr"/>
                </a:tc>
                <a:tc>
                  <a:txBody>
                    <a:bodyPr/>
                    <a:lstStyle/>
                    <a:p>
                      <a:pPr algn="ctr">
                        <a:lnSpc>
                          <a:spcPct val="115000"/>
                        </a:lnSpc>
                        <a:spcAft>
                          <a:spcPts val="0"/>
                        </a:spcAft>
                      </a:pPr>
                      <a:r>
                        <a:rPr lang="ru-RU" sz="1400" dirty="0">
                          <a:effectLst/>
                        </a:rPr>
                        <a:t>- 2 388,4</a:t>
                      </a:r>
                      <a:endParaRPr lang="ru-RU" sz="1400" dirty="0">
                        <a:effectLst/>
                        <a:latin typeface="Times New Roman"/>
                        <a:ea typeface="Times New Roman"/>
                      </a:endParaRPr>
                    </a:p>
                  </a:txBody>
                  <a:tcPr marL="68580" marR="68580" marT="0"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42308941"/>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ОБЪЕМ И СТРУКТУРА МУНИЦИПАЛЬНОГО ДОЛГА ДЯТЬКОВСКОГО РАЙОНА</a:t>
            </a:r>
          </a:p>
        </p:txBody>
      </p:sp>
      <p:sp>
        <p:nvSpPr>
          <p:cNvPr id="5" name="Загнутый угол 4"/>
          <p:cNvSpPr/>
          <p:nvPr/>
        </p:nvSpPr>
        <p:spPr>
          <a:xfrm>
            <a:off x="414661" y="6021288"/>
            <a:ext cx="8352927" cy="548104"/>
          </a:xfrm>
          <a:prstGeom prst="foldedCorner">
            <a:avLst>
              <a:gd name="adj" fmla="val 38670"/>
            </a:avLst>
          </a:prstGeom>
          <a:solidFill>
            <a:schemeClr val="bg1">
              <a:lumMod val="95000"/>
            </a:schemeClr>
          </a:solidFill>
          <a:effectLst>
            <a:outerShdw blurRad="50800" dist="38100" dir="2700000" algn="tl" rotWithShape="0">
              <a:prstClr val="black">
                <a:alpha val="40000"/>
              </a:prstClr>
            </a:outerShdw>
          </a:effectLst>
        </p:spPr>
        <p:txBody>
          <a:bodyPr wrap="square" anchor="ctr">
            <a:spAutoFit/>
          </a:bodyPr>
          <a:lstStyle/>
          <a:p>
            <a:pPr algn="ctr"/>
            <a:r>
              <a:rPr lang="ru-RU" sz="1600" dirty="0">
                <a:latin typeface="Times New Roman" pitchFamily="18" charset="0"/>
                <a:cs typeface="Times New Roman" pitchFamily="18" charset="0"/>
              </a:rPr>
              <a:t>Объем муниципального долга  1 января 2019 года составил на 26 000 тыс. рублей.</a:t>
            </a:r>
          </a:p>
        </p:txBody>
      </p:sp>
      <p:sp>
        <p:nvSpPr>
          <p:cNvPr id="6" name="Прямоугольник 5"/>
          <p:cNvSpPr/>
          <p:nvPr/>
        </p:nvSpPr>
        <p:spPr>
          <a:xfrm>
            <a:off x="7696462" y="1269583"/>
            <a:ext cx="1071126" cy="307777"/>
          </a:xfrm>
          <a:prstGeom prst="rect">
            <a:avLst/>
          </a:prstGeom>
        </p:spPr>
        <p:txBody>
          <a:bodyPr wrap="none">
            <a:spAutoFit/>
          </a:bodyPr>
          <a:lstStyle/>
          <a:p>
            <a:pPr algn="r"/>
            <a:r>
              <a:rPr lang="ru-RU" sz="1400" dirty="0"/>
              <a:t>(ТЫС. РУБ.)</a:t>
            </a:r>
          </a:p>
        </p:txBody>
      </p:sp>
      <p:graphicFrame>
        <p:nvGraphicFramePr>
          <p:cNvPr id="7" name="Диаграмма 6"/>
          <p:cNvGraphicFramePr>
            <a:graphicFrameLocks/>
          </p:cNvGraphicFramePr>
          <p:nvPr>
            <p:extLst>
              <p:ext uri="{D42A27DB-BD31-4B8C-83A1-F6EECF244321}">
                <p14:modId xmlns:p14="http://schemas.microsoft.com/office/powerpoint/2010/main" val="2098533297"/>
              </p:ext>
            </p:extLst>
          </p:nvPr>
        </p:nvGraphicFramePr>
        <p:xfrm>
          <a:off x="414663" y="1124744"/>
          <a:ext cx="8352926"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10" name="Прямоугольник 9"/>
          <p:cNvSpPr/>
          <p:nvPr/>
        </p:nvSpPr>
        <p:spPr>
          <a:xfrm>
            <a:off x="414660" y="5975569"/>
            <a:ext cx="8352927" cy="4571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21464104"/>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БЮДЖЕТНЫЕ ПОКАЗАТЕЛИ И МУНИЦИПАЛЬНЫЙ ДОЛГ</a:t>
            </a:r>
          </a:p>
        </p:txBody>
      </p:sp>
      <p:pic>
        <p:nvPicPr>
          <p:cNvPr id="4" name="Picture 2" descr="http://img.ppt.ru/img/ddd0c20593be72a9a5b3dd232c113995.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r="46734" b="17988"/>
          <a:stretch/>
        </p:blipFill>
        <p:spPr bwMode="auto">
          <a:xfrm>
            <a:off x="5643226" y="1608569"/>
            <a:ext cx="3500774" cy="524943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643226" y="1608569"/>
            <a:ext cx="720080" cy="5249431"/>
          </a:xfrm>
          <a:prstGeom prst="rect">
            <a:avLst/>
          </a:prstGeom>
          <a:gradFill>
            <a:gsLst>
              <a:gs pos="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rot="5400000">
            <a:off x="7128823" y="122972"/>
            <a:ext cx="529580" cy="3500774"/>
          </a:xfrm>
          <a:prstGeom prst="rect">
            <a:avLst/>
          </a:prstGeom>
          <a:gradFill>
            <a:gsLst>
              <a:gs pos="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79512" y="1196752"/>
            <a:ext cx="5823754" cy="4031873"/>
          </a:xfrm>
          <a:prstGeom prst="rect">
            <a:avLst/>
          </a:prstGeom>
        </p:spPr>
        <p:txBody>
          <a:bodyPr wrap="square">
            <a:spAutoFit/>
          </a:bodyPr>
          <a:lstStyle/>
          <a:p>
            <a:r>
              <a:rPr lang="ru-RU" sz="1600" dirty="0"/>
              <a:t>В течение 2018 года с целью погашения  долговых обязательств Дятьковского района  были привлечены средства в виде кредитов от кредитных организаций в сумме 26 000,0 тыс. рублей (100 процентов от плана). </a:t>
            </a:r>
          </a:p>
          <a:p>
            <a:endParaRPr lang="ru-RU" sz="1600" dirty="0"/>
          </a:p>
          <a:p>
            <a:r>
              <a:rPr lang="ru-RU" sz="1600" dirty="0"/>
              <a:t>Обязательства по погашению кредитов по кредитным договорам, заключенным от имени муниципального образования «Дятьковский район» в отчетном периоде исполнены в объеме 26620 тыс. рублей (100 процентов), из них:</a:t>
            </a:r>
          </a:p>
          <a:p>
            <a:r>
              <a:rPr lang="ru-RU" sz="1600" dirty="0"/>
              <a:t>- погашение кредитов кредитных организаций в объеме 20 810,0 тыс. рублей (100 процентов);</a:t>
            </a:r>
          </a:p>
          <a:p>
            <a:r>
              <a:rPr lang="ru-RU" sz="1600" dirty="0"/>
              <a:t>-погашение бюджетных кредитов в объеме 5810,0 тыс. рублей (100 процентов).</a:t>
            </a:r>
          </a:p>
          <a:p>
            <a:endParaRPr lang="ru-RU" sz="1600" dirty="0"/>
          </a:p>
          <a:p>
            <a:r>
              <a:rPr lang="ru-RU" sz="1600" dirty="0"/>
              <a:t>Бюджетные кредиты юридическим лицам и муниципальные гарантии в 2018 году не  предоставлялись.</a:t>
            </a:r>
          </a:p>
        </p:txBody>
      </p:sp>
    </p:spTree>
    <p:extLst>
      <p:ext uri="{BB962C8B-B14F-4D97-AF65-F5344CB8AC3E}">
        <p14:creationId xmlns:p14="http://schemas.microsoft.com/office/powerpoint/2010/main" val="2292700540"/>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ИНФОРМАЦИОННЫЕ РЕСУРСЫ</a:t>
            </a:r>
          </a:p>
        </p:txBody>
      </p:sp>
      <p:pic>
        <p:nvPicPr>
          <p:cNvPr id="4" name="Picture 4" descr="http://4.bp.blogspot.com/-NHXG1z22dBI/VQaN2hAkepI/AAAAAAAAEXk/52jZ_gEK5fg/s1600/VhYC6a44r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1186" y="3356992"/>
            <a:ext cx="5252814" cy="35018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891186" y="3048868"/>
            <a:ext cx="2857500" cy="3809132"/>
          </a:xfrm>
          <a:prstGeom prst="rect">
            <a:avLst/>
          </a:prstGeom>
          <a:gradFill>
            <a:gsLst>
              <a:gs pos="2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rot="5400000">
            <a:off x="6173465" y="612527"/>
            <a:ext cx="226070" cy="5715000"/>
          </a:xfrm>
          <a:prstGeom prst="rect">
            <a:avLst/>
          </a:prstGeom>
          <a:gradFill>
            <a:gsLst>
              <a:gs pos="2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0" y="949558"/>
            <a:ext cx="5699146" cy="5909310"/>
          </a:xfrm>
          <a:prstGeom prst="rect">
            <a:avLst/>
          </a:prstGeom>
          <a:noFill/>
          <a:ln>
            <a:noFill/>
          </a:ln>
        </p:spPr>
        <p:style>
          <a:lnRef idx="2">
            <a:schemeClr val="dk1"/>
          </a:lnRef>
          <a:fillRef idx="1002">
            <a:schemeClr val="lt1"/>
          </a:fillRef>
          <a:effectRef idx="0">
            <a:schemeClr val="dk1"/>
          </a:effectRef>
          <a:fontRef idx="minor">
            <a:schemeClr val="dk1"/>
          </a:fontRef>
        </p:style>
        <p:txBody>
          <a:bodyPr wrap="square">
            <a:spAutoFit/>
          </a:bodyPr>
          <a:lstStyle/>
          <a:p>
            <a:pPr>
              <a:buFont typeface="Wingdings" pitchFamily="2" charset="2"/>
              <a:buChar char="v"/>
            </a:pPr>
            <a:r>
              <a:rPr lang="ru-RU" sz="1400" dirty="0">
                <a:solidFill>
                  <a:schemeClr val="tx2"/>
                </a:solidFill>
                <a:latin typeface="Times New Roman" pitchFamily="18" charset="0"/>
                <a:cs typeface="Times New Roman" pitchFamily="18" charset="0"/>
              </a:rPr>
              <a:t> </a:t>
            </a:r>
            <a:r>
              <a:rPr lang="ru-RU" sz="1400" b="1" dirty="0">
                <a:solidFill>
                  <a:schemeClr val="tx2"/>
                </a:solidFill>
                <a:latin typeface="Times New Roman" pitchFamily="18" charset="0"/>
                <a:cs typeface="Times New Roman" pitchFamily="18" charset="0"/>
              </a:rPr>
              <a:t>www.budget.gov.ru</a:t>
            </a:r>
            <a:r>
              <a:rPr lang="ru-RU" sz="1400" dirty="0">
                <a:solidFill>
                  <a:schemeClr val="tx2"/>
                </a:solidFill>
                <a:latin typeface="Times New Roman" pitchFamily="18" charset="0"/>
                <a:cs typeface="Times New Roman" pitchFamily="18" charset="0"/>
              </a:rPr>
              <a:t> </a:t>
            </a:r>
            <a:r>
              <a:rPr lang="ru-RU" sz="1400" dirty="0">
                <a:latin typeface="Times New Roman" pitchFamily="18" charset="0"/>
                <a:cs typeface="Times New Roman" pitchFamily="18" charset="0"/>
              </a:rPr>
              <a:t>– единый портал бюджетной системы Российской Федерации;</a:t>
            </a:r>
          </a:p>
          <a:p>
            <a:endParaRPr lang="ru-RU" sz="1400" dirty="0">
              <a:latin typeface="Times New Roman" pitchFamily="18" charset="0"/>
              <a:cs typeface="Times New Roman" pitchFamily="18" charset="0"/>
            </a:endParaRPr>
          </a:p>
          <a:p>
            <a:pPr>
              <a:buFont typeface="Wingdings" pitchFamily="2" charset="2"/>
              <a:buChar char="v"/>
            </a:pPr>
            <a:r>
              <a:rPr lang="ru-RU" sz="1400" dirty="0">
                <a:solidFill>
                  <a:schemeClr val="tx2"/>
                </a:solidFill>
                <a:latin typeface="Times New Roman" pitchFamily="18" charset="0"/>
                <a:cs typeface="Times New Roman" pitchFamily="18" charset="0"/>
              </a:rPr>
              <a:t> </a:t>
            </a:r>
            <a:r>
              <a:rPr lang="ru-RU" sz="1400" b="1" dirty="0">
                <a:solidFill>
                  <a:schemeClr val="tx2"/>
                </a:solidFill>
                <a:latin typeface="Times New Roman" pitchFamily="18" charset="0"/>
                <a:cs typeface="Times New Roman" pitchFamily="18" charset="0"/>
              </a:rPr>
              <a:t>www.minfin.ru </a:t>
            </a:r>
            <a:r>
              <a:rPr lang="ru-RU" sz="1400" dirty="0">
                <a:latin typeface="Times New Roman" pitchFamily="18" charset="0"/>
                <a:cs typeface="Times New Roman" pitchFamily="18" charset="0"/>
              </a:rPr>
              <a:t>– официальный сайт Министерства финансов Российской Федерации;</a:t>
            </a:r>
          </a:p>
          <a:p>
            <a:pPr>
              <a:buFont typeface="Wingdings" pitchFamily="2" charset="2"/>
              <a:buChar char="v"/>
            </a:pPr>
            <a:endParaRPr lang="ru-RU" sz="1400" dirty="0">
              <a:latin typeface="Times New Roman" pitchFamily="18" charset="0"/>
              <a:cs typeface="Times New Roman" pitchFamily="18" charset="0"/>
            </a:endParaRPr>
          </a:p>
          <a:p>
            <a:pPr>
              <a:buFont typeface="Wingdings" pitchFamily="2" charset="2"/>
              <a:buChar char="v"/>
            </a:pPr>
            <a:r>
              <a:rPr lang="ru-RU" sz="1400" b="1" dirty="0">
                <a:solidFill>
                  <a:schemeClr val="tx2"/>
                </a:solidFill>
                <a:latin typeface="Times New Roman" pitchFamily="18" charset="0"/>
                <a:cs typeface="Times New Roman" pitchFamily="18" charset="0"/>
              </a:rPr>
              <a:t> fz-83.ru </a:t>
            </a:r>
            <a:r>
              <a:rPr lang="ru-RU" sz="1400" dirty="0">
                <a:latin typeface="Times New Roman" pitchFamily="18" charset="0"/>
                <a:cs typeface="Times New Roman" pitchFamily="18" charset="0"/>
              </a:rPr>
              <a:t>– информационно-аналитический ресурс о  реализации положений Федерального закона от 8 мая 2010 года № 83-ФЗ «О внесении изменений в отдельные законодательные акты Российской Федерации в связи с совершенствованием правового положения государственных (муниципальных) учреждений» в субъектах Российской Федерации;</a:t>
            </a:r>
          </a:p>
          <a:p>
            <a:endParaRPr lang="ru-RU" sz="1400" dirty="0">
              <a:latin typeface="Times New Roman" pitchFamily="18" charset="0"/>
              <a:cs typeface="Times New Roman" pitchFamily="18" charset="0"/>
            </a:endParaRPr>
          </a:p>
          <a:p>
            <a:pPr>
              <a:buFont typeface="Wingdings" pitchFamily="2" charset="2"/>
              <a:buChar char="v"/>
            </a:pPr>
            <a:r>
              <a:rPr lang="ru-RU" sz="1400" b="1" dirty="0">
                <a:solidFill>
                  <a:schemeClr val="tx2"/>
                </a:solidFill>
                <a:latin typeface="Times New Roman" pitchFamily="18" charset="0"/>
                <a:cs typeface="Times New Roman" pitchFamily="18" charset="0"/>
              </a:rPr>
              <a:t> </a:t>
            </a:r>
            <a:r>
              <a:rPr lang="en-US" sz="1400" b="1" dirty="0">
                <a:solidFill>
                  <a:schemeClr val="tx2"/>
                </a:solidFill>
                <a:latin typeface="Times New Roman" pitchFamily="18" charset="0"/>
                <a:cs typeface="Times New Roman" pitchFamily="18" charset="0"/>
              </a:rPr>
              <a:t>budget.</a:t>
            </a:r>
            <a:r>
              <a:rPr lang="ru-RU" sz="1400" b="1" dirty="0">
                <a:solidFill>
                  <a:schemeClr val="tx2"/>
                </a:solidFill>
                <a:latin typeface="Times New Roman" pitchFamily="18" charset="0"/>
                <a:cs typeface="Times New Roman" pitchFamily="18" charset="0"/>
              </a:rPr>
              <a:t>bryanskoblfin.ru </a:t>
            </a:r>
            <a:r>
              <a:rPr lang="ru-RU" sz="1400" dirty="0">
                <a:latin typeface="Times New Roman" pitchFamily="18" charset="0"/>
                <a:cs typeface="Times New Roman" pitchFamily="18" charset="0"/>
              </a:rPr>
              <a:t>– единый портал  бюджетной системы Брянской области;</a:t>
            </a:r>
          </a:p>
          <a:p>
            <a:pPr>
              <a:buFont typeface="Wingdings" pitchFamily="2" charset="2"/>
              <a:buChar char="v"/>
            </a:pPr>
            <a:endParaRPr lang="ru-RU" sz="1400" dirty="0">
              <a:latin typeface="Times New Roman" pitchFamily="18" charset="0"/>
              <a:cs typeface="Times New Roman" pitchFamily="18" charset="0"/>
            </a:endParaRPr>
          </a:p>
          <a:p>
            <a:pPr>
              <a:buFont typeface="Wingdings" pitchFamily="2" charset="2"/>
              <a:buChar char="v"/>
            </a:pPr>
            <a:r>
              <a:rPr lang="ru-RU" sz="1400" b="1" dirty="0">
                <a:solidFill>
                  <a:schemeClr val="tx2"/>
                </a:solidFill>
                <a:latin typeface="Times New Roman" pitchFamily="18" charset="0"/>
                <a:cs typeface="Times New Roman" pitchFamily="18" charset="0"/>
              </a:rPr>
              <a:t> www.bus.gov.ru </a:t>
            </a:r>
            <a:r>
              <a:rPr lang="ru-RU" sz="1400" dirty="0">
                <a:latin typeface="Times New Roman" pitchFamily="18" charset="0"/>
                <a:cs typeface="Times New Roman" pitchFamily="18" charset="0"/>
              </a:rPr>
              <a:t>– официальный сайт раскрытия информации о деятельности государственных (муниципальных) учреждений;</a:t>
            </a:r>
          </a:p>
          <a:p>
            <a:pPr>
              <a:buFont typeface="Wingdings" pitchFamily="2" charset="2"/>
              <a:buChar char="v"/>
            </a:pPr>
            <a:endParaRPr lang="ru-RU" sz="1400" dirty="0">
              <a:latin typeface="Times New Roman" pitchFamily="18" charset="0"/>
              <a:cs typeface="Times New Roman" pitchFamily="18" charset="0"/>
            </a:endParaRPr>
          </a:p>
          <a:p>
            <a:pPr>
              <a:buFont typeface="Wingdings" pitchFamily="2" charset="2"/>
              <a:buChar char="v"/>
            </a:pPr>
            <a:r>
              <a:rPr lang="ru-RU" sz="1400" dirty="0">
                <a:solidFill>
                  <a:schemeClr val="tx2"/>
                </a:solidFill>
                <a:latin typeface="Times New Roman" pitchFamily="18" charset="0"/>
                <a:cs typeface="Times New Roman" pitchFamily="18" charset="0"/>
              </a:rPr>
              <a:t> </a:t>
            </a:r>
            <a:r>
              <a:rPr lang="ru-RU" sz="1400" b="1" dirty="0">
                <a:solidFill>
                  <a:schemeClr val="tx2"/>
                </a:solidFill>
                <a:latin typeface="Times New Roman" pitchFamily="18" charset="0"/>
                <a:cs typeface="Times New Roman" pitchFamily="18" charset="0"/>
              </a:rPr>
              <a:t>www.roskazna.ru</a:t>
            </a:r>
            <a:r>
              <a:rPr lang="ru-RU" sz="1400" dirty="0">
                <a:solidFill>
                  <a:schemeClr val="tx2"/>
                </a:solidFill>
                <a:latin typeface="Times New Roman" pitchFamily="18" charset="0"/>
                <a:cs typeface="Times New Roman" pitchFamily="18" charset="0"/>
              </a:rPr>
              <a:t> </a:t>
            </a:r>
            <a:r>
              <a:rPr lang="ru-RU" sz="1400" dirty="0">
                <a:latin typeface="Times New Roman" pitchFamily="18" charset="0"/>
                <a:cs typeface="Times New Roman" pitchFamily="18" charset="0"/>
              </a:rPr>
              <a:t>– официальный сайт Федерального казначейства;</a:t>
            </a:r>
          </a:p>
          <a:p>
            <a:endParaRPr lang="ru-RU" sz="1400" dirty="0">
              <a:latin typeface="Times New Roman" pitchFamily="18" charset="0"/>
              <a:cs typeface="Times New Roman" pitchFamily="18" charset="0"/>
            </a:endParaRPr>
          </a:p>
          <a:p>
            <a:pPr>
              <a:buFont typeface="Wingdings" pitchFamily="2" charset="2"/>
              <a:buChar char="v"/>
            </a:pPr>
            <a:r>
              <a:rPr lang="ru-RU" sz="1400" b="1" dirty="0">
                <a:solidFill>
                  <a:schemeClr val="tx2"/>
                </a:solidFill>
                <a:latin typeface="Times New Roman" pitchFamily="18" charset="0"/>
                <a:cs typeface="Times New Roman" pitchFamily="18" charset="0"/>
              </a:rPr>
              <a:t> </a:t>
            </a:r>
            <a:r>
              <a:rPr lang="en-US" sz="1400" b="1" dirty="0">
                <a:solidFill>
                  <a:schemeClr val="tx2"/>
                </a:solidFill>
                <a:latin typeface="Times New Roman" pitchFamily="18" charset="0"/>
                <a:cs typeface="Times New Roman" pitchFamily="18" charset="0"/>
              </a:rPr>
              <a:t>www.r32.nalog.ru</a:t>
            </a:r>
            <a:r>
              <a:rPr lang="ru-RU" sz="1400" b="1" dirty="0">
                <a:solidFill>
                  <a:schemeClr val="tx2"/>
                </a:solidFill>
                <a:latin typeface="Times New Roman" pitchFamily="18" charset="0"/>
                <a:cs typeface="Times New Roman" pitchFamily="18" charset="0"/>
              </a:rPr>
              <a:t> </a:t>
            </a:r>
            <a:r>
              <a:rPr lang="ru-RU" sz="1400" dirty="0">
                <a:latin typeface="Times New Roman" pitchFamily="18" charset="0"/>
                <a:cs typeface="Times New Roman" pitchFamily="18" charset="0"/>
              </a:rPr>
              <a:t>- управление федеральной налоговой службы по Брянской области;</a:t>
            </a:r>
          </a:p>
          <a:p>
            <a:pPr>
              <a:buFont typeface="Wingdings" pitchFamily="2" charset="2"/>
              <a:buChar char="v"/>
            </a:pPr>
            <a:endParaRPr lang="ru-RU" sz="1400" dirty="0">
              <a:latin typeface="Times New Roman" pitchFamily="18" charset="0"/>
              <a:cs typeface="Times New Roman" pitchFamily="18" charset="0"/>
            </a:endParaRPr>
          </a:p>
          <a:p>
            <a:pPr>
              <a:buFont typeface="Wingdings" pitchFamily="2" charset="2"/>
              <a:buChar char="v"/>
            </a:pPr>
            <a:r>
              <a:rPr lang="ru-RU" sz="1400" dirty="0">
                <a:solidFill>
                  <a:schemeClr val="tx2"/>
                </a:solidFill>
                <a:latin typeface="Times New Roman" pitchFamily="18" charset="0"/>
                <a:cs typeface="Times New Roman" pitchFamily="18" charset="0"/>
              </a:rPr>
              <a:t> </a:t>
            </a:r>
            <a:r>
              <a:rPr lang="en-US" sz="1400" b="1" dirty="0">
                <a:solidFill>
                  <a:schemeClr val="tx2"/>
                </a:solidFill>
                <a:latin typeface="Times New Roman" pitchFamily="18" charset="0"/>
                <a:cs typeface="Times New Roman" pitchFamily="18" charset="0"/>
              </a:rPr>
              <a:t>admindtk.ru</a:t>
            </a:r>
            <a:r>
              <a:rPr lang="ru-RU" sz="1400" dirty="0">
                <a:solidFill>
                  <a:schemeClr val="tx2"/>
                </a:solidFill>
                <a:latin typeface="Times New Roman" pitchFamily="18" charset="0"/>
                <a:cs typeface="Times New Roman" pitchFamily="18" charset="0"/>
              </a:rPr>
              <a:t> </a:t>
            </a:r>
            <a:r>
              <a:rPr lang="ru-RU" sz="1400" dirty="0">
                <a:latin typeface="Times New Roman" pitchFamily="18" charset="0"/>
                <a:cs typeface="Times New Roman" pitchFamily="18" charset="0"/>
              </a:rPr>
              <a:t>- официальный  сайт  администрации Дятьковского района.</a:t>
            </a:r>
          </a:p>
        </p:txBody>
      </p:sp>
    </p:spTree>
    <p:extLst>
      <p:ext uri="{BB962C8B-B14F-4D97-AF65-F5344CB8AC3E}">
        <p14:creationId xmlns:p14="http://schemas.microsoft.com/office/powerpoint/2010/main" val="476496680"/>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КОНТАКТНАЯ ИНФОРМАЦИЯ</a:t>
            </a:r>
          </a:p>
        </p:txBody>
      </p:sp>
      <p:sp>
        <p:nvSpPr>
          <p:cNvPr id="4" name="Прямоугольник 3"/>
          <p:cNvSpPr/>
          <p:nvPr/>
        </p:nvSpPr>
        <p:spPr>
          <a:xfrm>
            <a:off x="0" y="1916832"/>
            <a:ext cx="914400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6" descr="http://dyatkovo-info.narod.ru/images/foto/gorod/admin_rajona.jpg"/>
          <p:cNvPicPr>
            <a:picLocks noChangeAspect="1" noChangeArrowheads="1"/>
          </p:cNvPicPr>
          <p:nvPr/>
        </p:nvPicPr>
        <p:blipFill>
          <a:blip r:embed="rId2"/>
          <a:srcRect/>
          <a:stretch>
            <a:fillRect/>
          </a:stretch>
        </p:blipFill>
        <p:spPr bwMode="auto">
          <a:xfrm>
            <a:off x="3995936" y="2204864"/>
            <a:ext cx="4780819" cy="3585614"/>
          </a:xfrm>
          <a:prstGeom prst="rect">
            <a:avLst/>
          </a:prstGeom>
          <a:ln>
            <a:noFill/>
          </a:ln>
          <a:effectLst>
            <a:outerShdw blurRad="292100" dist="139700" dir="2700000" algn="tl" rotWithShape="0">
              <a:srgbClr val="333333">
                <a:alpha val="65000"/>
              </a:srgbClr>
            </a:outerShdw>
          </a:effectLst>
        </p:spPr>
      </p:pic>
      <p:sp>
        <p:nvSpPr>
          <p:cNvPr id="6" name="Прямоугольник 5"/>
          <p:cNvSpPr/>
          <p:nvPr/>
        </p:nvSpPr>
        <p:spPr>
          <a:xfrm>
            <a:off x="179512" y="2199978"/>
            <a:ext cx="3816424" cy="1384995"/>
          </a:xfrm>
          <a:prstGeom prst="rect">
            <a:avLst/>
          </a:prstGeom>
        </p:spPr>
        <p:txBody>
          <a:bodyPr wrap="square">
            <a:spAutoFit/>
          </a:bodyPr>
          <a:lstStyle/>
          <a:p>
            <a:r>
              <a:rPr lang="ru-RU" sz="1400" dirty="0">
                <a:latin typeface="Times New Roman" pitchFamily="18" charset="0"/>
                <a:cs typeface="Times New Roman" pitchFamily="18" charset="0"/>
              </a:rPr>
              <a:t>Информация подготовлена </a:t>
            </a:r>
          </a:p>
          <a:p>
            <a:r>
              <a:rPr lang="ru-RU" sz="1400" dirty="0">
                <a:latin typeface="Times New Roman" pitchFamily="18" charset="0"/>
                <a:cs typeface="Times New Roman" pitchFamily="18" charset="0"/>
              </a:rPr>
              <a:t>финансовым управлением администрации Дятьковского района </a:t>
            </a:r>
          </a:p>
          <a:p>
            <a:r>
              <a:rPr lang="ru-RU" sz="1400" dirty="0">
                <a:latin typeface="Times New Roman" pitchFamily="18" charset="0"/>
                <a:cs typeface="Times New Roman" pitchFamily="18" charset="0"/>
              </a:rPr>
              <a:t>ул. Ленина, д. 141 «А», г. Дятьково, 242600, </a:t>
            </a:r>
          </a:p>
          <a:p>
            <a:r>
              <a:rPr lang="ru-RU" sz="1400" dirty="0">
                <a:latin typeface="Times New Roman" pitchFamily="18" charset="0"/>
                <a:cs typeface="Times New Roman" pitchFamily="18" charset="0"/>
              </a:rPr>
              <a:t>тел. (48333) 3-37-19, факс (84333) 3-25-35, </a:t>
            </a:r>
          </a:p>
          <a:p>
            <a:r>
              <a:rPr lang="ru-RU" sz="1400" dirty="0">
                <a:latin typeface="Times New Roman" pitchFamily="18" charset="0"/>
                <a:cs typeface="Times New Roman" pitchFamily="18" charset="0"/>
              </a:rPr>
              <a:t>E-</a:t>
            </a:r>
            <a:r>
              <a:rPr lang="ru-RU" sz="1400" dirty="0" err="1">
                <a:latin typeface="Times New Roman" pitchFamily="18" charset="0"/>
                <a:cs typeface="Times New Roman" pitchFamily="18" charset="0"/>
              </a:rPr>
              <a:t>mail</a:t>
            </a:r>
            <a:r>
              <a:rPr lang="ru-RU" sz="1400" dirty="0">
                <a:latin typeface="Times New Roman" pitchFamily="18" charset="0"/>
                <a:cs typeface="Times New Roman" pitchFamily="18" charset="0"/>
              </a:rPr>
              <a:t>: dohod2014@yandex.ru </a:t>
            </a:r>
          </a:p>
        </p:txBody>
      </p:sp>
      <p:sp>
        <p:nvSpPr>
          <p:cNvPr id="7" name="Прямоугольник 6"/>
          <p:cNvSpPr/>
          <p:nvPr/>
        </p:nvSpPr>
        <p:spPr>
          <a:xfrm>
            <a:off x="323528" y="3993136"/>
            <a:ext cx="3528392" cy="1754326"/>
          </a:xfrm>
          <a:prstGeom prst="rect">
            <a:avLst/>
          </a:prstGeom>
        </p:spPr>
        <p:txBody>
          <a:bodyPr wrap="square">
            <a:spAutoFit/>
          </a:bodyPr>
          <a:lstStyle/>
          <a:p>
            <a:r>
              <a:rPr lang="ru-RU" dirty="0">
                <a:latin typeface="Times New Roman" pitchFamily="18" charset="0"/>
                <a:cs typeface="Times New Roman" pitchFamily="18" charset="0"/>
              </a:rPr>
              <a:t>Режим работы: </a:t>
            </a:r>
          </a:p>
          <a:p>
            <a:pPr marL="285750" indent="-285750">
              <a:buFont typeface="Wingdings" pitchFamily="2" charset="2"/>
              <a:buChar char="v"/>
            </a:pPr>
            <a:r>
              <a:rPr lang="ru-RU" dirty="0">
                <a:latin typeface="Times New Roman" pitchFamily="18" charset="0"/>
                <a:cs typeface="Times New Roman" pitchFamily="18" charset="0"/>
              </a:rPr>
              <a:t>понедельник - четверг </a:t>
            </a:r>
          </a:p>
          <a:p>
            <a:r>
              <a:rPr lang="ru-RU" dirty="0">
                <a:latin typeface="Times New Roman" pitchFamily="18" charset="0"/>
                <a:cs typeface="Times New Roman" pitchFamily="18" charset="0"/>
              </a:rPr>
              <a:t>с 8.30 до 17.45</a:t>
            </a:r>
          </a:p>
          <a:p>
            <a:pPr marL="285750" indent="-285750">
              <a:buFont typeface="Wingdings" pitchFamily="2" charset="2"/>
              <a:buChar char="v"/>
            </a:pPr>
            <a:r>
              <a:rPr lang="ru-RU" dirty="0">
                <a:latin typeface="Times New Roman" pitchFamily="18" charset="0"/>
                <a:cs typeface="Times New Roman" pitchFamily="18" charset="0"/>
              </a:rPr>
              <a:t>пятница </a:t>
            </a:r>
          </a:p>
          <a:p>
            <a:r>
              <a:rPr lang="ru-RU" dirty="0">
                <a:latin typeface="Times New Roman" pitchFamily="18" charset="0"/>
                <a:cs typeface="Times New Roman" pitchFamily="18" charset="0"/>
              </a:rPr>
              <a:t>с 8.30 до 16.30</a:t>
            </a:r>
          </a:p>
          <a:p>
            <a:pPr marL="285750" indent="-285750">
              <a:buFont typeface="Wingdings" pitchFamily="2" charset="2"/>
              <a:buChar char="v"/>
            </a:pPr>
            <a:r>
              <a:rPr lang="ru-RU" dirty="0">
                <a:latin typeface="Times New Roman" pitchFamily="18" charset="0"/>
                <a:cs typeface="Times New Roman" pitchFamily="18" charset="0"/>
              </a:rPr>
              <a:t>суббота-воскресенье выходной</a:t>
            </a:r>
          </a:p>
        </p:txBody>
      </p:sp>
    </p:spTree>
    <p:extLst>
      <p:ext uri="{BB962C8B-B14F-4D97-AF65-F5344CB8AC3E}">
        <p14:creationId xmlns:p14="http://schemas.microsoft.com/office/powerpoint/2010/main" val="1699916330"/>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Прямоугольник 3"/>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353537" y="2379573"/>
            <a:ext cx="8436925" cy="1107996"/>
          </a:xfrm>
          <a:prstGeom prst="rect">
            <a:avLst/>
          </a:prstGeom>
          <a:noFill/>
        </p:spPr>
        <p:txBody>
          <a:bodyPr wrap="none" rtlCol="0">
            <a:spAutoFit/>
          </a:bodyPr>
          <a:lstStyle/>
          <a:p>
            <a:pPr algn="ctr"/>
            <a:r>
              <a:rPr lang="ru-RU" sz="6600" b="1" dirty="0">
                <a:ln w="10541" cmpd="sng">
                  <a:noFill/>
                  <a:prstDash val="solid"/>
                </a:ln>
                <a:solidFill>
                  <a:schemeClr val="accent1"/>
                </a:solidFill>
              </a:rPr>
              <a:t>Спасибо за внимание</a:t>
            </a:r>
          </a:p>
        </p:txBody>
      </p:sp>
      <p:pic>
        <p:nvPicPr>
          <p:cNvPr id="6" name="Picture 17" descr="https://pixabay.com/static/uploads/photo/2012/04/11/17/44/divider-29115_960_720.png"/>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60723" y="2996952"/>
            <a:ext cx="4222552" cy="2114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75231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0" y="248196"/>
            <a:ext cx="9144000" cy="646331"/>
          </a:xfrm>
          <a:prstGeom prst="rect">
            <a:avLst/>
          </a:prstGeom>
          <a:solidFill>
            <a:schemeClr val="bg1">
              <a:alpha val="85000"/>
            </a:schemeClr>
          </a:solidFill>
        </p:spPr>
        <p:txBody>
          <a:bodyPr wrap="square" anchor="ctr">
            <a:noAutofit/>
          </a:bodyPr>
          <a:lstStyle/>
          <a:p>
            <a:r>
              <a:rPr lang="ru-RU" sz="2000" dirty="0"/>
              <a:t>РАЗЛИЧАЮТ ИСПОЛНЕНИЕ БЮДЖЕТА ПО ДОХОДАМ </a:t>
            </a:r>
          </a:p>
          <a:p>
            <a:r>
              <a:rPr lang="ru-RU" sz="2000" dirty="0"/>
              <a:t>И ИСПОЛНЕНИЕ БЮДЖЕТА ПО РАСХОДАМ </a:t>
            </a:r>
          </a:p>
        </p:txBody>
      </p:sp>
      <p:sp>
        <p:nvSpPr>
          <p:cNvPr id="7" name="Прямоугольник 6"/>
          <p:cNvSpPr/>
          <p:nvPr/>
        </p:nvSpPr>
        <p:spPr>
          <a:xfrm>
            <a:off x="0" y="5380672"/>
            <a:ext cx="8964488" cy="1477328"/>
          </a:xfrm>
          <a:prstGeom prst="rect">
            <a:avLst/>
          </a:prstGeom>
          <a:gradFill flip="none" rotWithShape="1">
            <a:gsLst>
              <a:gs pos="100000">
                <a:schemeClr val="bg1">
                  <a:alpha val="0"/>
                </a:schemeClr>
              </a:gs>
              <a:gs pos="82000">
                <a:schemeClr val="bg1"/>
              </a:gs>
              <a:gs pos="100000">
                <a:schemeClr val="accent2">
                  <a:lumMod val="20000"/>
                  <a:lumOff val="80000"/>
                  <a:alpha val="0"/>
                </a:schemeClr>
              </a:gs>
            </a:gsLst>
            <a:lin ang="16200000" scaled="1"/>
            <a:tileRect/>
          </a:gradFill>
        </p:spPr>
        <p:txBody>
          <a:bodyPr wrap="square">
            <a:spAutoFit/>
          </a:bodyPr>
          <a:lstStyle/>
          <a:p>
            <a:r>
              <a:rPr lang="ru-RU" dirty="0">
                <a:cs typeface="Times New Roman" pitchFamily="18" charset="0"/>
              </a:rPr>
              <a:t>В процессе исполнения бюджета большое значение приобретает сбалансированность доходов и расходов. Если доходы превышают расходы, возникает профицит. В случае превышения  расходов над доходами возникает дефицит. Дефицит покрывается источниками финансирования дефицита бюджета - банковскими кредитами, бюджетными кредитами, остатками на счете бюджета и иными источниками. </a:t>
            </a:r>
          </a:p>
        </p:txBody>
      </p:sp>
      <p:pic>
        <p:nvPicPr>
          <p:cNvPr id="12" name="Picture 4" descr="C:\Users\User\Desktop\D0BAD180D0B5D0B4D0B8D182-3[1].jpg"/>
          <p:cNvPicPr>
            <a:picLocks noChangeAspect="1" noChangeArrowheads="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t="31878" b="1796"/>
          <a:stretch/>
        </p:blipFill>
        <p:spPr bwMode="auto">
          <a:xfrm>
            <a:off x="0" y="1196752"/>
            <a:ext cx="9144000" cy="404164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Схема 8"/>
          <p:cNvGraphicFramePr/>
          <p:nvPr>
            <p:extLst>
              <p:ext uri="{D42A27DB-BD31-4B8C-83A1-F6EECF244321}">
                <p14:modId xmlns:p14="http://schemas.microsoft.com/office/powerpoint/2010/main" val="3907990988"/>
              </p:ext>
            </p:extLst>
          </p:nvPr>
        </p:nvGraphicFramePr>
        <p:xfrm>
          <a:off x="0" y="1486525"/>
          <a:ext cx="9145488"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015322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dom-expert.by/files/2016/04/razreshitelnaya-dokumentaciya.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b="5516"/>
          <a:stretch/>
        </p:blipFill>
        <p:spPr bwMode="auto">
          <a:xfrm>
            <a:off x="-1" y="1107282"/>
            <a:ext cx="9144001" cy="575071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0" y="1107282"/>
            <a:ext cx="9144000" cy="881558"/>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 y="692696"/>
            <a:ext cx="9144001" cy="616530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Объект 2"/>
          <p:cNvSpPr txBox="1">
            <a:spLocks/>
          </p:cNvSpPr>
          <p:nvPr/>
        </p:nvSpPr>
        <p:spPr>
          <a:xfrm>
            <a:off x="-3821" y="799332"/>
            <a:ext cx="9144001" cy="5976664"/>
          </a:xfrm>
          <a:prstGeom prst="rect">
            <a:avLst/>
          </a:prstGeom>
        </p:spPr>
        <p:txBody>
          <a:bodyPr>
            <a:no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45720" indent="0">
              <a:buNone/>
            </a:pPr>
            <a:r>
              <a:rPr lang="ru-RU" sz="1200" dirty="0">
                <a:solidFill>
                  <a:schemeClr val="tx1"/>
                </a:solidFill>
                <a:cs typeface="Times New Roman" pitchFamily="18" charset="0"/>
              </a:rPr>
              <a:t>	Исполнение бюджета Дятьковского района организуется финансовым управлением администрации Дятьковского района на основе сводной бюджетной росписи и кассового плана. </a:t>
            </a:r>
          </a:p>
          <a:p>
            <a:pPr marL="45720" indent="0">
              <a:buNone/>
            </a:pPr>
            <a:r>
              <a:rPr lang="ru-RU" sz="1200" dirty="0">
                <a:solidFill>
                  <a:schemeClr val="tx1"/>
                </a:solidFill>
                <a:cs typeface="Times New Roman" pitchFamily="18" charset="0"/>
              </a:rPr>
              <a:t>	</a:t>
            </a:r>
            <a:r>
              <a:rPr lang="ru-RU" sz="1200" u="sng" dirty="0">
                <a:solidFill>
                  <a:schemeClr val="tx1"/>
                </a:solidFill>
                <a:cs typeface="Times New Roman" pitchFamily="18" charset="0"/>
              </a:rPr>
              <a:t>Сводная бюджетная роспись</a:t>
            </a:r>
            <a:r>
              <a:rPr lang="ru-RU" sz="1200" dirty="0">
                <a:solidFill>
                  <a:schemeClr val="tx1"/>
                </a:solidFill>
                <a:cs typeface="Times New Roman" pitchFamily="18" charset="0"/>
              </a:rPr>
              <a:t> - документ, который составляется финансовым управлением администрации Дятьковского района на основании решения о бюджете и ведется в целях организации исполнения бюджета по расходам бюджета и источникам финансирования дефицита бюджета. В сводной бюджетной росписи отражается распределение расходов бюджета по кодам бюджетной классификации. </a:t>
            </a:r>
          </a:p>
          <a:p>
            <a:pPr marL="45720" indent="0">
              <a:buNone/>
            </a:pPr>
            <a:r>
              <a:rPr lang="ru-RU" sz="1200" dirty="0">
                <a:solidFill>
                  <a:schemeClr val="tx1"/>
                </a:solidFill>
                <a:cs typeface="Times New Roman" pitchFamily="18" charset="0"/>
              </a:rPr>
              <a:t>	</a:t>
            </a:r>
            <a:r>
              <a:rPr lang="ru-RU" sz="1200" u="sng" dirty="0">
                <a:solidFill>
                  <a:schemeClr val="tx1"/>
                </a:solidFill>
                <a:cs typeface="Times New Roman" pitchFamily="18" charset="0"/>
              </a:rPr>
              <a:t>Кассовый план</a:t>
            </a:r>
            <a:r>
              <a:rPr lang="ru-RU" sz="1200" dirty="0">
                <a:solidFill>
                  <a:schemeClr val="tx1"/>
                </a:solidFill>
                <a:cs typeface="Times New Roman" pitchFamily="18" charset="0"/>
              </a:rPr>
              <a:t> – это прогноз кассовых поступлений в бюджет и кассовых выплат из бюджета, который используется для определения потребности в денежных средствах на едином счете бюджета в любой период для своевременной и полной оплаты бюджетных обязательств. </a:t>
            </a:r>
          </a:p>
          <a:p>
            <a:pPr marL="45720" indent="0">
              <a:buNone/>
            </a:pPr>
            <a:r>
              <a:rPr lang="ru-RU" sz="1200" dirty="0">
                <a:solidFill>
                  <a:schemeClr val="tx1"/>
                </a:solidFill>
                <a:cs typeface="Times New Roman" pitchFamily="18" charset="0"/>
              </a:rPr>
              <a:t>	Одновременно  с показателями сводной  бюджетной росписи получателям  бюджетных средств утверждаются лимиты бюджетных обязательств, в пределах которых они могут заключать муниципальные контракты и иные договоры и расходовать бюджетные средства (на выплату заработной  платы, оплату командировочных  расходов,  на оплату коммунальных,  транспортных и прочих  услуг, на приобретение материальных ресурсов и другие расходы). </a:t>
            </a:r>
          </a:p>
          <a:p>
            <a:pPr marL="45720" indent="0">
              <a:buNone/>
            </a:pPr>
            <a:r>
              <a:rPr lang="ru-RU" sz="1200" dirty="0">
                <a:solidFill>
                  <a:schemeClr val="tx1"/>
                </a:solidFill>
                <a:cs typeface="Times New Roman" pitchFamily="18" charset="0"/>
              </a:rPr>
              <a:t>	Бюджетный процесс завершается составлением и утверждением отчета об исполнении бюджета - подведением итогов исполнения бюджета по окончании финансового года. </a:t>
            </a:r>
          </a:p>
          <a:p>
            <a:pPr marL="45720" indent="0">
              <a:buNone/>
            </a:pPr>
            <a:r>
              <a:rPr lang="ru-RU" sz="1200" dirty="0">
                <a:solidFill>
                  <a:schemeClr val="tx1"/>
                </a:solidFill>
                <a:cs typeface="Times New Roman" pitchFamily="18" charset="0"/>
              </a:rPr>
              <a:t>	Составляет отчет об исполнении бюджета Дятьковского района финансовое управление администрации Дятьковского района.</a:t>
            </a:r>
          </a:p>
          <a:p>
            <a:pPr marL="45720" indent="0">
              <a:buNone/>
            </a:pPr>
            <a:r>
              <a:rPr lang="ru-RU" sz="1200" dirty="0">
                <a:solidFill>
                  <a:schemeClr val="tx1"/>
                </a:solidFill>
                <a:cs typeface="Times New Roman" pitchFamily="18" charset="0"/>
              </a:rPr>
              <a:t>	До его рассмотрения в представительном органе, годовой отчет об исполнении бюджета подлежит внешней проверке, которая осуществляется Контрольно-счетной палатой администрации Дятьковского района. По результатам внешней проверки Контрольно-счетная палата администрации Дятьковского района готовит заключение на годовой отчет об исполнении бюджета. </a:t>
            </a:r>
          </a:p>
          <a:p>
            <a:pPr marL="45720" indent="0">
              <a:buNone/>
            </a:pPr>
            <a:r>
              <a:rPr lang="ru-RU" sz="1200" dirty="0">
                <a:solidFill>
                  <a:schemeClr val="tx1"/>
                </a:solidFill>
                <a:cs typeface="Times New Roman" pitchFamily="18" charset="0"/>
              </a:rPr>
              <a:t>	Годовой отчет об исполнении бюджета за отчетный финансовый год представляется администрацией Дятьковского района на рассмотрение в Дятьковский районный Совет народных депутатов не позднее 1 мая текущего года. </a:t>
            </a:r>
          </a:p>
          <a:p>
            <a:pPr marL="45720" indent="0">
              <a:buNone/>
            </a:pPr>
            <a:r>
              <a:rPr lang="ru-RU" sz="1200" dirty="0">
                <a:solidFill>
                  <a:schemeClr val="tx1"/>
                </a:solidFill>
                <a:cs typeface="Times New Roman" pitchFamily="18" charset="0"/>
              </a:rPr>
              <a:t>	Годовой отчет об исполнении бюджета Дятьковского района утверждается решением Дятьковского районного Совета народных депутатов об исполнении бюджета Дятьковского района с указанием общего объема доходов, расходов и дефицита (профицита) бюджета. </a:t>
            </a:r>
          </a:p>
          <a:p>
            <a:endParaRPr lang="ru-RU" sz="1200" dirty="0">
              <a:solidFill>
                <a:schemeClr val="tx1"/>
              </a:solidFill>
              <a:cs typeface="Times New Roman" pitchFamily="18" charset="0"/>
            </a:endParaRPr>
          </a:p>
        </p:txBody>
      </p:sp>
    </p:spTree>
    <p:extLst>
      <p:ext uri="{BB962C8B-B14F-4D97-AF65-F5344CB8AC3E}">
        <p14:creationId xmlns:p14="http://schemas.microsoft.com/office/powerpoint/2010/main" val="121760250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https://media.tvzvezda.ru/news/vstrane_i_mire/content/201801311314-gs1t.htm/1.jpg"/>
          <p:cNvPicPr>
            <a:picLocks noChangeAspect="1" noChangeArrowheads="1"/>
          </p:cNvPicPr>
          <p:nvPr/>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t="12702"/>
          <a:stretch/>
        </p:blipFill>
        <p:spPr bwMode="auto">
          <a:xfrm>
            <a:off x="0" y="2367799"/>
            <a:ext cx="9144000" cy="44902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noAutofit/>
          </a:bodyPr>
          <a:lstStyle/>
          <a:p>
            <a:r>
              <a:rPr lang="ru-RU" sz="2000" dirty="0"/>
              <a:t>ОСНОВНЫЕ ЭКОНОМИЧЕСКИЕ ПОКАЗАТЕЛИ РАЗВИТИЯ ЭКОНОМИКИ МУНИЦИПАЛЬНОГО ОБРАЗОВАНИЯ ДЯТЬКОВСКИЙ РАЙОН ЗА 2018 ГОД</a:t>
            </a:r>
          </a:p>
        </p:txBody>
      </p:sp>
      <p:sp>
        <p:nvSpPr>
          <p:cNvPr id="4" name="Объект 2"/>
          <p:cNvSpPr>
            <a:spLocks noGrp="1"/>
          </p:cNvSpPr>
          <p:nvPr>
            <p:ph idx="1"/>
          </p:nvPr>
        </p:nvSpPr>
        <p:spPr>
          <a:xfrm>
            <a:off x="0" y="1072664"/>
            <a:ext cx="8784976" cy="1295135"/>
          </a:xfrm>
          <a:ln>
            <a:noFill/>
          </a:ln>
        </p:spPr>
        <p:txBody>
          <a:bodyPr tIns="18000" bIns="36000">
            <a:noAutofit/>
          </a:bodyPr>
          <a:lstStyle/>
          <a:p>
            <a:pPr>
              <a:buClr>
                <a:schemeClr val="tx2"/>
              </a:buClr>
              <a:buFont typeface="Wingdings" pitchFamily="2" charset="2"/>
              <a:buChar char="q"/>
            </a:pPr>
            <a:r>
              <a:rPr lang="ru-RU" sz="1600" dirty="0">
                <a:cs typeface="Times New Roman" pitchFamily="18" charset="0"/>
              </a:rPr>
              <a:t>58,2 тыс. чел. – численность населения на 01.01.2019 года</a:t>
            </a:r>
          </a:p>
          <a:p>
            <a:pPr>
              <a:buClr>
                <a:schemeClr val="tx2"/>
              </a:buClr>
              <a:buFont typeface="Wingdings" pitchFamily="2" charset="2"/>
              <a:buChar char="q"/>
            </a:pPr>
            <a:r>
              <a:rPr lang="ru-RU" sz="1600" dirty="0">
                <a:cs typeface="Times New Roman" pitchFamily="18" charset="0"/>
              </a:rPr>
              <a:t>7,4 тыс. чел. – работники крупных  и средних предприятий</a:t>
            </a:r>
          </a:p>
          <a:p>
            <a:pPr>
              <a:buClr>
                <a:schemeClr val="tx2"/>
              </a:buClr>
              <a:buFont typeface="Wingdings" pitchFamily="2" charset="2"/>
              <a:buChar char="q"/>
            </a:pPr>
            <a:r>
              <a:rPr lang="ru-RU" sz="1600" dirty="0">
                <a:cs typeface="Times New Roman" pitchFamily="18" charset="0"/>
              </a:rPr>
              <a:t>2050,9 млн. руб. – фонд заработной платы работников</a:t>
            </a:r>
          </a:p>
          <a:p>
            <a:pPr>
              <a:buClr>
                <a:schemeClr val="tx2"/>
              </a:buClr>
              <a:buFont typeface="Wingdings" pitchFamily="2" charset="2"/>
              <a:buChar char="q"/>
            </a:pPr>
            <a:r>
              <a:rPr lang="ru-RU" sz="1600" dirty="0">
                <a:cs typeface="Times New Roman" pitchFamily="18" charset="0"/>
              </a:rPr>
              <a:t>0,4% – уровень официально регистрируемой безработицы в среднем за год</a:t>
            </a:r>
          </a:p>
          <a:p>
            <a:pPr>
              <a:buClr>
                <a:schemeClr val="tx2"/>
              </a:buClr>
              <a:buFont typeface="Wingdings" pitchFamily="2" charset="2"/>
              <a:buChar char="q"/>
            </a:pPr>
            <a:endParaRPr lang="ru-RU" sz="1600" dirty="0">
              <a:cs typeface="Times New Roman" pitchFamily="18" charset="0"/>
            </a:endParaRPr>
          </a:p>
        </p:txBody>
      </p:sp>
      <p:graphicFrame>
        <p:nvGraphicFramePr>
          <p:cNvPr id="6" name="Диаграмма 5"/>
          <p:cNvGraphicFramePr/>
          <p:nvPr>
            <p:extLst>
              <p:ext uri="{D42A27DB-BD31-4B8C-83A1-F6EECF244321}">
                <p14:modId xmlns:p14="http://schemas.microsoft.com/office/powerpoint/2010/main" val="2598392711"/>
              </p:ext>
            </p:extLst>
          </p:nvPr>
        </p:nvGraphicFramePr>
        <p:xfrm>
          <a:off x="4813300" y="2953916"/>
          <a:ext cx="4032448" cy="33179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Диаграмма 4"/>
          <p:cNvGraphicFramePr/>
          <p:nvPr>
            <p:extLst>
              <p:ext uri="{D42A27DB-BD31-4B8C-83A1-F6EECF244321}">
                <p14:modId xmlns:p14="http://schemas.microsoft.com/office/powerpoint/2010/main" val="3729404327"/>
              </p:ext>
            </p:extLst>
          </p:nvPr>
        </p:nvGraphicFramePr>
        <p:xfrm>
          <a:off x="321419" y="2955156"/>
          <a:ext cx="4032448" cy="3317966"/>
        </p:xfrm>
        <a:graphic>
          <a:graphicData uri="http://schemas.openxmlformats.org/drawingml/2006/chart">
            <c:chart xmlns:c="http://schemas.openxmlformats.org/drawingml/2006/chart" xmlns:r="http://schemas.openxmlformats.org/officeDocument/2006/relationships" r:id="rId4"/>
          </a:graphicData>
        </a:graphic>
      </p:graphicFrame>
      <p:sp>
        <p:nvSpPr>
          <p:cNvPr id="7" name="AutoShape 2" descr="data:image/jpeg;base64,/9j/4AAQSkZJRgABAQAAAQABAAD/2wCEAAkGBxMSEhUQEhAVFhUXFRUQFRUVDw8SFRUQFRUWFhUVFRUYHSggGBolGxUVITEhJSkrLi4uFx8zODMsNygtLisBCgoKDg0OGxAQGC0lICUwLS0tLS0tLy0rLS0tLS0tLS0tLS0tLS0tKy0tLS0tKy0tLS0tLS0tLS0tLS0tLS0tLf/AABEIAIUBegMBIgACEQEDEQH/xAAcAAABBQEBAQAAAAAAAAAAAAABAAMEBQYCBwj/xABKEAABAwIDBAYGBQgIBgMAAAABAAIDBBEFEiEGMUFREyJhcYGxBzJSkaHBFCNCcoIzRGKDkrLR8BUWhJOiwuHiF0NTY8PxJHOU/8QAGQEAAwEBAQAAAAAAAAAAAAAAAAECAwQF/8QAJBEAAgICAgEEAwEAAAAAAAAAAAECEQMhEjFRBBMiMkFhgRT/2gAMAwEAAhEDEQA/APG0kkkFCRQRQAkUEUAFFBFABWtwBoFO0cS4k/JZILa4XT5WMbyFz3ldHp18rMsnRxXaBU08tla4nJY5VSVTt61myYkWoNzdP4CPrHN7LqG5SMHfaoZ23Cxi/ki30T66KyglqusTi3qqc1XJbJTIzmplwUl6bIus2ixhdt9XuPwP+q7LEo22PYdD4pUA5C5P3UNpsbKU03VIR6j6EsQJZPSk6Mc2Vo7H3DreLQfFephfPno3xX6PiEdzZsl4HfjtlP7Qb719CMCiQ0ZLaeMfSGk7uj18HFTaTgSNeA5D+KjY9HnqgODGDT9IklWFFCSbDeuqOoIxluQ9BCXGw8exTnANBANmj13/ACHb5I6MBANgNXv+Q7fJUtVU9MbA5IWbz/O8rFvk/wBFpUOfSjI8ZerEw8dAeXiqraGssC26VVUF9msFmNIIF7Xsd55lQK/D5Jnk3aBwuTf3ALLNOEO3Rrji5dI8q2rqc85HBgDfHefP4KmK9BqfRw8lz3Vbbkl2kDuJvvzqmr9ipWerIx/eHMPzWUfUYurLeOfdGWTTzqplZRyRHLIwtPC+49x3HwUXIt7vozOEk50ZSDEAcgLqy6DUcqBAARSRTAanO4dq7buTMrru7k60pDHIG3KkA5XBMQOs4K5ND5XCpIlmpwXrRWG8aqBiesjj2rvYeovmjdvGicxOLLI4dqrI7igh9ioe1NZVLkamMqwNTGJIJKSQooJIGFFBFABCSCIQBMwyHPKxvbc9w1W1hNgXLL7Nx9Zz+TbeJV/WPysyjeV2YFUbMMm2VlQ7MS5U1QdVb1ZytsqSZ9ypyFRGyg2TLJG7k4eaWZNVW6/isijb1rbtvzF1n6xtleUEvSQtPYFXYlDxXTNWrM4lM56AelKE0uY1HxIlnTIKV0WA852YZvwnv4FOwuUSN1j2HQ9/ApxrrFCYh9zi1wc02IIcDyI1B96+mdm8TFTSw1A+3G1x7HWs4eBuvmR+oXr3oSxfNBLSuOsb+kaP+3Jv/wAQP7SGBqpGl9VIALnqj/CryJojBaDYjV7/AGR/FVOGSjpp7esX6u4MYABfz/kKLiFd0x6KM2ibq9548yTxV25JImqdj1VUmod0bLiJu88XH5lcVDLi25rTYM5Hm7mVb7PNj+jvkA6urW6XJ1y7uLnO0t3BZjaKZ/1hYMwZcyAEFrHN3h1jrbdyvfeuLPLLOXt4tLyaxljxrlMiV2MRRGxdcjgLad54Knn2wfcCKMHWwFnOJPK3HwWLxDEszr28OATNPjEsZzRuyG1rgC4B32J3JY/Qwj9nbCfqZy+qo3WI7Q1LQOlbHEDb1WnOP2nOUykopJ5I42zDrtzZzkc0NHHS19x48CvNKrEJHg55HOJ33N09Q4iWNuC7MNABfdzuun/Ph8HM55++RudssIbG00j5Y5C7rxPZu6QG2Ui5LHHda5Go11Xlroy0lrgQQS0gixDgbEEcCtbhGGT1jsxu1g6znngBqTcrN4xLnnkdmJu9xJdq4nMblx4uO8niSSlHF7TpdM2WRzW+0RMyJcucvakW9pVjOrpXXFu1G3amI6BQehbtTNW6zTr2IAZjdfXnqpDSo0Q0CeapQyVELkd611FYtB8NeYWOgfYg8iCttTANm6Pg9okae8cFrAiQxgxMNZbcHq92jjtIHe00H5KBitKQWTDewj3K2x0XZE7mD8j805r4sIPZnJAmLKXIEzlXObGDSQRUkhSQRQAUkEUDCigigDU7NQfVX9p/wClydZ5PAaBOYZFkp4+ZbfxKDzlC9GKqKRzN2yixaTWyqCVLr5buKiFcs3bNUgFNT7k4SmpDooZRodk6q7DGeCsqyK4WQwSpySDkdFuZOs2/MLpxPlAykqZlKuKyhFXeIQ8VSOKwmqZpFisgldLMoGBwXYdcX8D8itZQej2qkYJH5Y8wDg12YvDTuLmj1e69+5TWejOY+rO0niDEQPA5ip9yKdWae1Nq6MZE9aX0b4t9GxCMk2bJeB2unXtlP7Qb70//AMO6kXIliPjJb35VBrNjK6MdI2LpA3rEwuzlttb5bB3uBTWSL/Iniml0emtrnOllgj0LpHOkd2DQXPKwXcs+e0EPqj1ne072j2LK4Hi5lj6vry9aRw4n2R2cfFaihaGtyMILjq4gg5RzsurHx1bMJKTukUlVtJNSA0wcbMlklabnUvcch8LOPe7sWddtTMGytbIbS/lBYdaxv5rV47g4e0u3NcGtY4NzWmaXEhxGtnNdv5x8yFl4dm8p67s3YLgfEX8lyKUYSavdjcOTtozb5bmwBJ7ApEVBI77Nu/U+5bbCtlZJCGsjAv2WWkGzIpgDI3M72btPv10Wlr8lUed0OzEknA25nQLSYRsu0OFmZzfiMrb8tdT7irSSuGYMLwNbZI9T4n/VQtr8dhpSYoapspy6iE3Icd7Xy6ho7BrzCXvwj18n4RPFv9GlxStp6KjlkkexzhmjbC0gGSoI6rNOAOrjbS3ZZeEvcSSSbkkknmTqSpFdWOldmcd2jQNzRyAUZJcm+U+2UkkqQrIWXSKsZxZArolcoEIKHiL9w8VOVZWeue4JS6Acj3JxpTTDonGpDHAVqYqoujp5uLD0Lu69238LrKq5wKW4fCftAPH3mG/ldXFks9GbEHt7HBM4uwiKJp4Zm+SWztUJGBvEaKxx+G8Obk4fEELWe4kR1IyUoUdSpQo9lynQYBJBFSSJJJJAwooIhAghdMbcgcyB71yFPwOm6SZg4A5z3DVOKt0DdI23R6NZyaB8FXYw7IwnwVsy2rlmdqqj1WDvK9HI6ic0dsz8j7m64zIFc3XCbnRTTiuyUy4pMYyDY3W7wipzxjuWDctHsxU6ZVpglUqImtFpWR7+Szc7LE961lY26oMRitf+eC0yxFBlaLk2AuToABckncAOJW92U2McyRk9W2wYQ8QaElw1b0h3AXscuvI2Tnoi2cEsj6+T1IOrGPaqC3f+EEHvcOS2Yf1iuDLNx0jv9NhjPciY+tc4k8Sp2G4jG4EXsdxHI7iCqi99eSr62iEhLw5zH7s7SNfvDcVzKbT2dksaa0a+uhbYAWsSuGMLPVNu0LGx4pUQD60dK0bnMBJ8Wb/ddanCcTjnYHNcD/FU2myVFxVFDtJTfRmPqIomgOJfLlaG9Y73m3C++3Nefz4pJITlJFxYnUDKd47l7mGNIs5oc06EEXBB33WcZ6PaaKYzOJNPpJHEfVHNrzveAdw5b7qoxcmHuxhHZzsbT/Sadsk8bxuY6Qkk1jbmzQCdGerfq2dl37yr9+HQwsbCGNed4bI1suQHgHHrfHuspEtZ0dnEdci0bPYZzI5/+lHfN0DTK/WQguAP2R7RXXjwRS6PLy5Obsym0m2X9HT9Eylge4tF29dvR31BuS7VZHF9vZph1YIoze+bpKmR3hd+Ue5ZzGKwzVEkrjcucTcqIUezDwSiTU4jLJcOkdrq4CzQb+1ltm8VEXKQCtJLoYUQEQEUwAgUSU2SgA3SSARQIBVVOese9WjlVzDrqZDHWp1iaBTjEIByycpZyx4cN4N1wFw8JiN9srVhtSG/ZfZze4reYoy8ErfZAPusQV4/glUbC3rRO6Rvay/XHz969ffLmLSNWzwOb+INuFstoh6Zi5QmLKVK1MWXMbnm6SCKkkSKCKAEigiEAFarZGk6rpPaOUfdG9ZUL0jBabJCwfogeJ1K6PTRuV+DPK6QK6UMbdYbE6jO4uV9tLXXdkB3aLLPctM07dCggFNOXd1w9cxockptxRJXDkgOCpuFzZHg+ChFPQbx3pRdMGblj8zVW1sBc4NaCSQAAN5dewA7dQp2Fsc+zGNLnHg0ElegbBbHnpm1U7QBHd0bSQc0htZx7Bb39y68kkkZwi2y4w7CBQUENJ9sjPJbjK85n+AJsOwBRzSWVjtVUgytA3tbY+OqgMmXj5Hcme1hjxxohTAsuTu3nsC7hLXKS4jcRcKqrMPewZqYg2N+jcTa3JjuHcbqEWWboW8k23DNekj6j99wNHfeHHzVdhWMNe4tfdrho5jtHA9o+a3Gz7A7rDW25Uo2wlPjGymwvFg+zX6G+U68QbFaXEauNsLXu1yO6rebrG1/54Lyv0nVklBiWaAjLLEyocx3WaZS+RjiOLdGN3JvZba91VM5tSWhjW5442AgOeDqCSSSTcak8F14cbUjgz5YSjo3FNKQfpEurnfk2/PuCr9ppstLNPId4yjtJ09yfw8maQyP3fAAbgOxZT0r4lmYyEGzd4HtcnHs32XoVxVnn3bo85Bvc8zdBxSXC5zYK7aEAEUAFcuKDnpouQB0SumtQY1dEoASSF0iUCA5Vkp66nvfwUCca3UyGFhT7FFYdVKYkgHQk4JBdAKhHNJUGN4eOBv3jiF67h9UHUcEzTpHK23Yx2lvC9vBeQvYtdsRip6Goo3Hezpo/vMsSB5q4OnRMlo0FayznDtI+Kh2U+t1cTz194UOyxfZsujzBJJJSSFJBFABRC5RCAHqRt3tHNwHxXoWL1zYI734WHesRgUGaZpOjW/WOPY1DHMRdPIbeqDYBdGKXCDfkzkrZEqqwvcTzN0yHFdlrWb9TyHDvTLpexZtlHZIXBK4MnYuc6mxhJXBKk0dHJM7JGwuPYN3aTwWzwLYUaPqXX4hjSbfidx8FUYOXQm0jG4dh0kzrMYTzPAd53BbnYz0bvqR9Jnk6KlaC50tvXA39CDvH6Z05ArY7O4AypnbSBgbBG0SzBosCy9mRfiIN+wdq3m1JYclLazA3pCwaBzWkBrLez2diJpQHBcmZLAMHZLpBF0NIDZo16WpI+1I865PPuXoLIwxgAAFhy3abgouGtAaLBSK6+RwB1ssd9s3ddIwVZUiSV7jzI8Aucpt1Tr27lCmjLHm4sCU7FKd3BcbWz1E1VIVNiPWMcjSx3I8RzaftBTmhCGNkzmxyNuCRxII7iNQVo48PhYLBg8XOd5lbQxOe0c+XNHG6Zm58OjlILm6jQPGjgOwjyT8+PwYZJ0NRUNA6Nsw6pzlrrgdQcbtIWgEMY+y33BN1FPA92d8cTnWDczo2ONhuFyNy1j6Z3bZzz9XapI8B202n+n1b6gjK3K2ONtwSImE2zfpEucT97sUHCqwRyskvucCbH7PH4XX0Xmp28IR+GMIHF6Zv/NiH4o10xi10cbaZQYXMH2y/kgL/fO/9kfFeZ7c1pmqnbyB2HuC9rOP0/CVp7jfyXBx2HgHn7sEzvJq2nk5KqIjCj55ELjuY49zXFSI8NmO6CU90Mh+S99GPN+zT1J7qOp+bV3/AEzKfVoak/q2t/ecFiafw8GZgVUd1JOf7PN/BO/1Xrjuop/7l4817n/SVWfVw6b8U1K3/wAhR+kYgd1Ewffq2j91pQB4R/VDED+Yz/3RTjNjq4b6Kb+7K9zYzE3b4aVn9onf/wCIJ0YfiB3zU7e6CZ/m8Ja8geEO2Ur+FDN/dpyLYnET+ZSeJjHm5e8swaqPrVjfwUrW/vPcnmYFJ9qrmPcKdv8AkRYHhkXo7xJ35rb700A8nJ4+i/ET/wAuId9Q35Ar3QYI37Ush75nD92y6GDxDme+WZ3m5FgeD/8ACvEOIg//AEf7VFl9FVfxNOO+p/2r6EGFQcWM8Wg+acZRwt3MYO5jQkws+eI/RPW8ZqQf2h3yYrGL0S1Nruq6Ydxmd/lXvYazh8Ag7LyPwCOgs+Up8OljcWPjcwjWzx0ZsdxyvsbFMlpGhFl7H6R9gYZ3PrHVT4nPLRd+R7AAAA1rAAToPaXmWJ4fkjc06vp3NjceD6d/5N47iQPxW4IAps6kYZVdFKyVu9rge8cR7kwIM24pqSBzdbFPYj1avtfM31XNa9v3SNFBUXZqvE1KGk9eI5f1bt3uKlXUy7Li9Hl6SSSgQkkkkAFEILqNtyBzIHvQBeUdG4QdUdaT4M4e9KShbBGSTeQjTsVxX1HRZYmtzPIDWsGpOnHsUWfBHBpnq32G/I07uwnmuxwSVIxtmSIuf5uj9GedzT7lrMLwLpPrCzIw+qzcSObir2OhYwbgAOPYs44W+ynM84GHSnXozbmRYW8VJwjBnTvygXAPWd9lvjxPYFcVUz62b6PCcsQPWdwtxcfkFqdmGMzmOIfVRC1/bkO9xPgiONN/oHIm4RhLIWBkbLDjzcebirCoflHwTjpA0F3u71TS1eaRgvpmse9dPRmbv0UvB+lv+0Z8n4WNDR5FTdqGWradx9V7HxHlmHWHkVjfRniHRSTAnQzSX7i8rbbZUxqaZ3RH6yP62MjfccvLxXBk3Z043TROo6lvA6Wtw3pzE5rNOvBeO4ftlI0EOF/gQe0K7/r8x7Ojka7Na2YfMLHlo6OGw7T4zEyJ8j73Z9kA9e5sGg8NePI9iwQ2zlJ6sbRyuS4/JSdqsRbJDJY39U8RucOayAjc0kOs02vYkA6i4+BCIQTVtBlyyTqLNPBtVVOlY1srWZntZmEYOXM4NvryuvaMP2fhkja81NS8EXuagsv4MtZYCiiwCLLIJ2ueMjrPkldle2ztBu3rWUXpBw8NDDUNsNPUfa3Dgt4/HSOeTcttl+3ZmkG9rnfennf5uTrcBoh+bRnvY13ndUjvSLhw/OmfsSKPJ6TsOH5xfuhkPyVWSaqPDqVvq00Q7oYx8lJYyMbo2juY0fJYN/pZw8bpJD3U7/mmH+mCh4NnP6po80gPSBKODfJLp/0fJeYSemSkG6Cc+EY+aiyemiH7NHKe+SMIsR610x5fFLpjyHvXjknppH2aE+M/8Ao0npol+zRM8Z3n/Kiwo9t6c9iH0g8x8V4VJ6ZKo7qaAd5kcokvpcrz6ogb+qcfNyVgfQPTnn8Cjmd2+5fOMvpRxN35w1v3YYx53UKb0gYk7fXSD7ojb5NRYUfTdndvwQynife5fLM21te/1q6c/rXDysoEuKTu9aomd3zSn5osZ9YyTMb60jB3yAKFPjtGz16uAd8zP4r5SdITvcT3uJ81yGjl8ErA+n59uMMZvrofBwd5Aqvn9KOFs/OS77sch8gvnFJFge+VHplw8erHO/8AVgfvFVdV6b4x+Son/jexo+F14wgiwN7tJ6Up6thidSwBt7i+d5B5g3Fj3Klra1wpM77dLUER3y6injLXH/EGD3rP08Je9rBvcQ0eJU7aKozTdG09SJogbb9C+c+Li7wshAVzXOG5TKXE3N3tuOVrqJFa6mUsjWva42IDgSOYB1CpWJmn2WmhfLeI5S9rmPjJ0vvBb4hXVljcQe1xMhjy63imi0A5B4C9Apa+nLGlzbktaSddTYXVuPIUZUeQIoIrAsSSSSACpFA0F4vuHW77a2UZXGzdNnl7LgH8R/0VQVySFJ0jYbHYZ61RLrK6x11yA7mhKsh+lVfRn8lDZzhwdKdzVZbJSZoXv/7zx4NOUfAJzZ2ltG6R2+SR8p7r2b8F3JaSMB0Q+A8mhZHarEHSObTQ73m1h7P+vkFpsZqbAtB3jXsHE+5YfBqrM+aUDruIY0+yw6C3wU5H+Bx8hxGdlNF0MJ1N2l3F7tz335D1R4ra7KUggpWh3rPHSu8RcfBeZV8gdNlv1WkMHcDqfE3K9DfXXgfINwbkHdayjG7bY5IjVuNmSZsTd2tx4FOzQZZbc7SN+8BZw8isjgVRmqWOPPXyW8xCK7u0WI96uD5KxPRFwGfJNLb/AKhP7Vnf5luqDEHW0Ph2clh4YrVDwOLI5B/iaf3QrOjrOiJzXtvC55qmbR2hjaLZR0kjqimy2cbviLg0iTiWndY79ba3WfmwepZvpJCRyjLvcW3W7+m5esNRxHBzeSVXVBrRI13UOnHR3skDisfbTZssjSPMcTwiq6CSV9O9jQCXF4DLAEWAB1KzVUeu7vWv202lL70zdxBznstcD4LGznrFVVGUnZzdIIJJCO0ELpIAKIXF0QUAEpJFcoAN0kEkAG6SSF0AFJBFABSQSQMN0UAigApJIpDAgV3ZAhAFjgh6PpKn/pt6n/3O6rPcTfwKrBfifjqrDEh0cMUO4u/+S/xu2Me7OfxBVwt2qkSdgDv8SpNNTh5sBY8iCooceSlxBp9a7f0gLi/aP4KkBe4Nh0vWys03Ot1m2Ptx8u0arQsoMoDfos2gt1SC3TTQ8Qq/ZzFnwlvTAPi9UTN1yg8HHeB3r1eFwLQQ4WIBG7dbRbIzZ81pJJLlNQpJJIASvdlD9Z4g+66SS0xfdEz6NrsOb08o5SyfNXDjljaB7IRSXbDpGL7Mzj8h6CeTiGZR+JwBWb2bbaKR/FrXPHe1pskksp/f+FLozjN4W0lmIpCOY+SSSyx9MuX4KHZg/Xs7Tb3r0pgzObf2fLRJJbYfqRPsbqOrPG4cYpARzDXMI/eKFe8iUC/VLb25FFJYZ+2a4+hQSEC19OSkR1ZivoHNcLOYdxCKSzXSLPKMceHVMpa0tBebNLs1hbde2qiTHrFFJDIG0kkkgEkkkgAoJJIAV0kkkAJFJJACSSSQAkUkkAJFJJAzpoXVkEkhhARASSQM6AT1JCHyMYdzntae4lBJAHGNTF9RKTp13MA5MZ1Gjwa0BRmNvxRSVkBA7VKpGng4j3EeISSTQGxwaP6P0UrbFspEb4yOqb6XHLu1W2+hRjQMsNwALgAO66SS1RnI/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4" descr="data:image/jpeg;base64,/9j/4AAQSkZJRgABAQAAAQABAAD/2wCEAAkGBxMSEhUQEhAVFhUXFRUQFRUVDw8SFRUQFRUWFhUVFRUYHSggGBolGxUVITEhJSkrLi4uFx8zODMsNygtLisBCgoKDg0OGxAQGC0lICUwLS0tLS0tLy0rLS0tLS0tLS0tLS0tLS0tKy0tLS0tKy0tLS0tLS0tLS0tLS0tLS0tLf/AABEIAIUBegMBIgACEQEDEQH/xAAcAAABBQEBAQAAAAAAAAAAAAABAAMEBQYCBwj/xABKEAABAwIDBAYGBQgIBgMAAAABAAIDBBEFEiEGMUFREyJhcYGxBzJSkaHBFCNCcoIzRGKDkrLR8BUWhJOiwuHiF0NTY8PxJHOU/8QAGQEAAwEBAQAAAAAAAAAAAAAAAAECAwQF/8QAJBEAAgICAgEEAwEAAAAAAAAAAAECEQMhEjFRBBMiMkFhgRT/2gAMAwEAAhEDEQA/APG0kkkFCRQRQAkUEUAFFBFABWtwBoFO0cS4k/JZILa4XT5WMbyFz3ldHp18rMsnRxXaBU08tla4nJY5VSVTt61myYkWoNzdP4CPrHN7LqG5SMHfaoZ23Cxi/ki30T66KyglqusTi3qqc1XJbJTIzmplwUl6bIus2ixhdt9XuPwP+q7LEo22PYdD4pUA5C5P3UNpsbKU03VIR6j6EsQJZPSk6Mc2Vo7H3DreLQfFephfPno3xX6PiEdzZsl4HfjtlP7Qb719CMCiQ0ZLaeMfSGk7uj18HFTaTgSNeA5D+KjY9HnqgODGDT9IklWFFCSbDeuqOoIxluQ9BCXGw8exTnANBANmj13/ACHb5I6MBANgNXv+Q7fJUtVU9MbA5IWbz/O8rFvk/wBFpUOfSjI8ZerEw8dAeXiqraGssC26VVUF9msFmNIIF7Xsd55lQK/D5Jnk3aBwuTf3ALLNOEO3Rrji5dI8q2rqc85HBgDfHefP4KmK9BqfRw8lz3Vbbkl2kDuJvvzqmr9ipWerIx/eHMPzWUfUYurLeOfdGWTTzqplZRyRHLIwtPC+49x3HwUXIt7vozOEk50ZSDEAcgLqy6DUcqBAARSRTAanO4dq7buTMrru7k60pDHIG3KkA5XBMQOs4K5ND5XCpIlmpwXrRWG8aqBiesjj2rvYeovmjdvGicxOLLI4dqrI7igh9ioe1NZVLkamMqwNTGJIJKSQooJIGFFBFABCSCIQBMwyHPKxvbc9w1W1hNgXLL7Nx9Zz+TbeJV/WPysyjeV2YFUbMMm2VlQ7MS5U1QdVb1ZytsqSZ9ypyFRGyg2TLJG7k4eaWZNVW6/isijb1rbtvzF1n6xtleUEvSQtPYFXYlDxXTNWrM4lM56AelKE0uY1HxIlnTIKV0WA852YZvwnv4FOwuUSN1j2HQ9/ApxrrFCYh9zi1wc02IIcDyI1B96+mdm8TFTSw1A+3G1x7HWs4eBuvmR+oXr3oSxfNBLSuOsb+kaP+3Jv/wAQP7SGBqpGl9VIALnqj/CryJojBaDYjV7/AGR/FVOGSjpp7esX6u4MYABfz/kKLiFd0x6KM2ibq9548yTxV25JImqdj1VUmod0bLiJu88XH5lcVDLi25rTYM5Hm7mVb7PNj+jvkA6urW6XJ1y7uLnO0t3BZjaKZ/1hYMwZcyAEFrHN3h1jrbdyvfeuLPLLOXt4tLyaxljxrlMiV2MRRGxdcjgLad54Knn2wfcCKMHWwFnOJPK3HwWLxDEszr28OATNPjEsZzRuyG1rgC4B32J3JY/Qwj9nbCfqZy+qo3WI7Q1LQOlbHEDb1WnOP2nOUykopJ5I42zDrtzZzkc0NHHS19x48CvNKrEJHg55HOJ33N09Q4iWNuC7MNABfdzuun/Ph8HM55++RudssIbG00j5Y5C7rxPZu6QG2Ui5LHHda5Go11Xlroy0lrgQQS0gixDgbEEcCtbhGGT1jsxu1g6znngBqTcrN4xLnnkdmJu9xJdq4nMblx4uO8niSSlHF7TpdM2WRzW+0RMyJcucvakW9pVjOrpXXFu1G3amI6BQehbtTNW6zTr2IAZjdfXnqpDSo0Q0CeapQyVELkd611FYtB8NeYWOgfYg8iCttTANm6Pg9okae8cFrAiQxgxMNZbcHq92jjtIHe00H5KBitKQWTDewj3K2x0XZE7mD8j805r4sIPZnJAmLKXIEzlXObGDSQRUkhSQRQAUkEUDCigigDU7NQfVX9p/wClydZ5PAaBOYZFkp4+ZbfxKDzlC9GKqKRzN2yixaTWyqCVLr5buKiFcs3bNUgFNT7k4SmpDooZRodk6q7DGeCsqyK4WQwSpySDkdFuZOs2/MLpxPlAykqZlKuKyhFXeIQ8VSOKwmqZpFisgldLMoGBwXYdcX8D8itZQej2qkYJH5Y8wDg12YvDTuLmj1e69+5TWejOY+rO0niDEQPA5ip9yKdWae1Nq6MZE9aX0b4t9GxCMk2bJeB2unXtlP7Qb70//AMO6kXIliPjJb35VBrNjK6MdI2LpA3rEwuzlttb5bB3uBTWSL/Iniml0emtrnOllgj0LpHOkd2DQXPKwXcs+e0EPqj1ne072j2LK4Hi5lj6vry9aRw4n2R2cfFaihaGtyMILjq4gg5RzsurHx1bMJKTukUlVtJNSA0wcbMlklabnUvcch8LOPe7sWddtTMGytbIbS/lBYdaxv5rV47g4e0u3NcGtY4NzWmaXEhxGtnNdv5x8yFl4dm8p67s3YLgfEX8lyKUYSavdjcOTtozb5bmwBJ7ApEVBI77Nu/U+5bbCtlZJCGsjAv2WWkGzIpgDI3M72btPv10Wlr8lUed0OzEknA25nQLSYRsu0OFmZzfiMrb8tdT7irSSuGYMLwNbZI9T4n/VQtr8dhpSYoapspy6iE3Icd7Xy6ho7BrzCXvwj18n4RPFv9GlxStp6KjlkkexzhmjbC0gGSoI6rNOAOrjbS3ZZeEvcSSSbkkknmTqSpFdWOldmcd2jQNzRyAUZJcm+U+2UkkqQrIWXSKsZxZArolcoEIKHiL9w8VOVZWeue4JS6Acj3JxpTTDonGpDHAVqYqoujp5uLD0Lu69238LrKq5wKW4fCftAPH3mG/ldXFks9GbEHt7HBM4uwiKJp4Zm+SWztUJGBvEaKxx+G8Obk4fEELWe4kR1IyUoUdSpQo9lynQYBJBFSSJJJJAwooIhAghdMbcgcyB71yFPwOm6SZg4A5z3DVOKt0DdI23R6NZyaB8FXYw7IwnwVsy2rlmdqqj1WDvK9HI6ic0dsz8j7m64zIFc3XCbnRTTiuyUy4pMYyDY3W7wipzxjuWDctHsxU6ZVpglUqImtFpWR7+Szc7LE961lY26oMRitf+eC0yxFBlaLk2AuToABckncAOJW92U2McyRk9W2wYQ8QaElw1b0h3AXscuvI2Tnoi2cEsj6+T1IOrGPaqC3f+EEHvcOS2Yf1iuDLNx0jv9NhjPciY+tc4k8Sp2G4jG4EXsdxHI7iCqi99eSr62iEhLw5zH7s7SNfvDcVzKbT2dksaa0a+uhbYAWsSuGMLPVNu0LGx4pUQD60dK0bnMBJ8Wb/ddanCcTjnYHNcD/FU2myVFxVFDtJTfRmPqIomgOJfLlaG9Y73m3C++3Nefz4pJITlJFxYnUDKd47l7mGNIs5oc06EEXBB33WcZ6PaaKYzOJNPpJHEfVHNrzveAdw5b7qoxcmHuxhHZzsbT/Sadsk8bxuY6Qkk1jbmzQCdGerfq2dl37yr9+HQwsbCGNed4bI1suQHgHHrfHuspEtZ0dnEdci0bPYZzI5/+lHfN0DTK/WQguAP2R7RXXjwRS6PLy5Obsym0m2X9HT9Eylge4tF29dvR31BuS7VZHF9vZph1YIoze+bpKmR3hd+Ue5ZzGKwzVEkrjcucTcqIUezDwSiTU4jLJcOkdrq4CzQb+1ltm8VEXKQCtJLoYUQEQEUwAgUSU2SgA3SSARQIBVVOese9WjlVzDrqZDHWp1iaBTjEIByycpZyx4cN4N1wFw8JiN9srVhtSG/ZfZze4reYoy8ErfZAPusQV4/glUbC3rRO6Rvay/XHz969ffLmLSNWzwOb+INuFstoh6Zi5QmLKVK1MWXMbnm6SCKkkSKCKAEigiEAFarZGk6rpPaOUfdG9ZUL0jBabJCwfogeJ1K6PTRuV+DPK6QK6UMbdYbE6jO4uV9tLXXdkB3aLLPctM07dCggFNOXd1w9cxockptxRJXDkgOCpuFzZHg+ChFPQbx3pRdMGblj8zVW1sBc4NaCSQAAN5dewA7dQp2Fsc+zGNLnHg0ElegbBbHnpm1U7QBHd0bSQc0htZx7Bb39y68kkkZwi2y4w7CBQUENJ9sjPJbjK85n+AJsOwBRzSWVjtVUgytA3tbY+OqgMmXj5Hcme1hjxxohTAsuTu3nsC7hLXKS4jcRcKqrMPewZqYg2N+jcTa3JjuHcbqEWWboW8k23DNekj6j99wNHfeHHzVdhWMNe4tfdrho5jtHA9o+a3Gz7A7rDW25Uo2wlPjGymwvFg+zX6G+U68QbFaXEauNsLXu1yO6rebrG1/54Lyv0nVklBiWaAjLLEyocx3WaZS+RjiOLdGN3JvZba91VM5tSWhjW5442AgOeDqCSSSTcak8F14cbUjgz5YSjo3FNKQfpEurnfk2/PuCr9ppstLNPId4yjtJ09yfw8maQyP3fAAbgOxZT0r4lmYyEGzd4HtcnHs32XoVxVnn3bo85Bvc8zdBxSXC5zYK7aEAEUAFcuKDnpouQB0SumtQY1dEoASSF0iUCA5Vkp66nvfwUCca3UyGFhT7FFYdVKYkgHQk4JBdAKhHNJUGN4eOBv3jiF67h9UHUcEzTpHK23Yx2lvC9vBeQvYtdsRip6Goo3Hezpo/vMsSB5q4OnRMlo0FayznDtI+Kh2U+t1cTz194UOyxfZsujzBJJJSSFJBFABRC5RCAHqRt3tHNwHxXoWL1zYI734WHesRgUGaZpOjW/WOPY1DHMRdPIbeqDYBdGKXCDfkzkrZEqqwvcTzN0yHFdlrWb9TyHDvTLpexZtlHZIXBK4MnYuc6mxhJXBKk0dHJM7JGwuPYN3aTwWzwLYUaPqXX4hjSbfidx8FUYOXQm0jG4dh0kzrMYTzPAd53BbnYz0bvqR9Jnk6KlaC50tvXA39CDvH6Z05ArY7O4AypnbSBgbBG0SzBosCy9mRfiIN+wdq3m1JYclLazA3pCwaBzWkBrLez2diJpQHBcmZLAMHZLpBF0NIDZo16WpI+1I865PPuXoLIwxgAAFhy3abgouGtAaLBSK6+RwB1ssd9s3ddIwVZUiSV7jzI8Aucpt1Tr27lCmjLHm4sCU7FKd3BcbWz1E1VIVNiPWMcjSx3I8RzaftBTmhCGNkzmxyNuCRxII7iNQVo48PhYLBg8XOd5lbQxOe0c+XNHG6Zm58OjlILm6jQPGjgOwjyT8+PwYZJ0NRUNA6Nsw6pzlrrgdQcbtIWgEMY+y33BN1FPA92d8cTnWDczo2ONhuFyNy1j6Z3bZzz9XapI8B202n+n1b6gjK3K2ONtwSImE2zfpEucT97sUHCqwRyskvucCbH7PH4XX0Xmp28IR+GMIHF6Zv/NiH4o10xi10cbaZQYXMH2y/kgL/fO/9kfFeZ7c1pmqnbyB2HuC9rOP0/CVp7jfyXBx2HgHn7sEzvJq2nk5KqIjCj55ELjuY49zXFSI8NmO6CU90Mh+S99GPN+zT1J7qOp+bV3/AEzKfVoak/q2t/ecFiafw8GZgVUd1JOf7PN/BO/1Xrjuop/7l4817n/SVWfVw6b8U1K3/wAhR+kYgd1Ewffq2j91pQB4R/VDED+Yz/3RTjNjq4b6Kb+7K9zYzE3b4aVn9onf/wCIJ0YfiB3zU7e6CZ/m8Ja8geEO2Ur+FDN/dpyLYnET+ZSeJjHm5e8swaqPrVjfwUrW/vPcnmYFJ9qrmPcKdv8AkRYHhkXo7xJ35rb700A8nJ4+i/ET/wAuId9Q35Ar3QYI37Ush75nD92y6GDxDme+WZ3m5FgeD/8ACvEOIg//AEf7VFl9FVfxNOO+p/2r6EGFQcWM8Wg+acZRwt3MYO5jQkws+eI/RPW8ZqQf2h3yYrGL0S1Nruq6Ydxmd/lXvYazh8Ag7LyPwCOgs+Up8OljcWPjcwjWzx0ZsdxyvsbFMlpGhFl7H6R9gYZ3PrHVT4nPLRd+R7AAAA1rAAToPaXmWJ4fkjc06vp3NjceD6d/5N47iQPxW4IAps6kYZVdFKyVu9rge8cR7kwIM24pqSBzdbFPYj1avtfM31XNa9v3SNFBUXZqvE1KGk9eI5f1bt3uKlXUy7Li9Hl6SSSgQkkkkAFEILqNtyBzIHvQBeUdG4QdUdaT4M4e9KShbBGSTeQjTsVxX1HRZYmtzPIDWsGpOnHsUWfBHBpnq32G/I07uwnmuxwSVIxtmSIuf5uj9GedzT7lrMLwLpPrCzIw+qzcSObir2OhYwbgAOPYs44W+ynM84GHSnXozbmRYW8VJwjBnTvygXAPWd9lvjxPYFcVUz62b6PCcsQPWdwtxcfkFqdmGMzmOIfVRC1/bkO9xPgiONN/oHIm4RhLIWBkbLDjzcebirCoflHwTjpA0F3u71TS1eaRgvpmse9dPRmbv0UvB+lv+0Z8n4WNDR5FTdqGWradx9V7HxHlmHWHkVjfRniHRSTAnQzSX7i8rbbZUxqaZ3RH6yP62MjfccvLxXBk3Z043TROo6lvA6Wtw3pzE5rNOvBeO4ftlI0EOF/gQe0K7/r8x7Ojka7Na2YfMLHlo6OGw7T4zEyJ8j73Z9kA9e5sGg8NePI9iwQ2zlJ6sbRyuS4/JSdqsRbJDJY39U8RucOayAjc0kOs02vYkA6i4+BCIQTVtBlyyTqLNPBtVVOlY1srWZntZmEYOXM4NvryuvaMP2fhkja81NS8EXuagsv4MtZYCiiwCLLIJ2ueMjrPkldle2ztBu3rWUXpBw8NDDUNsNPUfa3Dgt4/HSOeTcttl+3ZmkG9rnfennf5uTrcBoh+bRnvY13ndUjvSLhw/OmfsSKPJ6TsOH5xfuhkPyVWSaqPDqVvq00Q7oYx8lJYyMbo2juY0fJYN/pZw8bpJD3U7/mmH+mCh4NnP6po80gPSBKODfJLp/0fJeYSemSkG6Cc+EY+aiyemiH7NHKe+SMIsR610x5fFLpjyHvXjknppH2aE+M/8Ao0npol+zRM8Z3n/Kiwo9t6c9iH0g8x8V4VJ6ZKo7qaAd5kcokvpcrz6ogb+qcfNyVgfQPTnn8Cjmd2+5fOMvpRxN35w1v3YYx53UKb0gYk7fXSD7ojb5NRYUfTdndvwQynife5fLM21te/1q6c/rXDysoEuKTu9aomd3zSn5osZ9YyTMb60jB3yAKFPjtGz16uAd8zP4r5SdITvcT3uJ81yGjl8ErA+n59uMMZvrofBwd5Aqvn9KOFs/OS77sch8gvnFJFge+VHplw8erHO/8AVgfvFVdV6b4x+Son/jexo+F14wgiwN7tJ6Up6thidSwBt7i+d5B5g3Fj3Klra1wpM77dLUER3y6injLXH/EGD3rP08Je9rBvcQ0eJU7aKozTdG09SJogbb9C+c+Li7wshAVzXOG5TKXE3N3tuOVrqJFa6mUsjWva42IDgSOYB1CpWJmn2WmhfLeI5S9rmPjJ0vvBb4hXVljcQe1xMhjy63imi0A5B4C9Apa+nLGlzbktaSddTYXVuPIUZUeQIoIrAsSSSSACpFA0F4vuHW77a2UZXGzdNnl7LgH8R/0VQVySFJ0jYbHYZ61RLrK6x11yA7mhKsh+lVfRn8lDZzhwdKdzVZbJSZoXv/7zx4NOUfAJzZ2ltG6R2+SR8p7r2b8F3JaSMB0Q+A8mhZHarEHSObTQ73m1h7P+vkFpsZqbAtB3jXsHE+5YfBqrM+aUDruIY0+yw6C3wU5H+Bx8hxGdlNF0MJ1N2l3F7tz335D1R4ra7KUggpWh3rPHSu8RcfBeZV8gdNlv1WkMHcDqfE3K9DfXXgfINwbkHdayjG7bY5IjVuNmSZsTd2tx4FOzQZZbc7SN+8BZw8isjgVRmqWOPPXyW8xCK7u0WI96uD5KxPRFwGfJNLb/AKhP7Vnf5luqDEHW0Ph2clh4YrVDwOLI5B/iaf3QrOjrOiJzXtvC55qmbR2hjaLZR0kjqimy2cbviLg0iTiWndY79ba3WfmwepZvpJCRyjLvcW3W7+m5esNRxHBzeSVXVBrRI13UOnHR3skDisfbTZssjSPMcTwiq6CSV9O9jQCXF4DLAEWAB1KzVUeu7vWv202lL70zdxBznstcD4LGznrFVVGUnZzdIIJJCO0ELpIAKIXF0QUAEpJFcoAN0kEkAG6SSF0AFJBFABSQSQMN0UAigApJIpDAgV3ZAhAFjgh6PpKn/pt6n/3O6rPcTfwKrBfifjqrDEh0cMUO4u/+S/xu2Me7OfxBVwt2qkSdgDv8SpNNTh5sBY8iCooceSlxBp9a7f0gLi/aP4KkBe4Nh0vWys03Ot1m2Ptx8u0arQsoMoDfos2gt1SC3TTQ8Qq/ZzFnwlvTAPi9UTN1yg8HHeB3r1eFwLQQ4WIBG7dbRbIzZ81pJJLlNQpJJIASvdlD9Z4g+66SS0xfdEz6NrsOb08o5SyfNXDjljaB7IRSXbDpGL7Mzj8h6CeTiGZR+JwBWb2bbaKR/FrXPHe1pskksp/f+FLozjN4W0lmIpCOY+SSSyx9MuX4KHZg/Xs7Tb3r0pgzObf2fLRJJbYfqRPsbqOrPG4cYpARzDXMI/eKFe8iUC/VLb25FFJYZ+2a4+hQSEC19OSkR1ZivoHNcLOYdxCKSzXSLPKMceHVMpa0tBebNLs1hbde2qiTHrFFJDIG0kkkgEkkkgAoJJIAV0kkkAJFJJACSSSQAkUkkAJFJJAzpoXVkEkhhARASSQM6AT1JCHyMYdzntae4lBJAHGNTF9RKTp13MA5MZ1Gjwa0BRmNvxRSVkBA7VKpGng4j3EeISSTQGxwaP6P0UrbFspEb4yOqb6XHLu1W2+hRjQMsNwALgAO66SS1RnI/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6" descr="data:image/jpeg;base64,/9j/4AAQSkZJRgABAQAAAQABAAD/2wCEAAkGBxMSEhUQEhAVFhUXFRUQFRUVDw8SFRUQFRUWFhUVFRUYHSggGBolGxUVITEhJSkrLi4uFx8zODMsNygtLisBCgoKDg0OGxAQGC0lICUwLS0tLS0tLy0rLS0tLS0tLS0tLS0tLS0tKy0tLS0tKy0tLS0tLS0tLS0tLS0tLS0tLf/AABEIAIUBegMBIgACEQEDEQH/xAAcAAABBQEBAQAAAAAAAAAAAAABAAMEBQYCBwj/xABKEAABAwIDBAYGBQgIBgMAAAABAAIDBBEFEiEGMUFREyJhcYGxBzJSkaHBFCNCcoIzRGKDkrLR8BUWhJOiwuHiF0NTY8PxJHOU/8QAGQEAAwEBAQAAAAAAAAAAAAAAAAECAwQF/8QAJBEAAgICAgEEAwEAAAAAAAAAAAECEQMhEjFRBBMiMkFhgRT/2gAMAwEAAhEDEQA/APG0kkkFCRQRQAkUEUAFFBFABWtwBoFO0cS4k/JZILa4XT5WMbyFz3ldHp18rMsnRxXaBU08tla4nJY5VSVTt61myYkWoNzdP4CPrHN7LqG5SMHfaoZ23Cxi/ki30T66KyglqusTi3qqc1XJbJTIzmplwUl6bIus2ixhdt9XuPwP+q7LEo22PYdD4pUA5C5P3UNpsbKU03VIR6j6EsQJZPSk6Mc2Vo7H3DreLQfFephfPno3xX6PiEdzZsl4HfjtlP7Qb719CMCiQ0ZLaeMfSGk7uj18HFTaTgSNeA5D+KjY9HnqgODGDT9IklWFFCSbDeuqOoIxluQ9BCXGw8exTnANBANmj13/ACHb5I6MBANgNXv+Q7fJUtVU9MbA5IWbz/O8rFvk/wBFpUOfSjI8ZerEw8dAeXiqraGssC26VVUF9msFmNIIF7Xsd55lQK/D5Jnk3aBwuTf3ALLNOEO3Rrji5dI8q2rqc85HBgDfHefP4KmK9BqfRw8lz3Vbbkl2kDuJvvzqmr9ipWerIx/eHMPzWUfUYurLeOfdGWTTzqplZRyRHLIwtPC+49x3HwUXIt7vozOEk50ZSDEAcgLqy6DUcqBAARSRTAanO4dq7buTMrru7k60pDHIG3KkA5XBMQOs4K5ND5XCpIlmpwXrRWG8aqBiesjj2rvYeovmjdvGicxOLLI4dqrI7igh9ioe1NZVLkamMqwNTGJIJKSQooJIGFFBFABCSCIQBMwyHPKxvbc9w1W1hNgXLL7Nx9Zz+TbeJV/WPysyjeV2YFUbMMm2VlQ7MS5U1QdVb1ZytsqSZ9ypyFRGyg2TLJG7k4eaWZNVW6/isijb1rbtvzF1n6xtleUEvSQtPYFXYlDxXTNWrM4lM56AelKE0uY1HxIlnTIKV0WA852YZvwnv4FOwuUSN1j2HQ9/ApxrrFCYh9zi1wc02IIcDyI1B96+mdm8TFTSw1A+3G1x7HWs4eBuvmR+oXr3oSxfNBLSuOsb+kaP+3Jv/wAQP7SGBqpGl9VIALnqj/CryJojBaDYjV7/AGR/FVOGSjpp7esX6u4MYABfz/kKLiFd0x6KM2ibq9548yTxV25JImqdj1VUmod0bLiJu88XH5lcVDLi25rTYM5Hm7mVb7PNj+jvkA6urW6XJ1y7uLnO0t3BZjaKZ/1hYMwZcyAEFrHN3h1jrbdyvfeuLPLLOXt4tLyaxljxrlMiV2MRRGxdcjgLad54Knn2wfcCKMHWwFnOJPK3HwWLxDEszr28OATNPjEsZzRuyG1rgC4B32J3JY/Qwj9nbCfqZy+qo3WI7Q1LQOlbHEDb1WnOP2nOUykopJ5I42zDrtzZzkc0NHHS19x48CvNKrEJHg55HOJ33N09Q4iWNuC7MNABfdzuun/Ph8HM55++RudssIbG00j5Y5C7rxPZu6QG2Ui5LHHda5Go11Xlroy0lrgQQS0gixDgbEEcCtbhGGT1jsxu1g6znngBqTcrN4xLnnkdmJu9xJdq4nMblx4uO8niSSlHF7TpdM2WRzW+0RMyJcucvakW9pVjOrpXXFu1G3amI6BQehbtTNW6zTr2IAZjdfXnqpDSo0Q0CeapQyVELkd611FYtB8NeYWOgfYg8iCttTANm6Pg9okae8cFrAiQxgxMNZbcHq92jjtIHe00H5KBitKQWTDewj3K2x0XZE7mD8j805r4sIPZnJAmLKXIEzlXObGDSQRUkhSQRQAUkEUDCigigDU7NQfVX9p/wClydZ5PAaBOYZFkp4+ZbfxKDzlC9GKqKRzN2yixaTWyqCVLr5buKiFcs3bNUgFNT7k4SmpDooZRodk6q7DGeCsqyK4WQwSpySDkdFuZOs2/MLpxPlAykqZlKuKyhFXeIQ8VSOKwmqZpFisgldLMoGBwXYdcX8D8itZQej2qkYJH5Y8wDg12YvDTuLmj1e69+5TWejOY+rO0niDEQPA5ip9yKdWae1Nq6MZE9aX0b4t9GxCMk2bJeB2unXtlP7Qb70//AMO6kXIliPjJb35VBrNjK6MdI2LpA3rEwuzlttb5bB3uBTWSL/Iniml0emtrnOllgj0LpHOkd2DQXPKwXcs+e0EPqj1ne072j2LK4Hi5lj6vry9aRw4n2R2cfFaihaGtyMILjq4gg5RzsurHx1bMJKTukUlVtJNSA0wcbMlklabnUvcch8LOPe7sWddtTMGytbIbS/lBYdaxv5rV47g4e0u3NcGtY4NzWmaXEhxGtnNdv5x8yFl4dm8p67s3YLgfEX8lyKUYSavdjcOTtozb5bmwBJ7ApEVBI77Nu/U+5bbCtlZJCGsjAv2WWkGzIpgDI3M72btPv10Wlr8lUed0OzEknA25nQLSYRsu0OFmZzfiMrb8tdT7irSSuGYMLwNbZI9T4n/VQtr8dhpSYoapspy6iE3Icd7Xy6ho7BrzCXvwj18n4RPFv9GlxStp6KjlkkexzhmjbC0gGSoI6rNOAOrjbS3ZZeEvcSSSbkkknmTqSpFdWOldmcd2jQNzRyAUZJcm+U+2UkkqQrIWXSKsZxZArolcoEIKHiL9w8VOVZWeue4JS6Acj3JxpTTDonGpDHAVqYqoujp5uLD0Lu69238LrKq5wKW4fCftAPH3mG/ldXFks9GbEHt7HBM4uwiKJp4Zm+SWztUJGBvEaKxx+G8Obk4fEELWe4kR1IyUoUdSpQo9lynQYBJBFSSJJJJAwooIhAghdMbcgcyB71yFPwOm6SZg4A5z3DVOKt0DdI23R6NZyaB8FXYw7IwnwVsy2rlmdqqj1WDvK9HI6ic0dsz8j7m64zIFc3XCbnRTTiuyUy4pMYyDY3W7wipzxjuWDctHsxU6ZVpglUqImtFpWR7+Szc7LE961lY26oMRitf+eC0yxFBlaLk2AuToABckncAOJW92U2McyRk9W2wYQ8QaElw1b0h3AXscuvI2Tnoi2cEsj6+T1IOrGPaqC3f+EEHvcOS2Yf1iuDLNx0jv9NhjPciY+tc4k8Sp2G4jG4EXsdxHI7iCqi99eSr62iEhLw5zH7s7SNfvDcVzKbT2dksaa0a+uhbYAWsSuGMLPVNu0LGx4pUQD60dK0bnMBJ8Wb/ddanCcTjnYHNcD/FU2myVFxVFDtJTfRmPqIomgOJfLlaG9Y73m3C++3Nefz4pJITlJFxYnUDKd47l7mGNIs5oc06EEXBB33WcZ6PaaKYzOJNPpJHEfVHNrzveAdw5b7qoxcmHuxhHZzsbT/Sadsk8bxuY6Qkk1jbmzQCdGerfq2dl37yr9+HQwsbCGNed4bI1suQHgHHrfHuspEtZ0dnEdci0bPYZzI5/+lHfN0DTK/WQguAP2R7RXXjwRS6PLy5Obsym0m2X9HT9Eylge4tF29dvR31BuS7VZHF9vZph1YIoze+bpKmR3hd+Ue5ZzGKwzVEkrjcucTcqIUezDwSiTU4jLJcOkdrq4CzQb+1ltm8VEXKQCtJLoYUQEQEUwAgUSU2SgA3SSARQIBVVOese9WjlVzDrqZDHWp1iaBTjEIByycpZyx4cN4N1wFw8JiN9srVhtSG/ZfZze4reYoy8ErfZAPusQV4/glUbC3rRO6Rvay/XHz969ffLmLSNWzwOb+INuFstoh6Zi5QmLKVK1MWXMbnm6SCKkkSKCKAEigiEAFarZGk6rpPaOUfdG9ZUL0jBabJCwfogeJ1K6PTRuV+DPK6QK6UMbdYbE6jO4uV9tLXXdkB3aLLPctM07dCggFNOXd1w9cxockptxRJXDkgOCpuFzZHg+ChFPQbx3pRdMGblj8zVW1sBc4NaCSQAAN5dewA7dQp2Fsc+zGNLnHg0ElegbBbHnpm1U7QBHd0bSQc0htZx7Bb39y68kkkZwi2y4w7CBQUENJ9sjPJbjK85n+AJsOwBRzSWVjtVUgytA3tbY+OqgMmXj5Hcme1hjxxohTAsuTu3nsC7hLXKS4jcRcKqrMPewZqYg2N+jcTa3JjuHcbqEWWboW8k23DNekj6j99wNHfeHHzVdhWMNe4tfdrho5jtHA9o+a3Gz7A7rDW25Uo2wlPjGymwvFg+zX6G+U68QbFaXEauNsLXu1yO6rebrG1/54Lyv0nVklBiWaAjLLEyocx3WaZS+RjiOLdGN3JvZba91VM5tSWhjW5442AgOeDqCSSSTcak8F14cbUjgz5YSjo3FNKQfpEurnfk2/PuCr9ppstLNPId4yjtJ09yfw8maQyP3fAAbgOxZT0r4lmYyEGzd4HtcnHs32XoVxVnn3bo85Bvc8zdBxSXC5zYK7aEAEUAFcuKDnpouQB0SumtQY1dEoASSF0iUCA5Vkp66nvfwUCca3UyGFhT7FFYdVKYkgHQk4JBdAKhHNJUGN4eOBv3jiF67h9UHUcEzTpHK23Yx2lvC9vBeQvYtdsRip6Goo3Hezpo/vMsSB5q4OnRMlo0FayznDtI+Kh2U+t1cTz194UOyxfZsujzBJJJSSFJBFABRC5RCAHqRt3tHNwHxXoWL1zYI734WHesRgUGaZpOjW/WOPY1DHMRdPIbeqDYBdGKXCDfkzkrZEqqwvcTzN0yHFdlrWb9TyHDvTLpexZtlHZIXBK4MnYuc6mxhJXBKk0dHJM7JGwuPYN3aTwWzwLYUaPqXX4hjSbfidx8FUYOXQm0jG4dh0kzrMYTzPAd53BbnYz0bvqR9Jnk6KlaC50tvXA39CDvH6Z05ArY7O4AypnbSBgbBG0SzBosCy9mRfiIN+wdq3m1JYclLazA3pCwaBzWkBrLez2diJpQHBcmZLAMHZLpBF0NIDZo16WpI+1I865PPuXoLIwxgAAFhy3abgouGtAaLBSK6+RwB1ssd9s3ddIwVZUiSV7jzI8Aucpt1Tr27lCmjLHm4sCU7FKd3BcbWz1E1VIVNiPWMcjSx3I8RzaftBTmhCGNkzmxyNuCRxII7iNQVo48PhYLBg8XOd5lbQxOe0c+XNHG6Zm58OjlILm6jQPGjgOwjyT8+PwYZJ0NRUNA6Nsw6pzlrrgdQcbtIWgEMY+y33BN1FPA92d8cTnWDczo2ONhuFyNy1j6Z3bZzz9XapI8B202n+n1b6gjK3K2ONtwSImE2zfpEucT97sUHCqwRyskvucCbH7PH4XX0Xmp28IR+GMIHF6Zv/NiH4o10xi10cbaZQYXMH2y/kgL/fO/9kfFeZ7c1pmqnbyB2HuC9rOP0/CVp7jfyXBx2HgHn7sEzvJq2nk5KqIjCj55ELjuY49zXFSI8NmO6CU90Mh+S99GPN+zT1J7qOp+bV3/AEzKfVoak/q2t/ecFiafw8GZgVUd1JOf7PN/BO/1Xrjuop/7l4817n/SVWfVw6b8U1K3/wAhR+kYgd1Ewffq2j91pQB4R/VDED+Yz/3RTjNjq4b6Kb+7K9zYzE3b4aVn9onf/wCIJ0YfiB3zU7e6CZ/m8Ja8geEO2Ur+FDN/dpyLYnET+ZSeJjHm5e8swaqPrVjfwUrW/vPcnmYFJ9qrmPcKdv8AkRYHhkXo7xJ35rb700A8nJ4+i/ET/wAuId9Q35Ar3QYI37Ush75nD92y6GDxDme+WZ3m5FgeD/8ACvEOIg//AEf7VFl9FVfxNOO+p/2r6EGFQcWM8Wg+acZRwt3MYO5jQkws+eI/RPW8ZqQf2h3yYrGL0S1Nruq6Ydxmd/lXvYazh8Ag7LyPwCOgs+Up8OljcWPjcwjWzx0ZsdxyvsbFMlpGhFl7H6R9gYZ3PrHVT4nPLRd+R7AAAA1rAAToPaXmWJ4fkjc06vp3NjceD6d/5N47iQPxW4IAps6kYZVdFKyVu9rge8cR7kwIM24pqSBzdbFPYj1avtfM31XNa9v3SNFBUXZqvE1KGk9eI5f1bt3uKlXUy7Li9Hl6SSSgQkkkkAFEILqNtyBzIHvQBeUdG4QdUdaT4M4e9KShbBGSTeQjTsVxX1HRZYmtzPIDWsGpOnHsUWfBHBpnq32G/I07uwnmuxwSVIxtmSIuf5uj9GedzT7lrMLwLpPrCzIw+qzcSObir2OhYwbgAOPYs44W+ynM84GHSnXozbmRYW8VJwjBnTvygXAPWd9lvjxPYFcVUz62b6PCcsQPWdwtxcfkFqdmGMzmOIfVRC1/bkO9xPgiONN/oHIm4RhLIWBkbLDjzcebirCoflHwTjpA0F3u71TS1eaRgvpmse9dPRmbv0UvB+lv+0Z8n4WNDR5FTdqGWradx9V7HxHlmHWHkVjfRniHRSTAnQzSX7i8rbbZUxqaZ3RH6yP62MjfccvLxXBk3Z043TROo6lvA6Wtw3pzE5rNOvBeO4ftlI0EOF/gQe0K7/r8x7Ojka7Na2YfMLHlo6OGw7T4zEyJ8j73Z9kA9e5sGg8NePI9iwQ2zlJ6sbRyuS4/JSdqsRbJDJY39U8RucOayAjc0kOs02vYkA6i4+BCIQTVtBlyyTqLNPBtVVOlY1srWZntZmEYOXM4NvryuvaMP2fhkja81NS8EXuagsv4MtZYCiiwCLLIJ2ueMjrPkldle2ztBu3rWUXpBw8NDDUNsNPUfa3Dgt4/HSOeTcttl+3ZmkG9rnfennf5uTrcBoh+bRnvY13ndUjvSLhw/OmfsSKPJ6TsOH5xfuhkPyVWSaqPDqVvq00Q7oYx8lJYyMbo2juY0fJYN/pZw8bpJD3U7/mmH+mCh4NnP6po80gPSBKODfJLp/0fJeYSemSkG6Cc+EY+aiyemiH7NHKe+SMIsR610x5fFLpjyHvXjknppH2aE+M/8Ao0npol+zRM8Z3n/Kiwo9t6c9iH0g8x8V4VJ6ZKo7qaAd5kcokvpcrz6ogb+qcfNyVgfQPTnn8Cjmd2+5fOMvpRxN35w1v3YYx53UKb0gYk7fXSD7ojb5NRYUfTdndvwQynife5fLM21te/1q6c/rXDysoEuKTu9aomd3zSn5osZ9YyTMb60jB3yAKFPjtGz16uAd8zP4r5SdITvcT3uJ81yGjl8ErA+n59uMMZvrofBwd5Aqvn9KOFs/OS77sch8gvnFJFge+VHplw8erHO/8AVgfvFVdV6b4x+Son/jexo+F14wgiwN7tJ6Up6thidSwBt7i+d5B5g3Fj3Klra1wpM77dLUER3y6injLXH/EGD3rP08Je9rBvcQ0eJU7aKozTdG09SJogbb9C+c+Li7wshAVzXOG5TKXE3N3tuOVrqJFa6mUsjWva42IDgSOYB1CpWJmn2WmhfLeI5S9rmPjJ0vvBb4hXVljcQe1xMhjy63imi0A5B4C9Apa+nLGlzbktaSddTYXVuPIUZUeQIoIrAsSSSSACpFA0F4vuHW77a2UZXGzdNnl7LgH8R/0VQVySFJ0jYbHYZ61RLrK6x11yA7mhKsh+lVfRn8lDZzhwdKdzVZbJSZoXv/7zx4NOUfAJzZ2ltG6R2+SR8p7r2b8F3JaSMB0Q+A8mhZHarEHSObTQ73m1h7P+vkFpsZqbAtB3jXsHE+5YfBqrM+aUDruIY0+yw6C3wU5H+Bx8hxGdlNF0MJ1N2l3F7tz335D1R4ra7KUggpWh3rPHSu8RcfBeZV8gdNlv1WkMHcDqfE3K9DfXXgfINwbkHdayjG7bY5IjVuNmSZsTd2tx4FOzQZZbc7SN+8BZw8isjgVRmqWOPPXyW8xCK7u0WI96uD5KxPRFwGfJNLb/AKhP7Vnf5luqDEHW0Ph2clh4YrVDwOLI5B/iaf3QrOjrOiJzXtvC55qmbR2hjaLZR0kjqimy2cbviLg0iTiWndY79ba3WfmwepZvpJCRyjLvcW3W7+m5esNRxHBzeSVXVBrRI13UOnHR3skDisfbTZssjSPMcTwiq6CSV9O9jQCXF4DLAEWAB1KzVUeu7vWv202lL70zdxBznstcD4LGznrFVVGUnZzdIIJJCO0ELpIAKIXF0QUAEpJFcoAN0kEkAG6SSF0AFJBFABSQSQMN0UAigApJIpDAgV3ZAhAFjgh6PpKn/pt6n/3O6rPcTfwKrBfifjqrDEh0cMUO4u/+S/xu2Me7OfxBVwt2qkSdgDv8SpNNTh5sBY8iCooceSlxBp9a7f0gLi/aP4KkBe4Nh0vWys03Ot1m2Ptx8u0arQsoMoDfos2gt1SC3TTQ8Qq/ZzFnwlvTAPi9UTN1yg8HHeB3r1eFwLQQ4WIBG7dbRbIzZ81pJJLlNQpJJIASvdlD9Z4g+66SS0xfdEz6NrsOb08o5SyfNXDjljaB7IRSXbDpGL7Mzj8h6CeTiGZR+JwBWb2bbaKR/FrXPHe1pskksp/f+FLozjN4W0lmIpCOY+SSSyx9MuX4KHZg/Xs7Tb3r0pgzObf2fLRJJbYfqRPsbqOrPG4cYpARzDXMI/eKFe8iUC/VLb25FFJYZ+2a4+hQSEC19OSkR1ZivoHNcLOYdxCKSzXSLPKMceHVMpa0tBebNLs1hbde2qiTHrFFJDIG0kkkgEkkkgAoJJIAV0kkkAJFJJACSSSQAkUkkAJFJJAzpoXVkEkhhARASSQM6AT1JCHyMYdzntae4lBJAHGNTF9RKTp13MA5MZ1Gjwa0BRmNvxRSVkBA7VKpGng4j3EeISSTQGxwaP6P0UrbFspEb4yOqb6XHLu1W2+hRjQMsNwALgAO66SS1RnI/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87211044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ext uri="{D42A27DB-BD31-4B8C-83A1-F6EECF244321}">
                <p14:modId xmlns:p14="http://schemas.microsoft.com/office/powerpoint/2010/main" val="3724854081"/>
              </p:ext>
            </p:extLst>
          </p:nvPr>
        </p:nvGraphicFramePr>
        <p:xfrm>
          <a:off x="252275" y="1782688"/>
          <a:ext cx="8640959" cy="2520280"/>
        </p:xfrm>
        <a:graphic>
          <a:graphicData uri="http://schemas.openxmlformats.org/drawingml/2006/table">
            <a:tbl>
              <a:tblPr firstRow="1" bandRow="1">
                <a:tableStyleId>{5C22544A-7EE6-4342-B048-85BDC9FD1C3A}</a:tableStyleId>
              </a:tblPr>
              <a:tblGrid>
                <a:gridCol w="1685608">
                  <a:extLst>
                    <a:ext uri="{9D8B030D-6E8A-4147-A177-3AD203B41FA5}">
                      <a16:colId xmlns:a16="http://schemas.microsoft.com/office/drawing/2014/main" val="20000"/>
                    </a:ext>
                  </a:extLst>
                </a:gridCol>
                <a:gridCol w="1383973">
                  <a:extLst>
                    <a:ext uri="{9D8B030D-6E8A-4147-A177-3AD203B41FA5}">
                      <a16:colId xmlns:a16="http://schemas.microsoft.com/office/drawing/2014/main" val="20001"/>
                    </a:ext>
                  </a:extLst>
                </a:gridCol>
                <a:gridCol w="1472689">
                  <a:extLst>
                    <a:ext uri="{9D8B030D-6E8A-4147-A177-3AD203B41FA5}">
                      <a16:colId xmlns:a16="http://schemas.microsoft.com/office/drawing/2014/main" val="20002"/>
                    </a:ext>
                  </a:extLst>
                </a:gridCol>
                <a:gridCol w="1295257">
                  <a:extLst>
                    <a:ext uri="{9D8B030D-6E8A-4147-A177-3AD203B41FA5}">
                      <a16:colId xmlns:a16="http://schemas.microsoft.com/office/drawing/2014/main" val="20003"/>
                    </a:ext>
                  </a:extLst>
                </a:gridCol>
                <a:gridCol w="1490432">
                  <a:extLst>
                    <a:ext uri="{9D8B030D-6E8A-4147-A177-3AD203B41FA5}">
                      <a16:colId xmlns:a16="http://schemas.microsoft.com/office/drawing/2014/main" val="20004"/>
                    </a:ext>
                  </a:extLst>
                </a:gridCol>
                <a:gridCol w="1313000">
                  <a:extLst>
                    <a:ext uri="{9D8B030D-6E8A-4147-A177-3AD203B41FA5}">
                      <a16:colId xmlns:a16="http://schemas.microsoft.com/office/drawing/2014/main" val="20005"/>
                    </a:ext>
                  </a:extLst>
                </a:gridCol>
              </a:tblGrid>
              <a:tr h="1165630">
                <a:tc>
                  <a:txBody>
                    <a:bodyPr/>
                    <a:lstStyle/>
                    <a:p>
                      <a:pPr algn="ctr" fontAlgn="ctr"/>
                      <a:r>
                        <a:rPr lang="ru-RU" sz="1600" u="none" strike="noStrike" dirty="0">
                          <a:effectLst/>
                        </a:rPr>
                        <a:t>Наименование показателя</a:t>
                      </a:r>
                      <a:endParaRPr lang="ru-RU" sz="1600" b="1" i="0" u="none" strike="noStrike" dirty="0">
                        <a:solidFill>
                          <a:srgbClr val="000000"/>
                        </a:solidFill>
                        <a:effectLst/>
                        <a:latin typeface="Times New Roman"/>
                      </a:endParaRPr>
                    </a:p>
                  </a:txBody>
                  <a:tcPr marL="9525" marR="9525" marT="9525" marB="0" anchor="ctr"/>
                </a:tc>
                <a:tc>
                  <a:txBody>
                    <a:bodyPr/>
                    <a:lstStyle/>
                    <a:p>
                      <a:pPr algn="ctr" fontAlgn="ctr"/>
                      <a:r>
                        <a:rPr lang="ru-RU" sz="1600" u="none" strike="noStrike">
                          <a:effectLst/>
                        </a:rPr>
                        <a:t>Утверждено</a:t>
                      </a:r>
                      <a:endParaRPr lang="ru-RU" sz="1600" b="1" i="0" u="none" strike="noStrike">
                        <a:solidFill>
                          <a:srgbClr val="000000"/>
                        </a:solidFill>
                        <a:effectLst/>
                        <a:latin typeface="Times New Roman"/>
                      </a:endParaRPr>
                    </a:p>
                  </a:txBody>
                  <a:tcPr marL="9525" marR="9525" marT="9525" marB="0" anchor="ctr"/>
                </a:tc>
                <a:tc>
                  <a:txBody>
                    <a:bodyPr/>
                    <a:lstStyle/>
                    <a:p>
                      <a:pPr algn="ctr" fontAlgn="ctr"/>
                      <a:r>
                        <a:rPr lang="ru-RU" sz="1600" u="none" strike="noStrike" dirty="0">
                          <a:effectLst/>
                        </a:rPr>
                        <a:t>Уточненный план</a:t>
                      </a:r>
                      <a:endParaRPr lang="ru-RU" sz="1600" b="1" i="0" u="none" strike="noStrike" dirty="0">
                        <a:solidFill>
                          <a:srgbClr val="000000"/>
                        </a:solidFill>
                        <a:effectLst/>
                        <a:latin typeface="Times New Roman"/>
                      </a:endParaRPr>
                    </a:p>
                  </a:txBody>
                  <a:tcPr marL="9525" marR="9525" marT="9525" marB="0" anchor="ctr"/>
                </a:tc>
                <a:tc>
                  <a:txBody>
                    <a:bodyPr/>
                    <a:lstStyle/>
                    <a:p>
                      <a:pPr algn="ctr" fontAlgn="ctr"/>
                      <a:r>
                        <a:rPr lang="ru-RU" sz="1600" u="none" strike="noStrike" dirty="0">
                          <a:effectLst/>
                        </a:rPr>
                        <a:t>Исполнено</a:t>
                      </a:r>
                      <a:endParaRPr lang="ru-RU" sz="1600" b="1" i="0" u="none" strike="noStrike" dirty="0">
                        <a:solidFill>
                          <a:srgbClr val="000000"/>
                        </a:solidFill>
                        <a:effectLst/>
                        <a:latin typeface="Times New Roman"/>
                      </a:endParaRPr>
                    </a:p>
                  </a:txBody>
                  <a:tcPr marL="9525" marR="9525" marT="9525" marB="0" anchor="ctr"/>
                </a:tc>
                <a:tc>
                  <a:txBody>
                    <a:bodyPr/>
                    <a:lstStyle/>
                    <a:p>
                      <a:pPr algn="ctr" fontAlgn="ctr"/>
                      <a:r>
                        <a:rPr lang="ru-RU" sz="1600" u="none" strike="noStrike" dirty="0">
                          <a:effectLst/>
                        </a:rPr>
                        <a:t>% исполнения к уточненному плану</a:t>
                      </a:r>
                      <a:endParaRPr lang="ru-RU" sz="1600" b="1" i="0" u="none" strike="noStrike" dirty="0">
                        <a:solidFill>
                          <a:srgbClr val="000000"/>
                        </a:solidFill>
                        <a:effectLst/>
                        <a:latin typeface="Times New Roman"/>
                      </a:endParaRPr>
                    </a:p>
                  </a:txBody>
                  <a:tcPr marL="9525" marR="9525" marT="9525" marB="0" anchor="ctr"/>
                </a:tc>
                <a:tc>
                  <a:txBody>
                    <a:bodyPr/>
                    <a:lstStyle/>
                    <a:p>
                      <a:pPr algn="ctr" fontAlgn="ctr"/>
                      <a:r>
                        <a:rPr lang="ru-RU" sz="1600" u="none" strike="noStrike" dirty="0">
                          <a:effectLst/>
                        </a:rPr>
                        <a:t>Темп роста 2016 года к 2015 году</a:t>
                      </a:r>
                      <a:endParaRPr lang="ru-RU" sz="1600" b="1" i="0" u="none" strike="noStrike" dirty="0">
                        <a:solidFill>
                          <a:srgbClr val="000000"/>
                        </a:solidFill>
                        <a:effectLst/>
                        <a:latin typeface="Times New Roman"/>
                      </a:endParaRPr>
                    </a:p>
                  </a:txBody>
                  <a:tcPr marL="9525" marR="9525" marT="9525" marB="0" anchor="ctr"/>
                </a:tc>
                <a:extLst>
                  <a:ext uri="{0D108BD9-81ED-4DB2-BD59-A6C34878D82A}">
                    <a16:rowId xmlns:a16="http://schemas.microsoft.com/office/drawing/2014/main" val="10000"/>
                  </a:ext>
                </a:extLst>
              </a:tr>
              <a:tr h="273030">
                <a:tc gridSpan="6">
                  <a:txBody>
                    <a:bodyPr/>
                    <a:lstStyle/>
                    <a:p>
                      <a:pPr algn="ctr">
                        <a:spcAft>
                          <a:spcPts val="0"/>
                        </a:spcAft>
                      </a:pPr>
                      <a:r>
                        <a:rPr lang="ru-RU" sz="1600" dirty="0">
                          <a:effectLst/>
                        </a:rPr>
                        <a:t>2018 год</a:t>
                      </a:r>
                      <a:endParaRPr lang="ru-RU" sz="1800" dirty="0">
                        <a:effectLst/>
                        <a:latin typeface="+mn-lt"/>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273030">
                <a:tc>
                  <a:txBody>
                    <a:bodyPr/>
                    <a:lstStyle/>
                    <a:p>
                      <a:pPr algn="ctr">
                        <a:spcAft>
                          <a:spcPts val="0"/>
                        </a:spcAft>
                      </a:pPr>
                      <a:r>
                        <a:rPr lang="ru-RU" sz="1600" dirty="0">
                          <a:effectLst/>
                        </a:rPr>
                        <a:t>Доходы</a:t>
                      </a:r>
                      <a:endParaRPr lang="ru-RU" sz="1800" dirty="0">
                        <a:effectLst/>
                        <a:latin typeface="+mn-lt"/>
                        <a:ea typeface="Times New Roman"/>
                      </a:endParaRPr>
                    </a:p>
                  </a:txBody>
                  <a:tcPr marL="68580" marR="68580" marT="0" marB="0" anchor="ctr"/>
                </a:tc>
                <a:tc>
                  <a:txBody>
                    <a:bodyPr/>
                    <a:lstStyle/>
                    <a:p>
                      <a:pPr algn="ctr" fontAlgn="b"/>
                      <a:r>
                        <a:rPr lang="ru-RU" sz="1600" u="none" strike="noStrike" dirty="0">
                          <a:effectLst/>
                        </a:rPr>
                        <a:t>748 859,5</a:t>
                      </a:r>
                      <a:endParaRPr lang="ru-RU" sz="1600" b="0" i="0" u="none" strike="noStrike" dirty="0">
                        <a:solidFill>
                          <a:srgbClr val="000000"/>
                        </a:solidFill>
                        <a:effectLst/>
                        <a:latin typeface="Calibri"/>
                      </a:endParaRPr>
                    </a:p>
                  </a:txBody>
                  <a:tcPr marL="9525" marR="9525" marT="9525" marB="0" anchor="ctr"/>
                </a:tc>
                <a:tc>
                  <a:txBody>
                    <a:bodyPr/>
                    <a:lstStyle/>
                    <a:p>
                      <a:pPr algn="ctr" fontAlgn="b"/>
                      <a:r>
                        <a:rPr lang="ru-RU" sz="1600" u="none" strike="noStrike">
                          <a:effectLst/>
                        </a:rPr>
                        <a:t>792 434,2</a:t>
                      </a:r>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a:effectLst/>
                        </a:rPr>
                        <a:t>794 842,3</a:t>
                      </a:r>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a:effectLst/>
                        </a:rPr>
                        <a:t>100,3</a:t>
                      </a:r>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a:effectLst/>
                        </a:rPr>
                        <a:t>107,7</a:t>
                      </a:r>
                      <a:endParaRPr lang="ru-RU" sz="1600" b="0" i="0" u="none" strike="noStrike">
                        <a:solidFill>
                          <a:srgbClr val="000000"/>
                        </a:solidFill>
                        <a:effectLst/>
                        <a:latin typeface="Calibri"/>
                      </a:endParaRPr>
                    </a:p>
                  </a:txBody>
                  <a:tcPr marL="9525" marR="9525" marT="9525" marB="0" anchor="ctr"/>
                </a:tc>
                <a:extLst>
                  <a:ext uri="{0D108BD9-81ED-4DB2-BD59-A6C34878D82A}">
                    <a16:rowId xmlns:a16="http://schemas.microsoft.com/office/drawing/2014/main" val="10002"/>
                  </a:ext>
                </a:extLst>
              </a:tr>
              <a:tr h="273030">
                <a:tc>
                  <a:txBody>
                    <a:bodyPr/>
                    <a:lstStyle/>
                    <a:p>
                      <a:pPr algn="ctr">
                        <a:spcAft>
                          <a:spcPts val="0"/>
                        </a:spcAft>
                      </a:pPr>
                      <a:r>
                        <a:rPr lang="ru-RU" sz="1600">
                          <a:effectLst/>
                        </a:rPr>
                        <a:t>Расходы</a:t>
                      </a:r>
                      <a:endParaRPr lang="ru-RU" sz="1800">
                        <a:effectLst/>
                        <a:latin typeface="+mn-lt"/>
                        <a:ea typeface="Times New Roman"/>
                      </a:endParaRPr>
                    </a:p>
                  </a:txBody>
                  <a:tcPr marL="68580" marR="68580" marT="0" marB="0" anchor="ctr"/>
                </a:tc>
                <a:tc>
                  <a:txBody>
                    <a:bodyPr/>
                    <a:lstStyle/>
                    <a:p>
                      <a:pPr algn="ctr" fontAlgn="b"/>
                      <a:r>
                        <a:rPr lang="ru-RU" sz="1600" u="none" strike="noStrike" dirty="0">
                          <a:effectLst/>
                        </a:rPr>
                        <a:t>748 859,5</a:t>
                      </a:r>
                      <a:endParaRPr lang="ru-RU" sz="1600" b="0" i="0" u="none" strike="noStrike" dirty="0">
                        <a:solidFill>
                          <a:srgbClr val="000000"/>
                        </a:solidFill>
                        <a:effectLst/>
                        <a:latin typeface="Calibri"/>
                      </a:endParaRPr>
                    </a:p>
                  </a:txBody>
                  <a:tcPr marL="9525" marR="9525" marT="9525" marB="0" anchor="ctr"/>
                </a:tc>
                <a:tc>
                  <a:txBody>
                    <a:bodyPr/>
                    <a:lstStyle/>
                    <a:p>
                      <a:pPr algn="ctr" fontAlgn="b"/>
                      <a:r>
                        <a:rPr lang="ru-RU" sz="1600" u="none" strike="noStrike" dirty="0">
                          <a:effectLst/>
                        </a:rPr>
                        <a:t>794 874,8</a:t>
                      </a:r>
                      <a:endParaRPr lang="ru-RU" sz="1600" b="0" i="0" u="none" strike="noStrike" dirty="0">
                        <a:solidFill>
                          <a:srgbClr val="000000"/>
                        </a:solidFill>
                        <a:effectLst/>
                        <a:latin typeface="Calibri"/>
                      </a:endParaRPr>
                    </a:p>
                  </a:txBody>
                  <a:tcPr marL="9525" marR="9525" marT="9525" marB="0" anchor="ctr"/>
                </a:tc>
                <a:tc>
                  <a:txBody>
                    <a:bodyPr/>
                    <a:lstStyle/>
                    <a:p>
                      <a:pPr algn="ctr" fontAlgn="b"/>
                      <a:r>
                        <a:rPr lang="ru-RU" sz="1600" u="none" strike="noStrike" dirty="0">
                          <a:effectLst/>
                        </a:rPr>
                        <a:t>792 454,0</a:t>
                      </a:r>
                      <a:endParaRPr lang="ru-RU" sz="1600" b="0" i="0" u="none" strike="noStrike" dirty="0">
                        <a:solidFill>
                          <a:srgbClr val="000000"/>
                        </a:solidFill>
                        <a:effectLst/>
                        <a:latin typeface="Calibri"/>
                      </a:endParaRPr>
                    </a:p>
                  </a:txBody>
                  <a:tcPr marL="9525" marR="9525" marT="9525" marB="0" anchor="ctr"/>
                </a:tc>
                <a:tc>
                  <a:txBody>
                    <a:bodyPr/>
                    <a:lstStyle/>
                    <a:p>
                      <a:pPr algn="ctr" fontAlgn="b"/>
                      <a:r>
                        <a:rPr lang="ru-RU" sz="1600" u="none" strike="noStrike">
                          <a:effectLst/>
                        </a:rPr>
                        <a:t>99,7</a:t>
                      </a:r>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a:effectLst/>
                        </a:rPr>
                        <a:t>107,2</a:t>
                      </a:r>
                      <a:endParaRPr lang="ru-RU" sz="1600" b="0" i="0" u="none" strike="noStrike">
                        <a:solidFill>
                          <a:srgbClr val="000000"/>
                        </a:solidFill>
                        <a:effectLst/>
                        <a:latin typeface="Calibri"/>
                      </a:endParaRPr>
                    </a:p>
                  </a:txBody>
                  <a:tcPr marL="9525" marR="9525" marT="9525" marB="0" anchor="ctr"/>
                </a:tc>
                <a:extLst>
                  <a:ext uri="{0D108BD9-81ED-4DB2-BD59-A6C34878D82A}">
                    <a16:rowId xmlns:a16="http://schemas.microsoft.com/office/drawing/2014/main" val="10003"/>
                  </a:ext>
                </a:extLst>
              </a:tr>
              <a:tr h="535560">
                <a:tc>
                  <a:txBody>
                    <a:bodyPr/>
                    <a:lstStyle/>
                    <a:p>
                      <a:pPr algn="ctr">
                        <a:spcAft>
                          <a:spcPts val="0"/>
                        </a:spcAft>
                      </a:pPr>
                      <a:r>
                        <a:rPr lang="ru-RU" sz="1600" dirty="0">
                          <a:effectLst/>
                        </a:rPr>
                        <a:t>Профицит (+) Дефицит (-) </a:t>
                      </a:r>
                      <a:endParaRPr lang="ru-RU" sz="1800" dirty="0">
                        <a:effectLst/>
                        <a:latin typeface="+mn-lt"/>
                        <a:ea typeface="Times New Roman"/>
                      </a:endParaRPr>
                    </a:p>
                  </a:txBody>
                  <a:tcPr marL="68580" marR="68580" marT="0" marB="0" anchor="ctr"/>
                </a:tc>
                <a:tc>
                  <a:txBody>
                    <a:bodyPr/>
                    <a:lstStyle/>
                    <a:p>
                      <a:pPr algn="ctr" fontAlgn="b"/>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a:effectLst/>
                        </a:rPr>
                        <a:t>-2 440,6</a:t>
                      </a:r>
                      <a:endParaRPr lang="ru-RU" sz="1600" b="0" i="0" u="none" strike="noStrike">
                        <a:solidFill>
                          <a:srgbClr val="000000"/>
                        </a:solidFill>
                        <a:effectLst/>
                        <a:latin typeface="Calibri"/>
                      </a:endParaRPr>
                    </a:p>
                  </a:txBody>
                  <a:tcPr marL="9525" marR="9525" marT="9525" marB="0" anchor="ctr"/>
                </a:tc>
                <a:tc>
                  <a:txBody>
                    <a:bodyPr/>
                    <a:lstStyle/>
                    <a:p>
                      <a:pPr algn="ctr" fontAlgn="b"/>
                      <a:r>
                        <a:rPr lang="ru-RU" sz="1600" u="none" strike="noStrike" dirty="0">
                          <a:effectLst/>
                        </a:rPr>
                        <a:t>2,4</a:t>
                      </a:r>
                      <a:endParaRPr lang="ru-RU" sz="1600" b="0" i="0" u="none" strike="noStrike" dirty="0">
                        <a:solidFill>
                          <a:srgbClr val="000000"/>
                        </a:solidFill>
                        <a:effectLst/>
                        <a:latin typeface="Calibri"/>
                      </a:endParaRPr>
                    </a:p>
                  </a:txBody>
                  <a:tcPr marL="9525" marR="9525" marT="9525" marB="0" anchor="ctr"/>
                </a:tc>
                <a:tc>
                  <a:txBody>
                    <a:bodyPr/>
                    <a:lstStyle/>
                    <a:p>
                      <a:pPr algn="ctr" fontAlgn="b"/>
                      <a:endParaRPr lang="ru-RU" sz="1600" b="0" i="0" u="none" strike="noStrike" dirty="0">
                        <a:solidFill>
                          <a:srgbClr val="000000"/>
                        </a:solidFill>
                        <a:effectLst/>
                        <a:latin typeface="Calibri"/>
                      </a:endParaRPr>
                    </a:p>
                  </a:txBody>
                  <a:tcPr marL="9525" marR="9525" marT="9525" marB="0" anchor="ctr"/>
                </a:tc>
                <a:tc>
                  <a:txBody>
                    <a:bodyPr/>
                    <a:lstStyle/>
                    <a:p>
                      <a:pPr algn="ctr" fontAlgn="b"/>
                      <a:endParaRPr lang="ru-RU" sz="16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0004"/>
                  </a:ext>
                </a:extLst>
              </a:tr>
            </a:tbl>
          </a:graphicData>
        </a:graphic>
      </p:graphicFrame>
      <p:sp>
        <p:nvSpPr>
          <p:cNvPr id="2" name="Заголовок 1"/>
          <p:cNvSpPr>
            <a:spLocks noGrp="1"/>
          </p:cNvSpPr>
          <p:nvPr>
            <p:ph type="title"/>
          </p:nvPr>
        </p:nvSpPr>
        <p:spPr/>
        <p:txBody>
          <a:bodyPr>
            <a:normAutofit/>
          </a:bodyPr>
          <a:lstStyle/>
          <a:p>
            <a:r>
              <a:rPr lang="ru-RU" sz="2000" dirty="0"/>
              <a:t>ОСНОВНЫЕ ПАРАМЕТРЫ ИСПОЛНЕНИЯ БЮДЖЕТА </a:t>
            </a:r>
            <a:br>
              <a:rPr lang="ru-RU" sz="2000" dirty="0"/>
            </a:br>
            <a:r>
              <a:rPr lang="ru-RU" sz="2000" dirty="0"/>
              <a:t>ДЯТЬКОВСКОГО РАЙОНА ЗА 2018 ГОД</a:t>
            </a:r>
          </a:p>
        </p:txBody>
      </p:sp>
      <p:graphicFrame>
        <p:nvGraphicFramePr>
          <p:cNvPr id="5" name="Таблица 4"/>
          <p:cNvGraphicFramePr>
            <a:graphicFrameLocks noGrp="1"/>
          </p:cNvGraphicFramePr>
          <p:nvPr>
            <p:extLst>
              <p:ext uri="{D42A27DB-BD31-4B8C-83A1-F6EECF244321}">
                <p14:modId xmlns:p14="http://schemas.microsoft.com/office/powerpoint/2010/main" val="1782905264"/>
              </p:ext>
            </p:extLst>
          </p:nvPr>
        </p:nvGraphicFramePr>
        <p:xfrm>
          <a:off x="323528" y="4797152"/>
          <a:ext cx="8568952" cy="1584176"/>
        </p:xfrm>
        <a:graphic>
          <a:graphicData uri="http://schemas.openxmlformats.org/drawingml/2006/table">
            <a:tbl>
              <a:tblPr firstRow="1">
                <a:tableStyleId>{5C22544A-7EE6-4342-B048-85BDC9FD1C3A}</a:tableStyleId>
              </a:tblPr>
              <a:tblGrid>
                <a:gridCol w="576970">
                  <a:extLst>
                    <a:ext uri="{9D8B030D-6E8A-4147-A177-3AD203B41FA5}">
                      <a16:colId xmlns:a16="http://schemas.microsoft.com/office/drawing/2014/main" val="20000"/>
                    </a:ext>
                  </a:extLst>
                </a:gridCol>
                <a:gridCol w="3889394">
                  <a:extLst>
                    <a:ext uri="{9D8B030D-6E8A-4147-A177-3AD203B41FA5}">
                      <a16:colId xmlns:a16="http://schemas.microsoft.com/office/drawing/2014/main" val="20001"/>
                    </a:ext>
                  </a:extLst>
                </a:gridCol>
                <a:gridCol w="4102588">
                  <a:extLst>
                    <a:ext uri="{9D8B030D-6E8A-4147-A177-3AD203B41FA5}">
                      <a16:colId xmlns:a16="http://schemas.microsoft.com/office/drawing/2014/main" val="20002"/>
                    </a:ext>
                  </a:extLst>
                </a:gridCol>
              </a:tblGrid>
              <a:tr h="396044">
                <a:tc>
                  <a:txBody>
                    <a:bodyPr/>
                    <a:lstStyle/>
                    <a:p>
                      <a:pPr algn="ctr" fontAlgn="b"/>
                      <a:r>
                        <a:rPr lang="ru-RU" sz="1600" u="none" strike="noStrike" dirty="0">
                          <a:effectLst/>
                        </a:rPr>
                        <a:t>Год</a:t>
                      </a:r>
                      <a:endParaRPr lang="ru-RU" sz="1600" b="1" i="0" u="none" strike="noStrike" dirty="0">
                        <a:solidFill>
                          <a:schemeClr val="bg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Доходы в расчете на 1 жителя (руб.)</a:t>
                      </a:r>
                      <a:endParaRPr lang="ru-RU" sz="1600" b="0" i="0" u="none" strike="noStrike" dirty="0">
                        <a:solidFill>
                          <a:schemeClr val="bg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Расходы в расчете на 1 жителя (руб.)</a:t>
                      </a:r>
                      <a:endParaRPr lang="ru-RU" sz="1600" b="0" i="0" u="none" strike="noStrike" dirty="0">
                        <a:solidFill>
                          <a:schemeClr val="bg1"/>
                        </a:solidFill>
                        <a:effectLst/>
                        <a:latin typeface="Times New Roman" pitchFamily="18" charset="0"/>
                        <a:cs typeface="Times New Roman" pitchFamily="18" charset="0"/>
                      </a:endParaRPr>
                    </a:p>
                  </a:txBody>
                  <a:tcPr marL="9525" marR="9525" marT="9525" marB="0" anchor="ctr"/>
                </a:tc>
                <a:extLst>
                  <a:ext uri="{0D108BD9-81ED-4DB2-BD59-A6C34878D82A}">
                    <a16:rowId xmlns:a16="http://schemas.microsoft.com/office/drawing/2014/main" val="10000"/>
                  </a:ext>
                </a:extLst>
              </a:tr>
              <a:tr h="396044">
                <a:tc>
                  <a:txBody>
                    <a:bodyPr/>
                    <a:lstStyle/>
                    <a:p>
                      <a:pPr algn="ctr" fontAlgn="b"/>
                      <a:r>
                        <a:rPr lang="ru-RU" sz="1600" u="none" strike="noStrike" dirty="0">
                          <a:effectLst/>
                        </a:rPr>
                        <a:t>2016 </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11566,4</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11506,2</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extLst>
                  <a:ext uri="{0D108BD9-81ED-4DB2-BD59-A6C34878D82A}">
                    <a16:rowId xmlns:a16="http://schemas.microsoft.com/office/drawing/2014/main" val="10001"/>
                  </a:ext>
                </a:extLst>
              </a:tr>
              <a:tr h="396044">
                <a:tc>
                  <a:txBody>
                    <a:bodyPr/>
                    <a:lstStyle/>
                    <a:p>
                      <a:pPr algn="ctr" fontAlgn="b"/>
                      <a:r>
                        <a:rPr lang="ru-RU" sz="1600" u="none" strike="noStrike" dirty="0">
                          <a:effectLst/>
                        </a:rPr>
                        <a:t>2017 </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12437,7</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12454,0</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extLst>
                  <a:ext uri="{0D108BD9-81ED-4DB2-BD59-A6C34878D82A}">
                    <a16:rowId xmlns:a16="http://schemas.microsoft.com/office/drawing/2014/main" val="10002"/>
                  </a:ext>
                </a:extLst>
              </a:tr>
              <a:tr h="396044">
                <a:tc>
                  <a:txBody>
                    <a:bodyPr/>
                    <a:lstStyle/>
                    <a:p>
                      <a:pPr algn="ctr" fontAlgn="b"/>
                      <a:r>
                        <a:rPr lang="ru-RU" sz="1600" u="none" strike="noStrike" dirty="0">
                          <a:effectLst/>
                        </a:rPr>
                        <a:t>2018</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13393,8</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effectLst/>
                        </a:rPr>
                        <a:t>13353,6</a:t>
                      </a:r>
                      <a:endParaRPr lang="ru-RU" sz="1600" b="0" i="0" u="none" strike="noStrike" dirty="0">
                        <a:solidFill>
                          <a:srgbClr val="000000"/>
                        </a:solidFill>
                        <a:effectLst/>
                        <a:latin typeface="Times New Roman" pitchFamily="18" charset="0"/>
                        <a:cs typeface="Times New Roman" pitchFamily="18" charset="0"/>
                      </a:endParaRPr>
                    </a:p>
                  </a:txBody>
                  <a:tcPr marL="9525" marR="9525" marT="9525" marB="0" anchor="ctr"/>
                </a:tc>
                <a:extLst>
                  <a:ext uri="{0D108BD9-81ED-4DB2-BD59-A6C34878D82A}">
                    <a16:rowId xmlns:a16="http://schemas.microsoft.com/office/drawing/2014/main" val="10003"/>
                  </a:ext>
                </a:extLst>
              </a:tr>
            </a:tbl>
          </a:graphicData>
        </a:graphic>
      </p:graphicFrame>
      <p:sp>
        <p:nvSpPr>
          <p:cNvPr id="6" name="Прямоугольник 5"/>
          <p:cNvSpPr/>
          <p:nvPr/>
        </p:nvSpPr>
        <p:spPr>
          <a:xfrm>
            <a:off x="7813115" y="1494656"/>
            <a:ext cx="1071126" cy="307777"/>
          </a:xfrm>
          <a:prstGeom prst="rect">
            <a:avLst/>
          </a:prstGeom>
        </p:spPr>
        <p:txBody>
          <a:bodyPr wrap="none">
            <a:spAutoFit/>
          </a:bodyPr>
          <a:lstStyle/>
          <a:p>
            <a:pPr algn="r"/>
            <a:r>
              <a:rPr lang="ru-RU" sz="1400" dirty="0"/>
              <a:t>(ТЫС. РУБ.)</a:t>
            </a:r>
          </a:p>
        </p:txBody>
      </p:sp>
    </p:spTree>
    <p:extLst>
      <p:ext uri="{BB962C8B-B14F-4D97-AF65-F5344CB8AC3E}">
        <p14:creationId xmlns:p14="http://schemas.microsoft.com/office/powerpoint/2010/main" val="407954784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3356871613"/>
              </p:ext>
            </p:extLst>
          </p:nvPr>
        </p:nvGraphicFramePr>
        <p:xfrm>
          <a:off x="314533" y="1556792"/>
          <a:ext cx="8496945" cy="4464495"/>
        </p:xfrm>
        <a:graphic>
          <a:graphicData uri="http://schemas.openxmlformats.org/drawingml/2006/table">
            <a:tbl>
              <a:tblPr firstRow="1" lastRow="1" bandRow="1">
                <a:tableStyleId>{5C22544A-7EE6-4342-B048-85BDC9FD1C3A}</a:tableStyleId>
              </a:tblPr>
              <a:tblGrid>
                <a:gridCol w="1657515">
                  <a:extLst>
                    <a:ext uri="{9D8B030D-6E8A-4147-A177-3AD203B41FA5}">
                      <a16:colId xmlns:a16="http://schemas.microsoft.com/office/drawing/2014/main" val="20000"/>
                    </a:ext>
                  </a:extLst>
                </a:gridCol>
                <a:gridCol w="1360907">
                  <a:extLst>
                    <a:ext uri="{9D8B030D-6E8A-4147-A177-3AD203B41FA5}">
                      <a16:colId xmlns:a16="http://schemas.microsoft.com/office/drawing/2014/main" val="20001"/>
                    </a:ext>
                  </a:extLst>
                </a:gridCol>
                <a:gridCol w="1448145">
                  <a:extLst>
                    <a:ext uri="{9D8B030D-6E8A-4147-A177-3AD203B41FA5}">
                      <a16:colId xmlns:a16="http://schemas.microsoft.com/office/drawing/2014/main" val="20002"/>
                    </a:ext>
                  </a:extLst>
                </a:gridCol>
                <a:gridCol w="1273669">
                  <a:extLst>
                    <a:ext uri="{9D8B030D-6E8A-4147-A177-3AD203B41FA5}">
                      <a16:colId xmlns:a16="http://schemas.microsoft.com/office/drawing/2014/main" val="20003"/>
                    </a:ext>
                  </a:extLst>
                </a:gridCol>
                <a:gridCol w="1465593">
                  <a:extLst>
                    <a:ext uri="{9D8B030D-6E8A-4147-A177-3AD203B41FA5}">
                      <a16:colId xmlns:a16="http://schemas.microsoft.com/office/drawing/2014/main" val="20004"/>
                    </a:ext>
                  </a:extLst>
                </a:gridCol>
                <a:gridCol w="1291116">
                  <a:extLst>
                    <a:ext uri="{9D8B030D-6E8A-4147-A177-3AD203B41FA5}">
                      <a16:colId xmlns:a16="http://schemas.microsoft.com/office/drawing/2014/main" val="20005"/>
                    </a:ext>
                  </a:extLst>
                </a:gridCol>
              </a:tblGrid>
              <a:tr h="901076">
                <a:tc>
                  <a:txBody>
                    <a:bodyPr/>
                    <a:lstStyle/>
                    <a:p>
                      <a:pPr algn="ctr" fontAlgn="ctr"/>
                      <a:r>
                        <a:rPr lang="ru-RU" sz="1400" u="none" strike="noStrike" dirty="0">
                          <a:effectLst/>
                        </a:rPr>
                        <a:t>Наименование показателя</a:t>
                      </a:r>
                      <a:endParaRPr lang="ru-RU" sz="1400" b="1" i="0" u="none" strike="noStrike" dirty="0">
                        <a:solidFill>
                          <a:srgbClr val="000000"/>
                        </a:solidFill>
                        <a:effectLst/>
                        <a:latin typeface="Times New Roman"/>
                      </a:endParaRPr>
                    </a:p>
                  </a:txBody>
                  <a:tcPr marL="9525" marR="9525" marT="9525" marB="0" anchor="ctr"/>
                </a:tc>
                <a:tc>
                  <a:txBody>
                    <a:bodyPr/>
                    <a:lstStyle/>
                    <a:p>
                      <a:pPr algn="ctr" fontAlgn="ctr"/>
                      <a:r>
                        <a:rPr lang="ru-RU" sz="1400" u="none" strike="noStrike" dirty="0">
                          <a:effectLst/>
                        </a:rPr>
                        <a:t>Исполнено за 2017 г.</a:t>
                      </a:r>
                      <a:endParaRPr lang="ru-RU" sz="1400" b="1" i="0" u="none" strike="noStrike" dirty="0">
                        <a:solidFill>
                          <a:srgbClr val="000000"/>
                        </a:solidFill>
                        <a:effectLst/>
                        <a:latin typeface="Times New Roman"/>
                      </a:endParaRPr>
                    </a:p>
                  </a:txBody>
                  <a:tcPr marL="9525" marR="9525" marT="9525" marB="0" anchor="ctr"/>
                </a:tc>
                <a:tc>
                  <a:txBody>
                    <a:bodyPr/>
                    <a:lstStyle/>
                    <a:p>
                      <a:pPr algn="ctr" fontAlgn="ctr"/>
                      <a:r>
                        <a:rPr lang="ru-RU" sz="1400" u="none" strike="noStrike" dirty="0">
                          <a:effectLst/>
                        </a:rPr>
                        <a:t>Уточненные назначения на 2018 год</a:t>
                      </a:r>
                      <a:endParaRPr lang="ru-RU" sz="1400" b="1" i="0" u="none" strike="noStrike" dirty="0">
                        <a:solidFill>
                          <a:srgbClr val="000000"/>
                        </a:solidFill>
                        <a:effectLst/>
                        <a:latin typeface="Times New Roman"/>
                      </a:endParaRPr>
                    </a:p>
                  </a:txBody>
                  <a:tcPr marL="9525" marR="9525" marT="9525" marB="0" anchor="ctr"/>
                </a:tc>
                <a:tc>
                  <a:txBody>
                    <a:bodyPr/>
                    <a:lstStyle/>
                    <a:p>
                      <a:pPr algn="ctr" fontAlgn="ctr"/>
                      <a:r>
                        <a:rPr lang="ru-RU" sz="1400" u="none" strike="noStrike" dirty="0">
                          <a:effectLst/>
                        </a:rPr>
                        <a:t>Кассовое исполнение за   2018 г.</a:t>
                      </a:r>
                      <a:endParaRPr lang="ru-RU" sz="1400" b="1" i="0" u="none" strike="noStrike" dirty="0">
                        <a:solidFill>
                          <a:srgbClr val="000000"/>
                        </a:solidFill>
                        <a:effectLst/>
                        <a:latin typeface="Times New Roman"/>
                      </a:endParaRPr>
                    </a:p>
                  </a:txBody>
                  <a:tcPr marL="9525" marR="9525" marT="9525" marB="0" anchor="ctr"/>
                </a:tc>
                <a:tc>
                  <a:txBody>
                    <a:bodyPr/>
                    <a:lstStyle/>
                    <a:p>
                      <a:pPr algn="ctr" fontAlgn="ctr"/>
                      <a:r>
                        <a:rPr lang="ru-RU" sz="1400" u="none" strike="noStrike">
                          <a:effectLst/>
                        </a:rPr>
                        <a:t>Процент выполне-ния плана, %</a:t>
                      </a:r>
                      <a:endParaRPr lang="ru-RU" sz="1400" b="1" i="0" u="none" strike="noStrike">
                        <a:solidFill>
                          <a:srgbClr val="000000"/>
                        </a:solidFill>
                        <a:effectLst/>
                        <a:latin typeface="Times New Roman"/>
                      </a:endParaRPr>
                    </a:p>
                  </a:txBody>
                  <a:tcPr marL="9525" marR="9525" marT="9525" marB="0" anchor="ctr"/>
                </a:tc>
                <a:tc>
                  <a:txBody>
                    <a:bodyPr/>
                    <a:lstStyle/>
                    <a:p>
                      <a:pPr algn="ctr" fontAlgn="ctr"/>
                      <a:r>
                        <a:rPr lang="ru-RU" sz="1400" u="none" strike="noStrike">
                          <a:effectLst/>
                        </a:rPr>
                        <a:t>Темп роста, %</a:t>
                      </a:r>
                      <a:endParaRPr lang="ru-RU" sz="1400" b="1" i="0" u="none" strike="noStrike">
                        <a:solidFill>
                          <a:srgbClr val="000000"/>
                        </a:solidFill>
                        <a:effectLst/>
                        <a:latin typeface="Times New Roman"/>
                      </a:endParaRPr>
                    </a:p>
                  </a:txBody>
                  <a:tcPr marL="9525" marR="9525" marT="9525" marB="0" anchor="ctr"/>
                </a:tc>
                <a:extLst>
                  <a:ext uri="{0D108BD9-81ED-4DB2-BD59-A6C34878D82A}">
                    <a16:rowId xmlns:a16="http://schemas.microsoft.com/office/drawing/2014/main" val="10000"/>
                  </a:ext>
                </a:extLst>
              </a:tr>
              <a:tr h="901076">
                <a:tc>
                  <a:txBody>
                    <a:bodyPr/>
                    <a:lstStyle/>
                    <a:p>
                      <a:pPr algn="l" fontAlgn="ctr"/>
                      <a:r>
                        <a:rPr lang="ru-RU" sz="1400" u="none" strike="noStrike" dirty="0">
                          <a:effectLst/>
                        </a:rPr>
                        <a:t>Налоговые и неналоговые доходы </a:t>
                      </a:r>
                      <a:endParaRPr lang="ru-RU" sz="1400" b="0" i="0" u="none" strike="noStrike" dirty="0">
                        <a:solidFill>
                          <a:srgbClr val="000000"/>
                        </a:solidFill>
                        <a:effectLst/>
                        <a:latin typeface="+mn-lt"/>
                      </a:endParaRPr>
                    </a:p>
                  </a:txBody>
                  <a:tcPr marL="108000" marR="9525" marT="9525" marB="0" anchor="ctr"/>
                </a:tc>
                <a:tc>
                  <a:txBody>
                    <a:bodyPr/>
                    <a:lstStyle/>
                    <a:p>
                      <a:pPr algn="ctr">
                        <a:spcAft>
                          <a:spcPts val="0"/>
                        </a:spcAft>
                      </a:pPr>
                      <a:r>
                        <a:rPr lang="ru-RU" sz="1400" dirty="0">
                          <a:effectLst/>
                        </a:rPr>
                        <a:t>212826,8</a:t>
                      </a:r>
                      <a:endParaRPr lang="ru-RU" sz="1600" dirty="0">
                        <a:effectLst/>
                        <a:latin typeface="+mn-lt"/>
                        <a:ea typeface="Times New Roman"/>
                      </a:endParaRPr>
                    </a:p>
                  </a:txBody>
                  <a:tcPr marL="68580" marR="68580" marT="0" marB="0" anchor="ctr"/>
                </a:tc>
                <a:tc>
                  <a:txBody>
                    <a:bodyPr/>
                    <a:lstStyle/>
                    <a:p>
                      <a:pPr algn="ctr" fontAlgn="b"/>
                      <a:r>
                        <a:rPr lang="ru-RU" sz="1400" u="none" strike="noStrike" dirty="0">
                          <a:effectLst/>
                        </a:rPr>
                        <a:t>222 220,00</a:t>
                      </a:r>
                      <a:endParaRPr lang="ru-RU" sz="1400" b="0" i="0"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225 650,58</a:t>
                      </a:r>
                      <a:endParaRPr lang="ru-RU" sz="1400" b="0" i="0"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a:effectLst/>
                        </a:rPr>
                        <a:t>101,5</a:t>
                      </a:r>
                      <a:endParaRPr lang="ru-RU" sz="1400" b="0" i="0" u="none" strike="noStrike">
                        <a:solidFill>
                          <a:srgbClr val="000000"/>
                        </a:solidFill>
                        <a:effectLst/>
                        <a:latin typeface="Calibri"/>
                      </a:endParaRPr>
                    </a:p>
                  </a:txBody>
                  <a:tcPr marL="9525" marR="9525" marT="9525" marB="0" anchor="ctr"/>
                </a:tc>
                <a:tc>
                  <a:txBody>
                    <a:bodyPr/>
                    <a:lstStyle/>
                    <a:p>
                      <a:pPr algn="ctr" fontAlgn="b"/>
                      <a:r>
                        <a:rPr lang="ru-RU" sz="1400" u="none" strike="noStrike">
                          <a:effectLst/>
                        </a:rPr>
                        <a:t>106,0</a:t>
                      </a:r>
                      <a:endParaRPr lang="ru-RU" sz="1400" b="0" i="0" u="none" strike="noStrike">
                        <a:solidFill>
                          <a:srgbClr val="000000"/>
                        </a:solidFill>
                        <a:effectLst/>
                        <a:latin typeface="Calibri"/>
                      </a:endParaRPr>
                    </a:p>
                  </a:txBody>
                  <a:tcPr marL="9525" marR="9525" marT="9525" marB="0" anchor="ctr"/>
                </a:tc>
                <a:extLst>
                  <a:ext uri="{0D108BD9-81ED-4DB2-BD59-A6C34878D82A}">
                    <a16:rowId xmlns:a16="http://schemas.microsoft.com/office/drawing/2014/main" val="10001"/>
                  </a:ext>
                </a:extLst>
              </a:tr>
              <a:tr h="901076">
                <a:tc>
                  <a:txBody>
                    <a:bodyPr/>
                    <a:lstStyle/>
                    <a:p>
                      <a:pPr algn="l" fontAlgn="ctr"/>
                      <a:r>
                        <a:rPr lang="ru-RU" sz="1400" u="none" strike="noStrike" dirty="0">
                          <a:effectLst/>
                        </a:rPr>
                        <a:t>Безвозмездные поступления, из них:</a:t>
                      </a:r>
                      <a:endParaRPr lang="ru-RU" sz="1400" b="0" i="0" u="none" strike="noStrike" dirty="0">
                        <a:solidFill>
                          <a:srgbClr val="000000"/>
                        </a:solidFill>
                        <a:effectLst/>
                        <a:latin typeface="+mn-lt"/>
                      </a:endParaRPr>
                    </a:p>
                  </a:txBody>
                  <a:tcPr marL="108000" marR="9525" marT="9525" marB="0" anchor="ctr"/>
                </a:tc>
                <a:tc>
                  <a:txBody>
                    <a:bodyPr/>
                    <a:lstStyle/>
                    <a:p>
                      <a:pPr algn="ctr">
                        <a:spcAft>
                          <a:spcPts val="0"/>
                        </a:spcAft>
                      </a:pPr>
                      <a:r>
                        <a:rPr lang="ru-RU" sz="1400" dirty="0">
                          <a:effectLst/>
                        </a:rPr>
                        <a:t>525225,6</a:t>
                      </a:r>
                      <a:endParaRPr lang="ru-RU" sz="1600" dirty="0">
                        <a:effectLst/>
                        <a:latin typeface="+mn-lt"/>
                        <a:ea typeface="Times New Roman"/>
                      </a:endParaRPr>
                    </a:p>
                  </a:txBody>
                  <a:tcPr marL="68580" marR="68580" marT="0" marB="0" anchor="ctr"/>
                </a:tc>
                <a:tc>
                  <a:txBody>
                    <a:bodyPr/>
                    <a:lstStyle/>
                    <a:p>
                      <a:pPr algn="ctr" fontAlgn="b"/>
                      <a:r>
                        <a:rPr lang="ru-RU" sz="1400" u="none" strike="noStrike" dirty="0">
                          <a:effectLst/>
                        </a:rPr>
                        <a:t>570 214,17</a:t>
                      </a:r>
                      <a:endParaRPr lang="ru-RU" sz="1400" b="0" i="0"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569 191,76</a:t>
                      </a:r>
                      <a:endParaRPr lang="ru-RU" sz="1400" b="0" i="0"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a:effectLst/>
                        </a:rPr>
                        <a:t>99,8</a:t>
                      </a:r>
                      <a:endParaRPr lang="ru-RU" sz="1400" b="0" i="0" u="none" strike="noStrike">
                        <a:solidFill>
                          <a:srgbClr val="000000"/>
                        </a:solidFill>
                        <a:effectLst/>
                        <a:latin typeface="Calibri"/>
                      </a:endParaRPr>
                    </a:p>
                  </a:txBody>
                  <a:tcPr marL="9525" marR="9525" marT="9525" marB="0" anchor="ctr"/>
                </a:tc>
                <a:tc>
                  <a:txBody>
                    <a:bodyPr/>
                    <a:lstStyle/>
                    <a:p>
                      <a:pPr algn="ctr" fontAlgn="b"/>
                      <a:r>
                        <a:rPr lang="ru-RU" sz="1400" u="none" strike="noStrike">
                          <a:effectLst/>
                        </a:rPr>
                        <a:t>108,4</a:t>
                      </a:r>
                      <a:endParaRPr lang="ru-RU" sz="1400" b="0" i="0" u="none" strike="noStrike">
                        <a:solidFill>
                          <a:srgbClr val="000000"/>
                        </a:solidFill>
                        <a:effectLst/>
                        <a:latin typeface="Calibri"/>
                      </a:endParaRPr>
                    </a:p>
                  </a:txBody>
                  <a:tcPr marL="9525" marR="9525" marT="9525" marB="0" anchor="ctr"/>
                </a:tc>
                <a:extLst>
                  <a:ext uri="{0D108BD9-81ED-4DB2-BD59-A6C34878D82A}">
                    <a16:rowId xmlns:a16="http://schemas.microsoft.com/office/drawing/2014/main" val="10002"/>
                  </a:ext>
                </a:extLst>
              </a:tr>
              <a:tr h="605896">
                <a:tc>
                  <a:txBody>
                    <a:bodyPr/>
                    <a:lstStyle/>
                    <a:p>
                      <a:pPr algn="l" fontAlgn="ctr"/>
                      <a:r>
                        <a:rPr lang="ru-RU" sz="1400" u="none" strike="noStrike" dirty="0">
                          <a:effectLst/>
                        </a:rPr>
                        <a:t>в бюджеты          поселений</a:t>
                      </a:r>
                      <a:endParaRPr lang="ru-RU" sz="1400" b="0" i="1" u="none" strike="noStrike" dirty="0">
                        <a:solidFill>
                          <a:srgbClr val="000000"/>
                        </a:solidFill>
                        <a:effectLst/>
                        <a:latin typeface="+mn-lt"/>
                      </a:endParaRPr>
                    </a:p>
                  </a:txBody>
                  <a:tcPr marL="360000" marR="9525" marT="9525" marB="0" anchor="ctr"/>
                </a:tc>
                <a:tc>
                  <a:txBody>
                    <a:bodyPr/>
                    <a:lstStyle/>
                    <a:p>
                      <a:pPr algn="ctr">
                        <a:spcAft>
                          <a:spcPts val="0"/>
                        </a:spcAft>
                      </a:pPr>
                      <a:r>
                        <a:rPr lang="ru-RU" sz="1400" dirty="0">
                          <a:effectLst/>
                        </a:rPr>
                        <a:t>24816,3</a:t>
                      </a:r>
                      <a:endParaRPr lang="ru-RU" sz="1600" dirty="0">
                        <a:effectLst/>
                        <a:latin typeface="+mn-lt"/>
                        <a:ea typeface="Times New Roman"/>
                      </a:endParaRPr>
                    </a:p>
                  </a:txBody>
                  <a:tcPr marL="68580" marR="68580" marT="0" marB="0" anchor="ctr"/>
                </a:tc>
                <a:tc>
                  <a:txBody>
                    <a:bodyPr/>
                    <a:lstStyle/>
                    <a:p>
                      <a:pPr algn="ctr" fontAlgn="b"/>
                      <a:r>
                        <a:rPr lang="ru-RU" sz="1400" u="none" strike="noStrike" dirty="0">
                          <a:effectLst/>
                        </a:rPr>
                        <a:t>15 996,01</a:t>
                      </a:r>
                      <a:endParaRPr lang="ru-RU" sz="1400" b="0" i="1"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a:effectLst/>
                        </a:rPr>
                        <a:t>14 762,26</a:t>
                      </a:r>
                      <a:endParaRPr lang="ru-RU" sz="1400" b="0" i="1" u="none" strike="noStrike">
                        <a:solidFill>
                          <a:srgbClr val="000000"/>
                        </a:solidFill>
                        <a:effectLst/>
                        <a:latin typeface="Calibri"/>
                      </a:endParaRPr>
                    </a:p>
                  </a:txBody>
                  <a:tcPr marL="9525" marR="9525" marT="9525" marB="0" anchor="ctr"/>
                </a:tc>
                <a:tc>
                  <a:txBody>
                    <a:bodyPr/>
                    <a:lstStyle/>
                    <a:p>
                      <a:pPr algn="ctr" fontAlgn="b"/>
                      <a:r>
                        <a:rPr lang="ru-RU" sz="1400" u="none" strike="noStrike" dirty="0">
                          <a:effectLst/>
                        </a:rPr>
                        <a:t>92,3</a:t>
                      </a:r>
                      <a:endParaRPr lang="ru-RU" sz="1400" b="0" i="1"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a:effectLst/>
                        </a:rPr>
                        <a:t>59,5</a:t>
                      </a:r>
                      <a:endParaRPr lang="ru-RU" sz="1400" b="0" i="1" u="none" strike="noStrike">
                        <a:solidFill>
                          <a:srgbClr val="000000"/>
                        </a:solidFill>
                        <a:effectLst/>
                        <a:latin typeface="Calibri"/>
                      </a:endParaRPr>
                    </a:p>
                  </a:txBody>
                  <a:tcPr marL="9525" marR="9525" marT="9525" marB="0" anchor="ctr"/>
                </a:tc>
                <a:extLst>
                  <a:ext uri="{0D108BD9-81ED-4DB2-BD59-A6C34878D82A}">
                    <a16:rowId xmlns:a16="http://schemas.microsoft.com/office/drawing/2014/main" val="10003"/>
                  </a:ext>
                </a:extLst>
              </a:tr>
              <a:tr h="605896">
                <a:tc>
                  <a:txBody>
                    <a:bodyPr/>
                    <a:lstStyle/>
                    <a:p>
                      <a:pPr algn="l" fontAlgn="ctr"/>
                      <a:r>
                        <a:rPr lang="ru-RU" sz="1400" u="none" strike="noStrike" dirty="0">
                          <a:effectLst/>
                        </a:rPr>
                        <a:t>из  бюджетов поселений</a:t>
                      </a:r>
                      <a:endParaRPr lang="ru-RU" sz="1400" b="0" i="1" u="none" strike="noStrike" dirty="0">
                        <a:solidFill>
                          <a:srgbClr val="000000"/>
                        </a:solidFill>
                        <a:effectLst/>
                        <a:latin typeface="+mn-lt"/>
                      </a:endParaRPr>
                    </a:p>
                  </a:txBody>
                  <a:tcPr marL="360000" marR="9525" marT="9525" marB="0" anchor="ctr"/>
                </a:tc>
                <a:tc>
                  <a:txBody>
                    <a:bodyPr/>
                    <a:lstStyle/>
                    <a:p>
                      <a:pPr algn="ctr">
                        <a:spcAft>
                          <a:spcPts val="0"/>
                        </a:spcAft>
                      </a:pPr>
                      <a:r>
                        <a:rPr lang="ru-RU" sz="1400" dirty="0">
                          <a:effectLst/>
                        </a:rPr>
                        <a:t>8072,9</a:t>
                      </a:r>
                      <a:endParaRPr lang="ru-RU" sz="1600" dirty="0">
                        <a:effectLst/>
                        <a:latin typeface="+mn-lt"/>
                        <a:ea typeface="Times New Roman"/>
                      </a:endParaRPr>
                    </a:p>
                  </a:txBody>
                  <a:tcPr marL="68580" marR="68580" marT="0" marB="0" anchor="ctr"/>
                </a:tc>
                <a:tc>
                  <a:txBody>
                    <a:bodyPr/>
                    <a:lstStyle/>
                    <a:p>
                      <a:pPr algn="ctr" fontAlgn="b"/>
                      <a:r>
                        <a:rPr lang="ru-RU" sz="1400" u="none" strike="noStrike" dirty="0">
                          <a:effectLst/>
                        </a:rPr>
                        <a:t>7 222,55</a:t>
                      </a:r>
                      <a:endParaRPr lang="ru-RU" sz="1400" b="0" i="1"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7 170,96</a:t>
                      </a:r>
                      <a:endParaRPr lang="ru-RU" sz="1400" b="0" i="1"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99,3</a:t>
                      </a:r>
                      <a:endParaRPr lang="ru-RU" sz="1400" b="0" i="1"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88,8</a:t>
                      </a:r>
                      <a:endParaRPr lang="ru-RU" sz="1400" b="0" i="1"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0004"/>
                  </a:ext>
                </a:extLst>
              </a:tr>
              <a:tr h="549475">
                <a:tc>
                  <a:txBody>
                    <a:bodyPr/>
                    <a:lstStyle/>
                    <a:p>
                      <a:pPr algn="l" fontAlgn="ctr"/>
                      <a:r>
                        <a:rPr lang="ru-RU" sz="1400" u="none" strike="noStrike" dirty="0">
                          <a:effectLst/>
                        </a:rPr>
                        <a:t>Всего доходов</a:t>
                      </a:r>
                      <a:endParaRPr lang="ru-RU" sz="1400" b="1" i="0" u="none" strike="noStrike" dirty="0">
                        <a:solidFill>
                          <a:srgbClr val="000000"/>
                        </a:solidFill>
                        <a:effectLst/>
                        <a:latin typeface="+mn-lt"/>
                      </a:endParaRPr>
                    </a:p>
                  </a:txBody>
                  <a:tcPr marL="108000" marR="9525" marT="9525" marB="0" anchor="ctr"/>
                </a:tc>
                <a:tc>
                  <a:txBody>
                    <a:bodyPr/>
                    <a:lstStyle/>
                    <a:p>
                      <a:pPr indent="10160" algn="ctr">
                        <a:spcAft>
                          <a:spcPts val="0"/>
                        </a:spcAft>
                      </a:pPr>
                      <a:r>
                        <a:rPr lang="ru-RU" sz="1300" dirty="0">
                          <a:effectLst/>
                        </a:rPr>
                        <a:t>738052,4</a:t>
                      </a:r>
                      <a:endParaRPr lang="ru-RU" sz="1400" dirty="0">
                        <a:effectLst/>
                        <a:latin typeface="+mn-lt"/>
                        <a:ea typeface="Times New Roman"/>
                      </a:endParaRPr>
                    </a:p>
                  </a:txBody>
                  <a:tcPr marL="68580" marR="68580" marT="0" marB="0" anchor="ctr"/>
                </a:tc>
                <a:tc>
                  <a:txBody>
                    <a:bodyPr/>
                    <a:lstStyle/>
                    <a:p>
                      <a:pPr algn="ctr" fontAlgn="b"/>
                      <a:r>
                        <a:rPr lang="ru-RU" sz="1400" u="none" strike="noStrike">
                          <a:effectLst/>
                        </a:rPr>
                        <a:t>792 434,17</a:t>
                      </a:r>
                      <a:endParaRPr lang="ru-RU" sz="1400" b="0" i="0" u="none" strike="noStrike">
                        <a:solidFill>
                          <a:srgbClr val="000000"/>
                        </a:solidFill>
                        <a:effectLst/>
                        <a:latin typeface="Calibri"/>
                      </a:endParaRPr>
                    </a:p>
                  </a:txBody>
                  <a:tcPr marL="9525" marR="9525" marT="9525" marB="0" anchor="ctr"/>
                </a:tc>
                <a:tc>
                  <a:txBody>
                    <a:bodyPr/>
                    <a:lstStyle/>
                    <a:p>
                      <a:pPr algn="ctr" fontAlgn="b"/>
                      <a:r>
                        <a:rPr lang="ru-RU" sz="1400" u="none" strike="noStrike">
                          <a:effectLst/>
                        </a:rPr>
                        <a:t>794 842,34</a:t>
                      </a:r>
                      <a:endParaRPr lang="ru-RU" sz="1400" b="0" i="0" u="none" strike="noStrike">
                        <a:solidFill>
                          <a:srgbClr val="000000"/>
                        </a:solidFill>
                        <a:effectLst/>
                        <a:latin typeface="Calibri"/>
                      </a:endParaRPr>
                    </a:p>
                  </a:txBody>
                  <a:tcPr marL="9525" marR="9525" marT="9525" marB="0" anchor="ctr"/>
                </a:tc>
                <a:tc>
                  <a:txBody>
                    <a:bodyPr/>
                    <a:lstStyle/>
                    <a:p>
                      <a:pPr algn="ctr" fontAlgn="b"/>
                      <a:r>
                        <a:rPr lang="ru-RU" sz="1400" u="none" strike="noStrike" dirty="0">
                          <a:effectLst/>
                        </a:rPr>
                        <a:t>100,3</a:t>
                      </a:r>
                      <a:endParaRPr lang="ru-RU" sz="1400" b="0" i="0" u="none" strike="noStrike" dirty="0">
                        <a:solidFill>
                          <a:srgbClr val="000000"/>
                        </a:solidFill>
                        <a:effectLst/>
                        <a:latin typeface="Calibri"/>
                      </a:endParaRPr>
                    </a:p>
                  </a:txBody>
                  <a:tcPr marL="9525" marR="9525" marT="9525" marB="0" anchor="ctr"/>
                </a:tc>
                <a:tc>
                  <a:txBody>
                    <a:bodyPr/>
                    <a:lstStyle/>
                    <a:p>
                      <a:pPr algn="ctr" fontAlgn="b"/>
                      <a:r>
                        <a:rPr lang="ru-RU" sz="1400" u="none" strike="noStrike" dirty="0">
                          <a:effectLst/>
                        </a:rPr>
                        <a:t>107,7</a:t>
                      </a:r>
                      <a:endParaRPr lang="ru-RU" sz="1400" b="0" i="0" u="none" strike="noStrike" dirty="0">
                        <a:solidFill>
                          <a:srgbClr val="000000"/>
                        </a:solidFill>
                        <a:effectLst/>
                        <a:latin typeface="Calibri"/>
                      </a:endParaRPr>
                    </a:p>
                  </a:txBody>
                  <a:tcPr marL="9525" marR="9525" marT="9525" marB="0" anchor="ctr"/>
                </a:tc>
                <a:extLst>
                  <a:ext uri="{0D108BD9-81ED-4DB2-BD59-A6C34878D82A}">
                    <a16:rowId xmlns:a16="http://schemas.microsoft.com/office/drawing/2014/main" val="10005"/>
                  </a:ext>
                </a:extLst>
              </a:tr>
            </a:tbl>
          </a:graphicData>
        </a:graphic>
      </p:graphicFrame>
      <p:sp>
        <p:nvSpPr>
          <p:cNvPr id="2" name="Заголовок 1"/>
          <p:cNvSpPr>
            <a:spLocks noGrp="1"/>
          </p:cNvSpPr>
          <p:nvPr>
            <p:ph type="title"/>
          </p:nvPr>
        </p:nvSpPr>
        <p:spPr/>
        <p:txBody>
          <a:bodyPr>
            <a:normAutofit/>
          </a:bodyPr>
          <a:lstStyle/>
          <a:p>
            <a:r>
              <a:rPr lang="ru-RU" sz="2000" dirty="0"/>
              <a:t>ОСНОВНЫЕ ИТОГИ ИСПОЛНЕНИЯ БЮДЖЕТА ДЯТЬКОВСКОГО РАЙОНА </a:t>
            </a:r>
            <a:br>
              <a:rPr lang="ru-RU" sz="2000" dirty="0"/>
            </a:br>
            <a:r>
              <a:rPr lang="ru-RU" sz="2000" dirty="0"/>
              <a:t>ПО ДОХОДАМ ЗА 2018 ГОД</a:t>
            </a:r>
          </a:p>
        </p:txBody>
      </p:sp>
      <p:sp>
        <p:nvSpPr>
          <p:cNvPr id="4" name="Прямоугольник 3"/>
          <p:cNvSpPr/>
          <p:nvPr/>
        </p:nvSpPr>
        <p:spPr>
          <a:xfrm>
            <a:off x="7731356" y="1268758"/>
            <a:ext cx="1071126" cy="307777"/>
          </a:xfrm>
          <a:prstGeom prst="rect">
            <a:avLst/>
          </a:prstGeom>
        </p:spPr>
        <p:txBody>
          <a:bodyPr wrap="none">
            <a:spAutoFit/>
          </a:bodyPr>
          <a:lstStyle/>
          <a:p>
            <a:pPr algn="r"/>
            <a:r>
              <a:rPr lang="ru-RU" sz="1400" dirty="0"/>
              <a:t>(ТЫС. РУБ.)</a:t>
            </a:r>
          </a:p>
        </p:txBody>
      </p:sp>
    </p:spTree>
    <p:extLst>
      <p:ext uri="{BB962C8B-B14F-4D97-AF65-F5344CB8AC3E}">
        <p14:creationId xmlns:p14="http://schemas.microsoft.com/office/powerpoint/2010/main" val="153618208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ИСПОЛНЕНИЕ БЮДЖЕТА</a:t>
            </a:r>
          </a:p>
        </p:txBody>
      </p:sp>
      <p:pic>
        <p:nvPicPr>
          <p:cNvPr id="5" name="Picture 6" descr="C:\Users\User\Desktop\45315_14485457914.jp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32000" y="1671612"/>
            <a:ext cx="7812360" cy="5194772"/>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331386" y="1654304"/>
            <a:ext cx="7842070" cy="5212080"/>
          </a:xfrm>
          <a:prstGeom prst="rect">
            <a:avLst/>
          </a:prstGeom>
          <a:gradFill flip="none" rotWithShape="1">
            <a:gsLst>
              <a:gs pos="0">
                <a:schemeClr val="bg1"/>
              </a:gs>
              <a:gs pos="75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332000" y="1653579"/>
            <a:ext cx="7812360" cy="5212079"/>
          </a:xfrm>
          <a:prstGeom prst="rect">
            <a:avLst/>
          </a:prstGeom>
          <a:gradFill flip="none" rotWithShape="1">
            <a:gsLst>
              <a:gs pos="55000">
                <a:schemeClr val="bg1"/>
              </a:gs>
              <a:gs pos="100000">
                <a:schemeClr val="bg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0" y="1196752"/>
            <a:ext cx="5904656" cy="5324535"/>
          </a:xfrm>
          <a:prstGeom prst="rect">
            <a:avLst/>
          </a:prstGeom>
        </p:spPr>
        <p:txBody>
          <a:bodyPr wrap="square">
            <a:spAutoFit/>
          </a:bodyPr>
          <a:lstStyle/>
          <a:p>
            <a:r>
              <a:rPr lang="ru-RU" sz="2000" dirty="0"/>
              <a:t>За 2018 год  бюджет Дятьковского района по доходам исполнен в сумме 794842,3  тыс. рублей, что составило 100,3 процента от плана отчетного периода и на 7,7 процента превысило объем доходов, поступивших в  2017 году, в абсолютном значении увеличение по сравнению с предыдущим отчетным периодом составило 56789,9 тыс. рублей.</a:t>
            </a:r>
          </a:p>
          <a:p>
            <a:endParaRPr lang="ru-RU" sz="2000" dirty="0"/>
          </a:p>
          <a:p>
            <a:r>
              <a:rPr lang="ru-RU" sz="2000" dirty="0"/>
              <a:t>Расходы бюджета в 2018 году составили 792453,9 тыс. рублей, что на 53432,6 тыс. рублей, или на 7,2 процента, превышает объем расходов  2017 года. К годовым назначениям план по расходам исполнен на 99,7 процентов.</a:t>
            </a:r>
          </a:p>
          <a:p>
            <a:endParaRPr lang="ru-RU" sz="2000" dirty="0"/>
          </a:p>
          <a:p>
            <a:r>
              <a:rPr lang="ru-RU" sz="2000" dirty="0"/>
              <a:t>По итогам исполнения бюджета в 2018 году доходы превысили расходы, и сложился профицит в сумме 2388,4 тыс. рублей.</a:t>
            </a:r>
          </a:p>
        </p:txBody>
      </p:sp>
    </p:spTree>
    <p:extLst>
      <p:ext uri="{BB962C8B-B14F-4D97-AF65-F5344CB8AC3E}">
        <p14:creationId xmlns:p14="http://schemas.microsoft.com/office/powerpoint/2010/main" val="293878811"/>
      </p:ext>
    </p:extLst>
  </p:cSld>
  <p:clrMapOvr>
    <a:masterClrMapping/>
  </p:clrMapOvr>
  <p:transition spd="slow">
    <p:wipe/>
  </p:transition>
</p:sld>
</file>

<file path=ppt/theme/theme1.xml><?xml version="1.0" encoding="utf-8"?>
<a:theme xmlns:a="http://schemas.openxmlformats.org/drawingml/2006/main" name="Тема Office">
  <a:themeElements>
    <a:clrScheme name="Другая 3">
      <a:dk1>
        <a:sysClr val="windowText" lastClr="000000"/>
      </a:dk1>
      <a:lt1>
        <a:sysClr val="window" lastClr="FFFFFF"/>
      </a:lt1>
      <a:dk2>
        <a:srgbClr val="323232"/>
      </a:dk2>
      <a:lt2>
        <a:srgbClr val="E3DED1"/>
      </a:lt2>
      <a:accent1>
        <a:srgbClr val="0084B4"/>
      </a:accent1>
      <a:accent2>
        <a:srgbClr val="F07F09"/>
      </a:accent2>
      <a:accent3>
        <a:srgbClr val="9F2936"/>
      </a:accent3>
      <a:accent4>
        <a:srgbClr val="92D050"/>
      </a:accent4>
      <a:accent5>
        <a:srgbClr val="1B587C"/>
      </a:accent5>
      <a:accent6>
        <a:srgbClr val="C19859"/>
      </a:accent6>
      <a:hlink>
        <a:srgbClr val="604878"/>
      </a:hlink>
      <a:folHlink>
        <a:srgbClr val="B26B0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8438</TotalTime>
  <Words>3123</Words>
  <Application>Microsoft Office PowerPoint</Application>
  <PresentationFormat>Экран (4:3)</PresentationFormat>
  <Paragraphs>552</Paragraphs>
  <Slides>37</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37</vt:i4>
      </vt:variant>
    </vt:vector>
  </HeadingPairs>
  <TitlesOfParts>
    <vt:vector size="39" baseType="lpstr">
      <vt:lpstr>Тема Office</vt:lpstr>
      <vt:lpstr>1_Тема Office</vt:lpstr>
      <vt:lpstr>Презентация PowerPoint</vt:lpstr>
      <vt:lpstr>Презентация PowerPoint</vt:lpstr>
      <vt:lpstr>ИСПОЛНЕНИЕ БЮДЖЕТА</vt:lpstr>
      <vt:lpstr>Презентация PowerPoint</vt:lpstr>
      <vt:lpstr>Презентация PowerPoint</vt:lpstr>
      <vt:lpstr>ОСНОВНЫЕ ЭКОНОМИЧЕСКИЕ ПОКАЗАТЕЛИ РАЗВИТИЯ ЭКОНОМИКИ МУНИЦИПАЛЬНОГО ОБРАЗОВАНИЯ ДЯТЬКОВСКИЙ РАЙОН ЗА 2018 ГОД</vt:lpstr>
      <vt:lpstr>ОСНОВНЫЕ ПАРАМЕТРЫ ИСПОЛНЕНИЯ БЮДЖЕТА  ДЯТЬКОВСКОГО РАЙОНА ЗА 2018 ГОД</vt:lpstr>
      <vt:lpstr>ОСНОВНЫЕ ИТОГИ ИСПОЛНЕНИЯ БЮДЖЕТА ДЯТЬКОВСКОГО РАЙОНА  ПО ДОХОДАМ ЗА 2018 ГОД</vt:lpstr>
      <vt:lpstr>ИСПОЛНЕНИЕ БЮДЖЕТА</vt:lpstr>
      <vt:lpstr>ДОХОДЫ БЮДЖЕТА</vt:lpstr>
      <vt:lpstr>ДИНАМИКА ПОСТУПЛЕНИЯ ДОХОДОВ В БЮДЖЕТ  ДЯТЬКОВСКОГО РАЙОНА В 2016-2018 ГГ.</vt:lpstr>
      <vt:lpstr>СТРУКТУРА ДОХОДОВ БЮДЖЕТА  ДЯТЬКОВСКОГО РАЙОНА ЗА 2016-2018 гг.</vt:lpstr>
      <vt:lpstr>ДИНАМИКА ПОСТУПЛЕНИЯ НАЛОГОВЫХ И НЕНАЛОГОВЫХ ДОХОДОВ  В БЮДЖЕТ ДЯТЬКОВСКОГО РАЙОНА В 2016-2018 гг.</vt:lpstr>
      <vt:lpstr>ДИНАМИКА ОБЪЁМОВ ЗАДОЛЖЕННОСТИ И НЕДОИМКИ ПО НАЛОГОВЫМ ПЛАТЕЖАМ В 2016-2018 ГГ.</vt:lpstr>
      <vt:lpstr>Презентация PowerPoint</vt:lpstr>
      <vt:lpstr>СТРУКТУРА ДОХОДОВ БЮДЖЕТА  ДЯТЬКОВСКОГО РАЙОНА ЗА 2018 ГОД</vt:lpstr>
      <vt:lpstr>СТРУКТУРА  НАЛОГОВЫХ ДОХОДОВ В ОБЩЕМ ОБЪЕМЕ НАЛОГОВЫХ И НЕНАЛОГОВЫХ ДОХОДОВ ЗА 2017-2018 ГОДЫ</vt:lpstr>
      <vt:lpstr>ИНФОРМАЦИЯ О ПОСТУПЛЕНИИ НАЛОГОВЫХ И НЕНАЛОГОВЫХ ДОХОДОВ БЮДЖЕТА ДЯТЬКОВСКОГО РАЙОНА В РАЗРЕЗЕ АДМИНИСТРАТОРОВ (ТЫС. РУБЛЕЙ) </vt:lpstr>
      <vt:lpstr>ЧТО ТАКОЕ ФИНАНСОВАЯ ПОМОЩЬ МЕСТНЫМ БЮДЖЕТАМ?</vt:lpstr>
      <vt:lpstr>МЕЖБЮДЖЕТНЫЕ ТРАНСФЕРТЫ ИЗ ОБЛАСТНОГО БЮДЖЕТА</vt:lpstr>
      <vt:lpstr>ВЫПЛАЧИВАЕМЫЕ ИЗ БЮДЖЕТА ДЕНЕЖНЫЕ СРЕДСТВА НАЗЫВАЮТСЯ РАСХОДАМИ БЮДЖЕТА</vt:lpstr>
      <vt:lpstr>РАСХОДЫ БЮДЖЕТА ДЯТЬКОВСКОГО РАЙОНА</vt:lpstr>
      <vt:lpstr>РАСХОДЫ БЮДЖЕТА ДЯТЬКОВСКОГО  РАЙОНА ПО ОТРАСЛЯМ</vt:lpstr>
      <vt:lpstr>ИСПОЛНЕНИЕ БЮДЖЕТА ДЯТЬКОВСКОГО РАЙОНА  ПО СОЦИАЛЬНО-ЗНАЧИМЫМ РАСХОДАМ</vt:lpstr>
      <vt:lpstr>ДИНАМИКА РАСХОДОВ БЮДЖЕТА ДЯТЬКОВСКОГО РАЙОНА В 2016-2018ГГ.  ПО ОТРАСЛЯМ</vt:lpstr>
      <vt:lpstr>СТРУКТУРА РАСХОДОВ БЮДЖЕТА  ДЯТЬКОВСКОГО РАЙОНА ЗА 2018 ГОД</vt:lpstr>
      <vt:lpstr>ПОВЫШЕНИЕ СРЕДНЕЙ ЗАРАБОТНОЙ ПЛАТЫ В 2018 ГОДУ ПО УКАЗАМ ПРЕЗИДЕНТА РФ (ПО УЧРЕЖДЕНИЯМ, ФИНАНСИРУЕМЫМ ЗА СЧЕТ СРЕДСТВ БЮДЖЕТА ДЯТЬКОВСКОГО РАЙОНА)</vt:lpstr>
      <vt:lpstr>РАСХОДЫ БЮДЖЕТА ДЯТЬКОВСКОГО РАЙОНА НА ОБРАЗОВАНИЕ (ТЫС. РУБЛЕЙ)</vt:lpstr>
      <vt:lpstr>РАСХОДЫ БЮДЖЕТА ДЯТЬКОВСКОГО РАЙОНА НА КУЛЬТУРУ</vt:lpstr>
      <vt:lpstr>РАСХОДЫ БЮДЖЕТА ДЯТЬКОВСКОГО РАЙОНА НА ФИЗИЧЕСКУЮ КУЛЬТУРУ И СПОРТ</vt:lpstr>
      <vt:lpstr>ИСТОЧНИКИ ФИНАНСИРОВАНИЯ ДЕФИЦИТА БЮДЖЕТА ДЯТЬКОВСКОГО РАЙОНА </vt:lpstr>
      <vt:lpstr>АНАЛИЗ ИСПОЛНЕНИЯ ИСТОЧНИКОВ ФИНАНСИРОВАНИЯ ДЕФИЦИТА БЮДЖЕТА ДЯТЬКОВСКОГО РАЙОНА ЗА 2018 ГОД</vt:lpstr>
      <vt:lpstr>ОБЪЕМ И СТРУКТУРА МУНИЦИПАЛЬНОГО ДОЛГА ДЯТЬКОВСКОГО РАЙОНА</vt:lpstr>
      <vt:lpstr>БЮДЖЕТНЫЕ ПОКАЗАТЕЛИ И МУНИЦИПАЛЬНЫЙ ДОЛГ</vt:lpstr>
      <vt:lpstr>ИНФОРМАЦИОННЫЕ РЕСУРСЫ</vt:lpstr>
      <vt:lpstr>КОНТАКТНАЯ ИНФОРМАЦИЯ</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374</cp:revision>
  <cp:lastPrinted>2019-03-27T09:55:56Z</cp:lastPrinted>
  <dcterms:created xsi:type="dcterms:W3CDTF">2017-03-10T07:55:30Z</dcterms:created>
  <dcterms:modified xsi:type="dcterms:W3CDTF">2019-05-13T09:42:19Z</dcterms:modified>
</cp:coreProperties>
</file>