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62" r:id="rId9"/>
    <p:sldId id="263" r:id="rId10"/>
    <p:sldId id="266" r:id="rId11"/>
    <p:sldId id="267" r:id="rId12"/>
    <p:sldId id="273" r:id="rId13"/>
    <p:sldId id="274" r:id="rId14"/>
    <p:sldId id="264" r:id="rId15"/>
    <p:sldId id="265" r:id="rId16"/>
    <p:sldId id="272" r:id="rId17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>
                    <a:latin typeface="Cambria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Лист1!$B$1:$E$1</c:f>
              <c:strCache>
                <c:ptCount val="4"/>
                <c:pt idx="0">
                  <c:v>2018 год оценка </c:v>
                </c:pt>
                <c:pt idx="1">
                  <c:v>2019 год прогноз</c:v>
                </c:pt>
                <c:pt idx="2">
                  <c:v>2020 год прогноз</c:v>
                </c:pt>
                <c:pt idx="3">
                  <c:v>2021 год прогноз</c:v>
                </c:pt>
              </c:strCache>
            </c:strRef>
          </c:cat>
          <c:val>
            <c:numRef>
              <c:f>Лист1!$B$2:$E$2</c:f>
              <c:numCache>
                <c:formatCode>0.0</c:formatCode>
                <c:ptCount val="4"/>
                <c:pt idx="0">
                  <c:v>229707.5</c:v>
                </c:pt>
                <c:pt idx="1">
                  <c:v>245215.6</c:v>
                </c:pt>
                <c:pt idx="2">
                  <c:v>254442.6</c:v>
                </c:pt>
                <c:pt idx="3">
                  <c:v>246773.9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>
                    <a:latin typeface="Cambria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Лист1!$B$1:$E$1</c:f>
              <c:strCache>
                <c:ptCount val="4"/>
                <c:pt idx="0">
                  <c:v>2018 год оценка </c:v>
                </c:pt>
                <c:pt idx="1">
                  <c:v>2019 год прогноз</c:v>
                </c:pt>
                <c:pt idx="2">
                  <c:v>2020 год прогноз</c:v>
                </c:pt>
                <c:pt idx="3">
                  <c:v>2021 год прогноз</c:v>
                </c:pt>
              </c:strCache>
            </c:strRef>
          </c:cat>
          <c:val>
            <c:numRef>
              <c:f>Лист1!$B$3:$E$3</c:f>
              <c:numCache>
                <c:formatCode>0.0</c:formatCode>
                <c:ptCount val="4"/>
                <c:pt idx="0">
                  <c:v>570374.10770999989</c:v>
                </c:pt>
                <c:pt idx="1">
                  <c:v>552942.51380999992</c:v>
                </c:pt>
                <c:pt idx="2">
                  <c:v>530489.9</c:v>
                </c:pt>
                <c:pt idx="3">
                  <c:v>530070.6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8"/>
        <c:overlap val="100"/>
        <c:axId val="25152896"/>
        <c:axId val="69065728"/>
      </c:barChart>
      <c:catAx>
        <c:axId val="25152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Cambria" pitchFamily="18" charset="0"/>
              </a:defRPr>
            </a:pPr>
            <a:endParaRPr lang="ru-RU"/>
          </a:p>
        </c:txPr>
        <c:crossAx val="69065728"/>
        <c:crosses val="autoZero"/>
        <c:auto val="1"/>
        <c:lblAlgn val="ctr"/>
        <c:lblOffset val="100"/>
        <c:noMultiLvlLbl val="0"/>
      </c:catAx>
      <c:valAx>
        <c:axId val="69065728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2515289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>
              <a:latin typeface="Cambria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Лист2!$A$48</c:f>
              <c:strCache>
                <c:ptCount val="1"/>
                <c:pt idx="0">
                  <c:v>Налоговые и неналоговые доходы            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</c:dPt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Cambria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Лист2!$B$47:$E$47</c:f>
              <c:strCache>
                <c:ptCount val="4"/>
                <c:pt idx="0">
                  <c:v>2018 год оценка </c:v>
                </c:pt>
                <c:pt idx="1">
                  <c:v>2019 год прогноз</c:v>
                </c:pt>
                <c:pt idx="2">
                  <c:v>2020 год прогноз</c:v>
                </c:pt>
                <c:pt idx="3">
                  <c:v>2021 год прогноз</c:v>
                </c:pt>
              </c:strCache>
            </c:strRef>
          </c:cat>
          <c:val>
            <c:numRef>
              <c:f>Лист2!$B$48:$E$48</c:f>
              <c:numCache>
                <c:formatCode>General</c:formatCode>
                <c:ptCount val="4"/>
                <c:pt idx="0" formatCode="#,##0.0">
                  <c:v>229707.5</c:v>
                </c:pt>
                <c:pt idx="1">
                  <c:v>245215.6</c:v>
                </c:pt>
                <c:pt idx="2">
                  <c:v>254442.6</c:v>
                </c:pt>
                <c:pt idx="3">
                  <c:v>246773.9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axId val="25025920"/>
        <c:axId val="25050496"/>
      </c:barChart>
      <c:catAx>
        <c:axId val="25025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Cambria" pitchFamily="18" charset="0"/>
              </a:defRPr>
            </a:pPr>
            <a:endParaRPr lang="ru-RU"/>
          </a:p>
        </c:txPr>
        <c:crossAx val="25050496"/>
        <c:crosses val="autoZero"/>
        <c:auto val="1"/>
        <c:lblAlgn val="ctr"/>
        <c:lblOffset val="100"/>
        <c:noMultiLvlLbl val="0"/>
      </c:catAx>
      <c:valAx>
        <c:axId val="25050496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25025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Лист1!$H$17</c:f>
              <c:strCache>
                <c:ptCount val="1"/>
                <c:pt idx="0">
                  <c:v>2017 год</c:v>
                </c:pt>
              </c:strCache>
            </c:strRef>
          </c:tx>
          <c:explosion val="25"/>
          <c:cat>
            <c:strRef>
              <c:f>Лист1!$G$18:$G$22</c:f>
              <c:strCache>
                <c:ptCount val="5"/>
                <c:pt idx="0">
                  <c:v>Налоги на прибыль, доходы</c:v>
                </c:pt>
                <c:pt idx="1">
                  <c:v>Налоги на совокупный доход</c:v>
                </c:pt>
                <c:pt idx="2">
                  <c:v>Государственная пошлина</c:v>
                </c:pt>
                <c:pt idx="3">
                  <c:v>Доход от использования муниципальной собственности</c:v>
                </c:pt>
                <c:pt idx="4">
                  <c:v>Прочие</c:v>
                </c:pt>
              </c:strCache>
            </c:strRef>
          </c:cat>
          <c:val>
            <c:numRef>
              <c:f>Лист1!$H$18:$H$22</c:f>
              <c:numCache>
                <c:formatCode>General</c:formatCode>
                <c:ptCount val="5"/>
                <c:pt idx="0">
                  <c:v>159978.6</c:v>
                </c:pt>
                <c:pt idx="1">
                  <c:v>24601.7</c:v>
                </c:pt>
                <c:pt idx="2">
                  <c:v>4687</c:v>
                </c:pt>
                <c:pt idx="3">
                  <c:v>8625</c:v>
                </c:pt>
                <c:pt idx="4">
                  <c:v>6361.4999999999709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  <c:txPr>
        <a:bodyPr/>
        <a:lstStyle/>
        <a:p>
          <a:pPr>
            <a:defRPr sz="105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Лист1!$B$8</c:f>
              <c:strCache>
                <c:ptCount val="1"/>
                <c:pt idx="0">
                  <c:v>2018 год оценка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-3.888888888888889E-2"/>
                  <c:y val="1.38528412406669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9444444444444445E-2"/>
                  <c:y val="-2.2164895038532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8888888888888841E-2"/>
                  <c:y val="-2.77061187981652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Лист1!$A$9:$A$13</c:f>
              <c:strCache>
                <c:ptCount val="5"/>
                <c:pt idx="0">
                  <c:v>Налоги на прибыль, доходы</c:v>
                </c:pt>
                <c:pt idx="1">
                  <c:v>Налоги на совокупный доход</c:v>
                </c:pt>
                <c:pt idx="2">
                  <c:v>Государственная пошлина</c:v>
                </c:pt>
                <c:pt idx="3">
                  <c:v>Доход от использования муниципальной собственности</c:v>
                </c:pt>
                <c:pt idx="4">
                  <c:v>Прочие</c:v>
                </c:pt>
              </c:strCache>
            </c:strRef>
          </c:cat>
          <c:val>
            <c:numRef>
              <c:f>Лист1!$B$9:$B$13</c:f>
              <c:numCache>
                <c:formatCode>#,##0.00</c:formatCode>
                <c:ptCount val="5"/>
                <c:pt idx="0">
                  <c:v>188610.8</c:v>
                </c:pt>
                <c:pt idx="1">
                  <c:v>22207.4</c:v>
                </c:pt>
                <c:pt idx="2">
                  <c:v>4628</c:v>
                </c:pt>
                <c:pt idx="3">
                  <c:v>7169.81</c:v>
                </c:pt>
                <c:pt idx="4">
                  <c:v>7091.5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Лист1!$B$15</c:f>
              <c:strCache>
                <c:ptCount val="1"/>
                <c:pt idx="0">
                  <c:v>2019 год прогноз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-3.0555555555555555E-2"/>
                  <c:y val="1.667511364024295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2222222222222223E-2"/>
                  <c:y val="-1.94542992469501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0555555555555506E-2"/>
                  <c:y val="-5.558371213414319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Лист1!$A$16:$A$20</c:f>
              <c:strCache>
                <c:ptCount val="5"/>
                <c:pt idx="0">
                  <c:v>Налоги на прибыль, доходы</c:v>
                </c:pt>
                <c:pt idx="1">
                  <c:v>Налоги на совокупный доход</c:v>
                </c:pt>
                <c:pt idx="2">
                  <c:v>Государственная пошлина</c:v>
                </c:pt>
                <c:pt idx="3">
                  <c:v>Доход от использования муниципальной собственности</c:v>
                </c:pt>
                <c:pt idx="4">
                  <c:v>Прочие</c:v>
                </c:pt>
              </c:strCache>
            </c:strRef>
          </c:cat>
          <c:val>
            <c:numRef>
              <c:f>Лист1!$B$16:$B$20</c:f>
              <c:numCache>
                <c:formatCode>#,##0.00</c:formatCode>
                <c:ptCount val="5"/>
                <c:pt idx="0">
                  <c:v>204284.2</c:v>
                </c:pt>
                <c:pt idx="1">
                  <c:v>22218.400000000001</c:v>
                </c:pt>
                <c:pt idx="2">
                  <c:v>5080</c:v>
                </c:pt>
                <c:pt idx="3">
                  <c:v>7291.8</c:v>
                </c:pt>
                <c:pt idx="4">
                  <c:v>6341.2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441205214486526E-2"/>
          <c:y val="1.6033572027350496E-2"/>
          <c:w val="0.967117589571027"/>
          <c:h val="0.792220694472412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Лист1!$A$33</c:f>
              <c:strCache>
                <c:ptCount val="1"/>
                <c:pt idx="0">
                  <c:v>         иные межбюджетные трансферты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spPr>
              <a:solidFill>
                <a:schemeClr val="accent4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Лист1!$B$32:$E$32</c:f>
              <c:strCache>
                <c:ptCount val="4"/>
                <c:pt idx="0">
                  <c:v>2018 год оценка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Лист1!$B$33:$E$33</c:f>
              <c:numCache>
                <c:formatCode>General</c:formatCode>
                <c:ptCount val="4"/>
                <c:pt idx="0" formatCode="#,##0.00">
                  <c:v>8473.0193000000017</c:v>
                </c:pt>
              </c:numCache>
            </c:numRef>
          </c:val>
        </c:ser>
        <c:ser>
          <c:idx val="1"/>
          <c:order val="1"/>
          <c:tx>
            <c:strRef>
              <c:f>Лист1!$A$34</c:f>
              <c:strCache>
                <c:ptCount val="1"/>
                <c:pt idx="0">
                  <c:v>         субсидии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1.494655019498782E-3"/>
                  <c:y val="-2.24770627768828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1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Лист1!$B$32:$E$32</c:f>
              <c:strCache>
                <c:ptCount val="4"/>
                <c:pt idx="0">
                  <c:v>2018 год оценка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Лист1!$B$34:$E$34</c:f>
              <c:numCache>
                <c:formatCode>#,##0.00</c:formatCode>
                <c:ptCount val="4"/>
                <c:pt idx="0">
                  <c:v>9515.9873499999994</c:v>
                </c:pt>
                <c:pt idx="1">
                  <c:v>1965.6000000000001</c:v>
                </c:pt>
                <c:pt idx="2">
                  <c:v>1965.6000000000001</c:v>
                </c:pt>
                <c:pt idx="3">
                  <c:v>1965.6000000000001</c:v>
                </c:pt>
              </c:numCache>
            </c:numRef>
          </c:val>
        </c:ser>
        <c:ser>
          <c:idx val="2"/>
          <c:order val="2"/>
          <c:tx>
            <c:strRef>
              <c:f>Лист1!$A$35</c:f>
              <c:strCache>
                <c:ptCount val="1"/>
                <c:pt idx="0">
                  <c:v>         дотации</c:v>
                </c:pt>
              </c:strCache>
            </c:strRef>
          </c:tx>
          <c:invertIfNegative val="0"/>
          <c:dLbls>
            <c:spPr>
              <a:solidFill>
                <a:schemeClr val="accent3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Лист1!$B$32:$E$32</c:f>
              <c:strCache>
                <c:ptCount val="4"/>
                <c:pt idx="0">
                  <c:v>2018 год оценка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Лист1!$B$35:$E$35</c:f>
              <c:numCache>
                <c:formatCode>#,##0.00</c:formatCode>
                <c:ptCount val="4"/>
                <c:pt idx="0">
                  <c:v>153262.88649999999</c:v>
                </c:pt>
                <c:pt idx="1">
                  <c:v>131348.20000000001</c:v>
                </c:pt>
                <c:pt idx="2">
                  <c:v>110682</c:v>
                </c:pt>
                <c:pt idx="3">
                  <c:v>106583</c:v>
                </c:pt>
              </c:numCache>
            </c:numRef>
          </c:val>
        </c:ser>
        <c:ser>
          <c:idx val="3"/>
          <c:order val="3"/>
          <c:tx>
            <c:strRef>
              <c:f>Лист1!$A$36</c:f>
              <c:strCache>
                <c:ptCount val="1"/>
                <c:pt idx="0">
                  <c:v>         субвенции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Лист1!$B$32:$E$32</c:f>
              <c:strCache>
                <c:ptCount val="4"/>
                <c:pt idx="0">
                  <c:v>2018 год оценка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Лист1!$B$36:$E$36</c:f>
              <c:numCache>
                <c:formatCode>#,##0.00</c:formatCode>
                <c:ptCount val="4"/>
                <c:pt idx="0">
                  <c:v>399102.21455999999</c:v>
                </c:pt>
                <c:pt idx="1">
                  <c:v>419628.71380999999</c:v>
                </c:pt>
                <c:pt idx="2">
                  <c:v>417842.28737000003</c:v>
                </c:pt>
                <c:pt idx="3">
                  <c:v>421522.00675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axId val="25371776"/>
        <c:axId val="25373312"/>
      </c:barChart>
      <c:catAx>
        <c:axId val="25371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5373312"/>
        <c:crosses val="autoZero"/>
        <c:auto val="1"/>
        <c:lblAlgn val="ctr"/>
        <c:lblOffset val="100"/>
        <c:noMultiLvlLbl val="0"/>
      </c:catAx>
      <c:valAx>
        <c:axId val="25373312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extTo"/>
        <c:crossAx val="253717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"/>
          <c:y val="0.89344476030759157"/>
          <c:w val="1"/>
          <c:h val="0.1055063747125740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5.7825997475690312E-3"/>
                  <c:y val="9.7982940167141916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8,9%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46954846547105E-2"/>
                  <c:y val="-6.61386774926242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0,4%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4815148043659991E-2"/>
                  <c:y val="-3.184445555432112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0,5%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2043397728121284E-2"/>
                  <c:y val="-2.44957350417854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597747791229025E-2"/>
                  <c:y val="2.694530854596402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4576048927168383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71,5%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445649936892271E-3"/>
                  <c:y val="1.2247867520892739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8,0%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4456499368922578E-3"/>
                  <c:y val="7.3487205125356446E-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6,0%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1.8793449179599353E-2"/>
                  <c:y val="7.3487205125356446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2,1%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1.4456499368922578E-3"/>
                  <c:y val="-1.469744102507128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0,3%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4.3369498106767733E-2"/>
                  <c:y val="-2.44957350417854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0,8%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Лист2!$E$9:$E$19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Лист2!$F$9:$F$19</c:f>
              <c:numCache>
                <c:formatCode>#,##0.0</c:formatCode>
                <c:ptCount val="11"/>
                <c:pt idx="0">
                  <c:v>8.9</c:v>
                </c:pt>
                <c:pt idx="1">
                  <c:v>0.4</c:v>
                </c:pt>
                <c:pt idx="2">
                  <c:v>0.5</c:v>
                </c:pt>
                <c:pt idx="3">
                  <c:v>1</c:v>
                </c:pt>
                <c:pt idx="4">
                  <c:v>0.6</c:v>
                </c:pt>
                <c:pt idx="5">
                  <c:v>71.5</c:v>
                </c:pt>
                <c:pt idx="6">
                  <c:v>8</c:v>
                </c:pt>
                <c:pt idx="7">
                  <c:v>6</c:v>
                </c:pt>
                <c:pt idx="8">
                  <c:v>2.1</c:v>
                </c:pt>
                <c:pt idx="9">
                  <c:v>0.3</c:v>
                </c:pt>
                <c:pt idx="10">
                  <c:v>0.8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124119633337649"/>
          <c:y val="7.1558407090569929E-4"/>
          <c:w val="0.37008490404527"/>
          <c:h val="0.99856883185818857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Лист1!$C$6</c:f>
              <c:strCache>
                <c:ptCount val="1"/>
                <c:pt idx="0">
                  <c:v>Социальный блок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0.36311352115560147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699026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8992755948927486E-3"/>
                  <c:y val="-0.2870323776660981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686475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8991470083570958E-3"/>
                  <c:y val="-0.1590781852125362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666678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Лист1!$D$5:$F$5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Лист1!$D$6:$F$6</c:f>
              <c:numCache>
                <c:formatCode>General</c:formatCode>
                <c:ptCount val="3"/>
                <c:pt idx="0">
                  <c:v>699026</c:v>
                </c:pt>
                <c:pt idx="1">
                  <c:v>686475</c:v>
                </c:pt>
                <c:pt idx="2">
                  <c:v>666678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6544768"/>
        <c:axId val="26547712"/>
      </c:barChart>
      <c:catAx>
        <c:axId val="26544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6547712"/>
        <c:crosses val="autoZero"/>
        <c:auto val="1"/>
        <c:lblAlgn val="ctr"/>
        <c:lblOffset val="100"/>
        <c:noMultiLvlLbl val="0"/>
      </c:catAx>
      <c:valAx>
        <c:axId val="26547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54476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Объем муниципального долга</c:v>
          </c:tx>
          <c:invertIfNegative val="0"/>
          <c:dLbls>
            <c:dLbl>
              <c:idx val="3"/>
              <c:layout>
                <c:manualLayout>
                  <c:x val="-1.301084943203021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tx2">
                  <a:lumMod val="20000"/>
                  <a:lumOff val="8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Лист6!$A$1:$A$4</c:f>
              <c:strCache>
                <c:ptCount val="4"/>
                <c:pt idx="0">
                  <c:v>оценка на 1.01.2019</c:v>
                </c:pt>
                <c:pt idx="1">
                  <c:v>на 1.01.2020</c:v>
                </c:pt>
                <c:pt idx="2">
                  <c:v>на 1.01.2021</c:v>
                </c:pt>
                <c:pt idx="3">
                  <c:v>на 1.01.2022</c:v>
                </c:pt>
              </c:strCache>
            </c:strRef>
          </c:cat>
          <c:val>
            <c:numRef>
              <c:f>Лист6!$B$1:$B$4</c:f>
              <c:numCache>
                <c:formatCode>General</c:formatCode>
                <c:ptCount val="4"/>
                <c:pt idx="0">
                  <c:v>26000</c:v>
                </c:pt>
                <c:pt idx="1">
                  <c:v>26000</c:v>
                </c:pt>
                <c:pt idx="2">
                  <c:v>26000</c:v>
                </c:pt>
                <c:pt idx="3">
                  <c:v>23000</c:v>
                </c:pt>
              </c:numCache>
            </c:numRef>
          </c:val>
        </c:ser>
        <c:ser>
          <c:idx val="1"/>
          <c:order val="1"/>
          <c:tx>
            <c:v>Предельный объем муниципального долга</c:v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31289,5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0239099116491611E-2"/>
                  <c:y val="-2.79738640408532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20000"/>
                  <a:lumOff val="8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Лист6!$A$1:$A$4</c:f>
              <c:strCache>
                <c:ptCount val="4"/>
                <c:pt idx="0">
                  <c:v>оценка на 1.01.2019</c:v>
                </c:pt>
                <c:pt idx="1">
                  <c:v>на 1.01.2020</c:v>
                </c:pt>
                <c:pt idx="2">
                  <c:v>на 1.01.2021</c:v>
                </c:pt>
                <c:pt idx="3">
                  <c:v>на 1.01.2022</c:v>
                </c:pt>
              </c:strCache>
            </c:strRef>
          </c:cat>
          <c:val>
            <c:numRef>
              <c:f>Лист6!$C$1:$C$4</c:f>
              <c:numCache>
                <c:formatCode>General</c:formatCode>
                <c:ptCount val="4"/>
                <c:pt idx="0">
                  <c:v>31289.501824999988</c:v>
                </c:pt>
                <c:pt idx="1">
                  <c:v>31663.5</c:v>
                </c:pt>
                <c:pt idx="2">
                  <c:v>32754.55</c:v>
                </c:pt>
                <c:pt idx="3">
                  <c:v>23394.799999999999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6252416"/>
        <c:axId val="28983296"/>
      </c:barChart>
      <c:catAx>
        <c:axId val="26252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8983296"/>
        <c:crosses val="autoZero"/>
        <c:auto val="1"/>
        <c:lblAlgn val="ctr"/>
        <c:lblOffset val="100"/>
        <c:noMultiLvlLbl val="0"/>
      </c:catAx>
      <c:valAx>
        <c:axId val="28983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25241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0" cy="493316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1"/>
            <a:ext cx="2918830" cy="493316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r">
              <a:defRPr sz="1200"/>
            </a:lvl1pPr>
          </a:lstStyle>
          <a:p>
            <a:fld id="{3F133E20-77BB-4958-A1D3-68AAB3E176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6" tIns="45528" rIns="91056" bIns="4552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056" tIns="45528" rIns="91056" bIns="4552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3316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3316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r">
              <a:defRPr sz="1200"/>
            </a:lvl1pPr>
          </a:lstStyle>
          <a:p>
            <a:fld id="{044A9EE4-937D-48CC-8800-05C400FBEC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77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4A9EE4-937D-48CC-8800-05C400FBEC5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182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CF72514-A265-401E-9EA9-AEC352228442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052736"/>
            <a:ext cx="8496944" cy="262215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 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решение </a:t>
            </a:r>
            <a:r>
              <a:rPr lang="ru-RU" sz="3200" dirty="0"/>
              <a:t>Дятьковского </a:t>
            </a:r>
            <a:r>
              <a:rPr lang="ru-RU" sz="3200" dirty="0" smtClean="0"/>
              <a:t>районного СНД  «</a:t>
            </a:r>
            <a:r>
              <a:rPr lang="ru-RU" sz="3200" dirty="0"/>
              <a:t>О </a:t>
            </a:r>
            <a:r>
              <a:rPr lang="ru-RU" sz="3200" dirty="0" smtClean="0"/>
              <a:t>бюджете муниципального образования «Дятьковский район» </a:t>
            </a:r>
            <a:r>
              <a:rPr lang="ru-RU" sz="3200" dirty="0"/>
              <a:t>на </a:t>
            </a:r>
            <a:r>
              <a:rPr lang="ru-RU" sz="3200" dirty="0" smtClean="0"/>
              <a:t>2019 </a:t>
            </a:r>
            <a:r>
              <a:rPr lang="ru-RU" sz="3200" dirty="0"/>
              <a:t>год и на </a:t>
            </a:r>
            <a:r>
              <a:rPr lang="ru-RU" sz="3200" dirty="0" smtClean="0"/>
              <a:t>плановый </a:t>
            </a:r>
            <a:r>
              <a:rPr lang="ru-RU" sz="3200" dirty="0"/>
              <a:t>период </a:t>
            </a:r>
            <a:r>
              <a:rPr lang="ru-RU" sz="3200" dirty="0" smtClean="0"/>
              <a:t>2020 </a:t>
            </a:r>
            <a:r>
              <a:rPr lang="ru-RU" sz="3200" dirty="0"/>
              <a:t>и </a:t>
            </a:r>
            <a:r>
              <a:rPr lang="ru-RU" sz="3200" dirty="0" smtClean="0"/>
              <a:t>2021 годов» </a:t>
            </a:r>
            <a:br>
              <a:rPr lang="ru-RU" sz="3200" dirty="0" smtClean="0"/>
            </a:br>
            <a:r>
              <a:rPr lang="ru-RU" sz="3200" dirty="0" smtClean="0"/>
              <a:t>от 27 ноября 2018 №5-395</a:t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2041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720080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Расходы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бюджета Дятьковского </a:t>
            </a: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района в 2019-2021гг.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297735"/>
              </p:ext>
            </p:extLst>
          </p:nvPr>
        </p:nvGraphicFramePr>
        <p:xfrm>
          <a:off x="323528" y="1268760"/>
          <a:ext cx="8496942" cy="5488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6025"/>
                <a:gridCol w="998814"/>
                <a:gridCol w="1045633"/>
                <a:gridCol w="1045633"/>
                <a:gridCol w="1108060"/>
                <a:gridCol w="1108060"/>
                <a:gridCol w="764717"/>
              </a:tblGrid>
              <a:tr h="17079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Направление расходов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2019 год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2020 год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2021 год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1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объем,                рублей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доля в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общем объеме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объем,                 рублей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доля 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общем объеме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объем,                рублей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доля в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общем объеме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Общегосударственные вопросы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71 196,9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8,92%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68 732,4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8,75%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68 732,0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8,88%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0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Национальная оборона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2 934,3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0,37%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2 934,3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0,37%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2 934,3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0,37%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3 936,0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0,49%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3 157,8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0,40%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3 157,8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0,40%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2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Национальная экономика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7 955,0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1,00%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5 556,8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0,70%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5 766,8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0,74%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5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Жилищно-коммунальное хозяйство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4 601,1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0,58%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0,00%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0,00%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Образование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570 929,1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71,53%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563 930,4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71,84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548 439,6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70,87%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Культура, кинематография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63 950,3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8,01%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63 380,3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8,07%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57 380,3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7,41%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0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Социальная политика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47 741,5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5,98%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45 582,70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5,80%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49 276,0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6,36%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Физическая культура и спорт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16 405,1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2,06%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13 581,6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1,73%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11 581,6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1,49%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2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2 148,8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0,27%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2 216,0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0,28%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2 216,0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0,28%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7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6 360,00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0,80%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6 360,00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0,81%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6 360,00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0,82%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6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Условно-утвержденные расходы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9 500,00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1,21%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18 000,00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2,32%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2916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ВСЕГО РАСХОДОВ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798 158,1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784 932,5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773 844,5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03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72008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Структура расходов бюджета Дятьковского района </a:t>
            </a: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/>
            </a:r>
            <a:b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</a:b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в</a:t>
            </a: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 2019 году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77566"/>
              </p:ext>
            </p:extLst>
          </p:nvPr>
        </p:nvGraphicFramePr>
        <p:xfrm>
          <a:off x="179512" y="1556792"/>
          <a:ext cx="878497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904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54601" y="1484784"/>
            <a:ext cx="705678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Cambria" pitchFamily="18" charset="0"/>
              </a:rPr>
              <a:t>Более 80% всех расходов бюджета  Дятьковского района составляют отрасли «социального блока»</a:t>
            </a:r>
            <a:endParaRPr lang="ru-RU" sz="1600" dirty="0"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8977" y="2137243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mbria" pitchFamily="18" charset="0"/>
              </a:rPr>
              <a:t>798158,1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94317" y="2137243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mbria" pitchFamily="18" charset="0"/>
              </a:rPr>
              <a:t>786090,7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86497" y="2137243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mbria" pitchFamily="18" charset="0"/>
              </a:rPr>
              <a:t>775153,4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620687"/>
            <a:ext cx="8229600" cy="744767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Расходы «социального блока» бюджета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Дятьковского </a:t>
            </a: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района на 2019-2021гг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5453891"/>
              </p:ext>
            </p:extLst>
          </p:nvPr>
        </p:nvGraphicFramePr>
        <p:xfrm>
          <a:off x="683568" y="2636912"/>
          <a:ext cx="777686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146857" y="3422073"/>
            <a:ext cx="679993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>
              <a:defRPr sz="1400" b="0" i="0" u="none" strike="noStrike" kern="1200" baseline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defRPr>
            </a:pPr>
            <a:r>
              <a:rPr lang="ru-RU" dirty="0"/>
              <a:t>87,6%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49996" y="4005064"/>
            <a:ext cx="679993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>
              <a:defRPr sz="1400" b="0" i="0" u="none" strike="noStrike" kern="1200" baseline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defRPr>
            </a:pPr>
            <a:r>
              <a:rPr lang="ru-RU" dirty="0"/>
              <a:t>87,3%</a:t>
            </a: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3141" y="4941168"/>
            <a:ext cx="543739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>
              <a:defRPr sz="1400" b="0" i="0" u="none" strike="noStrike" kern="1200" baseline="0">
                <a:solidFill>
                  <a:prstClr val="black"/>
                </a:solidFill>
                <a:latin typeface="Cambria" pitchFamily="18" charset="0"/>
                <a:ea typeface="+mn-ea"/>
                <a:cs typeface="+mn-cs"/>
              </a:defRPr>
            </a:pPr>
            <a:r>
              <a:rPr lang="ru-RU" dirty="0"/>
              <a:t>86%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3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97" y="626704"/>
            <a:ext cx="7599033" cy="106680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Cambria" pitchFamily="18" charset="0"/>
              </a:rPr>
              <a:t>Распределение расходов бюджета Дятьковского района по муниципальным программам и непрограммным направлениям деятельности на </a:t>
            </a:r>
            <a:r>
              <a:rPr lang="ru-RU" sz="2000" dirty="0" smtClean="0">
                <a:solidFill>
                  <a:schemeClr val="accent2"/>
                </a:solidFill>
                <a:latin typeface="Cambria" pitchFamily="18" charset="0"/>
              </a:rPr>
              <a:t>2019-2021гг. </a:t>
            </a:r>
            <a:r>
              <a:rPr lang="ru-RU" sz="2000" dirty="0">
                <a:solidFill>
                  <a:schemeClr val="accent2"/>
                </a:solidFill>
                <a:latin typeface="Cambria" pitchFamily="18" charset="0"/>
              </a:rPr>
              <a:t/>
            </a:r>
            <a:br>
              <a:rPr lang="ru-RU" sz="2000" dirty="0">
                <a:solidFill>
                  <a:schemeClr val="accent2"/>
                </a:solidFill>
                <a:latin typeface="Cambria" pitchFamily="18" charset="0"/>
              </a:rPr>
            </a:br>
            <a:endParaRPr lang="ru-RU" sz="20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8431" y="6455158"/>
            <a:ext cx="860400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МП – муниципальные </a:t>
            </a:r>
            <a:r>
              <a:rPr lang="ru-RU" sz="1100" dirty="0" smtClean="0"/>
              <a:t>программы</a:t>
            </a:r>
            <a:r>
              <a:rPr lang="ru-RU" sz="1100" dirty="0"/>
              <a:t>	</a:t>
            </a:r>
            <a:r>
              <a:rPr lang="ru-RU" sz="1100" dirty="0" smtClean="0"/>
              <a:t>	ППМП </a:t>
            </a:r>
            <a:r>
              <a:rPr lang="ru-RU" sz="1100" dirty="0"/>
              <a:t>– подпрограмма </a:t>
            </a:r>
            <a:r>
              <a:rPr lang="ru-RU" sz="1100" dirty="0" smtClean="0"/>
              <a:t>муниципальной программы</a:t>
            </a:r>
            <a:endParaRPr lang="ru-RU" sz="11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066304"/>
              </p:ext>
            </p:extLst>
          </p:nvPr>
        </p:nvGraphicFramePr>
        <p:xfrm>
          <a:off x="272643" y="1484784"/>
          <a:ext cx="8619839" cy="4892823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542197"/>
                <a:gridCol w="363538"/>
                <a:gridCol w="573786"/>
                <a:gridCol w="968466"/>
                <a:gridCol w="968466"/>
                <a:gridCol w="744974"/>
                <a:gridCol w="893968"/>
                <a:gridCol w="834654"/>
                <a:gridCol w="729790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Наименование муниципальной программы, подпрограммы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МП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ППМП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Исполнение 2017 года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2018 год (перво-начальный)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2019 год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2019/2018,%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2020 год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2021 год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97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Реализация полномочий исполнительно-распорядительного органа Дятьковского района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11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120 230,3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117 020,9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120 130,7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102,7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107 843,9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109 746,7</a:t>
                      </a:r>
                    </a:p>
                  </a:txBody>
                  <a:tcPr marL="68580" marR="68580" marT="0" marB="0" anchor="ctr"/>
                </a:tc>
              </a:tr>
              <a:tr h="5797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в т.ч. подпрограмма «Устойчивое развитие сельских территорий Дятьковского района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11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500,0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1 000,0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1 000,0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4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Управление муниципальными финансами Дятьковского района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12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26 531,4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18 147,6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18 146,2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18 213,4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18 213,4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4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Управление муниципальным имуществом Дятьковского района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30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8 293,3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8 219,7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9 455,5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115,0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5 668,1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5 668,1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69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Развитие культуры Дятьковского района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40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95 556,1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96 200,7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101 095,6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105,1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98 420,3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89 665,6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69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Развитие образования Дятьковского района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484 662,4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500 557,0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540 551,8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108,0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535 538,3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522 802,3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97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в т.ч. подпрограмма "Повышение безопасности дорожного движения в Дятьковском районе"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420,0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420,0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в </a:t>
                      </a:r>
                      <a:r>
                        <a:rPr lang="ru-RU" sz="1000" i="1" dirty="0" err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т.ч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. подпрограмма "Создание дополнительных мест в общеобразовательных организациях"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475,0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593,3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124,9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0,0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34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Непрограммная деятельность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3 747,8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8 713,6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8 778,4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100,7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19 248,4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27 748,4</a:t>
                      </a:r>
                      <a:endParaRPr lang="ru-RU" sz="120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54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ИТОГО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739 021,3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748 859,5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798 158,2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106,6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784 932,5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773 844,5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376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792088"/>
          </a:xfrm>
        </p:spPr>
        <p:txBody>
          <a:bodyPr anchor="t">
            <a:no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Структура источников финансирования дефицита бюджета Дятьковского района в </a:t>
            </a: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2019-2021 годах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837316"/>
              </p:ext>
            </p:extLst>
          </p:nvPr>
        </p:nvGraphicFramePr>
        <p:xfrm>
          <a:off x="827585" y="1916832"/>
          <a:ext cx="7488831" cy="381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1730"/>
                <a:gridCol w="1478059"/>
                <a:gridCol w="1379521"/>
                <a:gridCol w="1379521"/>
              </a:tblGrid>
              <a:tr h="4588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mbria" pitchFamily="18" charset="0"/>
                        </a:rPr>
                        <a:t>Наименование показателя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" pitchFamily="18" charset="0"/>
                        </a:rPr>
                        <a:t>2019 год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" pitchFamily="18" charset="0"/>
                        </a:rPr>
                        <a:t>2020 </a:t>
                      </a:r>
                      <a:r>
                        <a:rPr lang="ru-RU" sz="1200" dirty="0">
                          <a:latin typeface="Cambria" pitchFamily="18" charset="0"/>
                        </a:rPr>
                        <a:t>год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Cambria" pitchFamily="18" charset="0"/>
                        </a:rPr>
                        <a:t>2021 год</a:t>
                      </a:r>
                    </a:p>
                  </a:txBody>
                  <a:tcPr marL="68580" marR="68580" marT="0" marB="0" anchor="ctr"/>
                </a:tc>
              </a:tr>
              <a:tr h="28348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Дефицит (-), профицит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(+) (тыс. руб.)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3000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616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дефицит/ профицит </a:t>
                      </a:r>
                      <a:r>
                        <a:rPr lang="ru-RU" sz="1000" dirty="0">
                          <a:latin typeface="Cambria" pitchFamily="18" charset="0"/>
                        </a:rPr>
                        <a:t>в объеме налоговых и неналоговых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доходов без учета  доходов по доп. нормативам (%)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  <a:ea typeface="Calibri"/>
                        </a:rPr>
                        <a:t>1,5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0777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Источники финансирования 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дефицита (тыс. руб.)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 pitchFamily="18" charset="0"/>
                        </a:rPr>
                        <a:t>0</a:t>
                      </a:r>
                      <a:endParaRPr lang="ru-RU" sz="100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mbria" pitchFamily="18" charset="0"/>
                        </a:rPr>
                        <a:t>0</a:t>
                      </a:r>
                      <a:endParaRPr lang="ru-RU" sz="100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  <a:ea typeface="Calibri"/>
                        </a:rPr>
                        <a:t>-3000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616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Кредиты кредитных организаций в валюте Российской Федерации, в том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числе:</a:t>
                      </a:r>
                      <a:endParaRPr lang="ru-RU" sz="1000" b="1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-3000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2045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Получение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кредитов (тыс. руб.)</a:t>
                      </a:r>
                      <a:endParaRPr lang="ru-RU" sz="1000" b="0" i="1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26 000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26 000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  <a:ea typeface="Calibri"/>
                        </a:rPr>
                        <a:t>23 000</a:t>
                      </a:r>
                    </a:p>
                  </a:txBody>
                  <a:tcPr marL="68580" marR="68580" marT="0" marB="0" anchor="ctr"/>
                </a:tc>
              </a:tr>
              <a:tr h="2045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Погашение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кредитов (тыс. руб.)</a:t>
                      </a:r>
                      <a:endParaRPr lang="ru-RU" sz="1000" b="0" i="1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26 000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26 000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  <a:ea typeface="Calibri"/>
                        </a:rPr>
                        <a:t>26 000 </a:t>
                      </a:r>
                    </a:p>
                  </a:txBody>
                  <a:tcPr marL="68580" marR="68580" marT="0" marB="0" anchor="ctr"/>
                </a:tc>
              </a:tr>
              <a:tr h="6155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Cambria" pitchFamily="18" charset="0"/>
                        </a:rPr>
                        <a:t>Бюджетные кредиты от других бюджетов бюджетной системы Российской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Федерации, в том числе: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2045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Получение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кредитов (тыс. руб.)</a:t>
                      </a:r>
                      <a:endParaRPr lang="ru-RU" sz="1000" b="0" i="1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2045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Погашение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кредитов (тыс. руб.)</a:t>
                      </a:r>
                      <a:endParaRPr lang="ru-RU" sz="1000" b="0" i="1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4091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Изменение остатков средств на счетах по учету средств </a:t>
                      </a:r>
                      <a:r>
                        <a:rPr lang="ru-RU" sz="1000" dirty="0" smtClean="0">
                          <a:latin typeface="Cambria" pitchFamily="18" charset="0"/>
                        </a:rPr>
                        <a:t>бюджета (тыс. руб.)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mbria" pitchFamily="18" charset="0"/>
                        </a:rPr>
                        <a:t>0</a:t>
                      </a:r>
                      <a:endParaRPr lang="ru-RU" sz="1000" dirty="0">
                        <a:latin typeface="Cambria" pitchFamily="18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034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7"/>
            <a:ext cx="8229600" cy="744767"/>
          </a:xfrm>
        </p:spPr>
        <p:txBody>
          <a:bodyPr anchor="t">
            <a:norm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Муниципальный долг Дятьковского района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8145676"/>
              </p:ext>
            </p:extLst>
          </p:nvPr>
        </p:nvGraphicFramePr>
        <p:xfrm>
          <a:off x="174603" y="1772816"/>
          <a:ext cx="8784976" cy="4539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550121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033885"/>
            <a:ext cx="78919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chemeClr val="tx2"/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117490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7"/>
            <a:ext cx="8229600" cy="74476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Основные характеристики бюджета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41547"/>
              </p:ext>
            </p:extLst>
          </p:nvPr>
        </p:nvGraphicFramePr>
        <p:xfrm>
          <a:off x="445662" y="1700808"/>
          <a:ext cx="8209665" cy="3816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79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777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69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269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0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Наименование 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69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</a:rPr>
                        <a:t>Доходы бюджета</a:t>
                      </a:r>
                      <a:endParaRPr lang="ru-RU" sz="1200" b="1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798 158,1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784 932,5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776 844,5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Налоговые и неналоговые доходы: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245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215,6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254 442,6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246 773,9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</a:rPr>
                        <a:t>Безвозмездные поступления, в том числе:</a:t>
                      </a:r>
                      <a:endParaRPr lang="ru-RU" sz="1200" b="1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552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942,5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530 489,9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530 070,6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Cambria" pitchFamily="18" charset="0"/>
                        </a:rPr>
                        <a:t>Дотации</a:t>
                      </a:r>
                      <a:endParaRPr lang="ru-RU" sz="1200" i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131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348,2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110 682,0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106 583,0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Cambria" pitchFamily="18" charset="0"/>
                        </a:rPr>
                        <a:t>Субсидии</a:t>
                      </a:r>
                      <a:endParaRPr lang="ru-RU" sz="1200" i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965,6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1 965,6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965,6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Cambria" pitchFamily="18" charset="0"/>
                        </a:rPr>
                        <a:t>Субвенции</a:t>
                      </a:r>
                      <a:endParaRPr lang="ru-RU" sz="1200" i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419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628,7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417 842,3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421 522,0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969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</a:rPr>
                        <a:t>Расходы бюджета</a:t>
                      </a:r>
                      <a:endParaRPr lang="ru-RU" sz="1200" b="1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798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158,1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784 932,5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773 844,5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969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</a:rPr>
                        <a:t>Дефицит / профицит</a:t>
                      </a:r>
                      <a:endParaRPr lang="ru-RU" sz="1200" b="1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3 000,00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43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7"/>
            <a:ext cx="7998622" cy="74476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Доходы бюджета Дятьковского района в динамике 2018-2021гг.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Cambria" pitchFamily="18" charset="0"/>
              </a:rPr>
              <a:t>			</a:t>
            </a: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272906"/>
              </p:ext>
            </p:extLst>
          </p:nvPr>
        </p:nvGraphicFramePr>
        <p:xfrm>
          <a:off x="230212" y="1919446"/>
          <a:ext cx="8734275" cy="4677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683568" y="1916832"/>
            <a:ext cx="1477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ambria" pitchFamily="18" charset="0"/>
              </a:rPr>
              <a:t>800081,6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1916832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ambria" pitchFamily="18" charset="0"/>
              </a:rPr>
              <a:t>798158,1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58419" y="1918434"/>
            <a:ext cx="1354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mbria" pitchFamily="18" charset="0"/>
              </a:rPr>
              <a:t>784 </a:t>
            </a:r>
            <a:r>
              <a:rPr lang="ru-RU" dirty="0" smtClean="0">
                <a:latin typeface="Cambria" pitchFamily="18" charset="0"/>
              </a:rPr>
              <a:t>932,5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69005" y="1920036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mbria" pitchFamily="18" charset="0"/>
              </a:rPr>
              <a:t>776 </a:t>
            </a:r>
            <a:r>
              <a:rPr lang="ru-RU" dirty="0" smtClean="0">
                <a:latin typeface="Cambria" pitchFamily="18" charset="0"/>
              </a:rPr>
              <a:t>844,5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96875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7"/>
            <a:ext cx="7998622" cy="744767"/>
          </a:xfrm>
        </p:spPr>
        <p:txBody>
          <a:bodyPr anchor="t">
            <a:no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Информация о налоговых и неналоговых  доходах бюджета Дятьковского района в </a:t>
            </a: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2018-2021гг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02408"/>
              </p:ext>
            </p:extLst>
          </p:nvPr>
        </p:nvGraphicFramePr>
        <p:xfrm>
          <a:off x="611560" y="1627058"/>
          <a:ext cx="7886700" cy="4968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52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Наименование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2018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оценка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прогноз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прогноз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прогноз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Cambria" pitchFamily="18" charset="0"/>
                        </a:rPr>
                        <a:t>НАЛОГОВЫЕ И НЕНАЛОГОВЫЕ ДОХОДЫ                            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229707,5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245215,6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254442,6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246773,9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НАЛОГИ НА ПРИБЫЛЬ, ДОХОДЫ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188610,8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204284,2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213488,4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226059,7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30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НАЛОГИ НА ТОВАРЫ (РАБОТЫ, УСЛУГИ), РЕАЛИЗУЕМЫЕ НА ТЕРРИТОРИИ РОССИЙСКОЙ ФЕДЕРАЦИИ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2412,4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2488,6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1612,5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1822,5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НАЛОГИ НА СОВОКУПНЫЙ ДОХОД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22207,4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22218,4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22237,8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694,6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ГОСУДАРСТВЕННАЯ ПОШЛИНА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4628,0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5080,0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5384,0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5707,0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130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7169,8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7291,8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7277,7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7338,7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ПЛАТЕЖИ ПРИ ПОЛЬЗОВАНИИ ПРИРОДНЫМИ РЕСУРСАМИ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596,0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977,5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1320,2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1786,5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0,0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0,0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1187,7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151,0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151,0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151,0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АДМИНИСТРАТИВНЫЕ ПЛАТЕЖИ И СБОРЫ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371,5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371,5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371,5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371,5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ШТРАФЫ, САНКЦИИ, ВОЗМЕЩЕНИЕ УЩЕРБА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2558,0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2350,5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2597,7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2842,4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ПРОЧИЕ НЕНАЛОГОВЫЕ ДОХОДЫ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-34,1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1,8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0,0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67359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7"/>
            <a:ext cx="7998622" cy="74476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Динамика налоговых и неналоговых доходов бюджета Дятьковского района в 2018-2021гг. 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9347608"/>
              </p:ext>
            </p:extLst>
          </p:nvPr>
        </p:nvGraphicFramePr>
        <p:xfrm>
          <a:off x="179512" y="1628801"/>
          <a:ext cx="87129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00614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7998622" cy="74476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Структура налоговых и неналоговых доходов бюджета Дятьковского района в 2018 и 2019 годах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528336"/>
              </p:ext>
            </p:extLst>
          </p:nvPr>
        </p:nvGraphicFramePr>
        <p:xfrm>
          <a:off x="395536" y="5733256"/>
          <a:ext cx="8424936" cy="1015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205587"/>
              </p:ext>
            </p:extLst>
          </p:nvPr>
        </p:nvGraphicFramePr>
        <p:xfrm>
          <a:off x="0" y="1700808"/>
          <a:ext cx="4572000" cy="4248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5400494"/>
              </p:ext>
            </p:extLst>
          </p:nvPr>
        </p:nvGraphicFramePr>
        <p:xfrm>
          <a:off x="4572000" y="1700808"/>
          <a:ext cx="457200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2540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813" y="620687"/>
            <a:ext cx="8229600" cy="74476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Темп роста основных источников доходов </a:t>
            </a:r>
            <a:b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</a:b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Дятьковского района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2088972" y="1620029"/>
            <a:ext cx="1512168" cy="5242628"/>
          </a:xfrm>
          <a:prstGeom prst="upArrow">
            <a:avLst>
              <a:gd name="adj1" fmla="val 50000"/>
              <a:gd name="adj2" fmla="val 9224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3817164" y="1633457"/>
            <a:ext cx="1512168" cy="5242628"/>
          </a:xfrm>
          <a:prstGeom prst="upArrow">
            <a:avLst>
              <a:gd name="adj1" fmla="val 50000"/>
              <a:gd name="adj2" fmla="val 9224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5545356" y="1633457"/>
            <a:ext cx="1512168" cy="5242628"/>
          </a:xfrm>
          <a:prstGeom prst="upArrow">
            <a:avLst>
              <a:gd name="adj1" fmla="val 50000"/>
              <a:gd name="adj2" fmla="val 9224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17164" y="3434083"/>
            <a:ext cx="1512168" cy="20059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Cambria" pitchFamily="18" charset="0"/>
              </a:rPr>
              <a:t>108,3%</a:t>
            </a:r>
            <a:endParaRPr lang="ru-RU" sz="2800" b="1" dirty="0">
              <a:latin typeface="Cambria" pitchFamily="18" charset="0"/>
            </a:endParaRPr>
          </a:p>
          <a:p>
            <a:pPr algn="ctr"/>
            <a:endParaRPr lang="ru-RU" sz="2800" dirty="0">
              <a:latin typeface="Cambria" pitchFamily="18" charset="0"/>
            </a:endParaRPr>
          </a:p>
          <a:p>
            <a:pPr algn="ctr"/>
            <a:r>
              <a:rPr lang="ru-RU" dirty="0">
                <a:latin typeface="Cambria" pitchFamily="18" charset="0"/>
              </a:rPr>
              <a:t>НДФЛ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88972" y="3433657"/>
            <a:ext cx="1512168" cy="2005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Cambria" pitchFamily="18" charset="0"/>
              </a:rPr>
              <a:t>103,2%</a:t>
            </a:r>
          </a:p>
          <a:p>
            <a:pPr algn="ctr"/>
            <a:endParaRPr lang="ru-RU" dirty="0">
              <a:latin typeface="Cambria" pitchFamily="18" charset="0"/>
            </a:endParaRPr>
          </a:p>
          <a:p>
            <a:pPr algn="ctr"/>
            <a:r>
              <a:rPr lang="ru-RU" sz="1600" dirty="0">
                <a:latin typeface="Cambria" pitchFamily="18" charset="0"/>
              </a:rPr>
              <a:t>Акцизы на подакцизные товары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45356" y="3434083"/>
            <a:ext cx="1512168" cy="20059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/>
              <a:t>109,8%</a:t>
            </a:r>
          </a:p>
          <a:p>
            <a:pPr algn="ctr"/>
            <a:endParaRPr lang="ru-RU" dirty="0"/>
          </a:p>
          <a:p>
            <a:pPr algn="ctr"/>
            <a:r>
              <a:rPr lang="ru-RU" sz="1600" dirty="0"/>
              <a:t>Государственная пошлина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18789" y="5876870"/>
            <a:ext cx="47089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Cambria" pitchFamily="18" charset="0"/>
              </a:rPr>
              <a:t>2019 год / 2018 год</a:t>
            </a:r>
            <a:endParaRPr lang="ru-RU" sz="4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952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7998622" cy="74476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Структура безвозмездных поступлений из областного бюджета и бюджетов поселений на 2019-2021гг.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9182"/>
              </p:ext>
            </p:extLst>
          </p:nvPr>
        </p:nvGraphicFramePr>
        <p:xfrm>
          <a:off x="467544" y="2204864"/>
          <a:ext cx="8200622" cy="4139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52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16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79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79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79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546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2018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оценка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46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Cambria" pitchFamily="18" charset="0"/>
                        </a:rPr>
                        <a:t>Безвозмездные поступления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570374,11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552942,51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530489,89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530070,61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9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в 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effectLst/>
                        <a:latin typeface="Cambria" pitchFamily="18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effectLst/>
                        <a:latin typeface="Cambria" pitchFamily="18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effectLst/>
                        <a:latin typeface="Cambria" pitchFamily="18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effectLst/>
                        <a:latin typeface="Cambria" pitchFamily="18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691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дотации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153262,89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131348,20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110682,00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106583,00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691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субсидии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9515,99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1965,60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1965,60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1965,60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5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субвенции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399102,21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419628,71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417842,29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421522,01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70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иные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межбюджетные трансферты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8473,02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70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безвозмездные поступления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от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негосударственных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73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7"/>
            <a:ext cx="7998622" cy="74476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Динамика безвозмездных поступлений бюджета Дятьковского района в 2018-2021гг. 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31051"/>
              </p:ext>
            </p:extLst>
          </p:nvPr>
        </p:nvGraphicFramePr>
        <p:xfrm>
          <a:off x="323528" y="1772816"/>
          <a:ext cx="8496944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1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2260</TotalTime>
  <Words>1078</Words>
  <Application>Microsoft Office PowerPoint</Application>
  <PresentationFormat>Экран (4:3)</PresentationFormat>
  <Paragraphs>453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     решение Дятьковского районного СНД  «О бюджете муниципального образования «Дятьковский район» на 2019 год и на плановый период 2020 и 2021 годов»  от 27 ноября 2018 №5-395 </vt:lpstr>
      <vt:lpstr>Основные характеристики бюджета</vt:lpstr>
      <vt:lpstr>Доходы бюджета Дятьковского района в динамике 2018-2021гг.</vt:lpstr>
      <vt:lpstr>Информация о налоговых и неналоговых  доходах бюджета Дятьковского района в 2018-2021гг.</vt:lpstr>
      <vt:lpstr>Динамика налоговых и неналоговых доходов бюджета Дятьковского района в 2018-2021гг. </vt:lpstr>
      <vt:lpstr>Структура налоговых и неналоговых доходов бюджета Дятьковского района в 2018 и 2019 годах</vt:lpstr>
      <vt:lpstr>Темп роста основных источников доходов  Дятьковского района</vt:lpstr>
      <vt:lpstr>Структура безвозмездных поступлений из областного бюджета и бюджетов поселений на 2019-2021гг.</vt:lpstr>
      <vt:lpstr>Динамика безвозмездных поступлений бюджета Дятьковского района в 2018-2021гг. </vt:lpstr>
      <vt:lpstr>Расходы бюджета Дятьковского района в 2019-2021гг.</vt:lpstr>
      <vt:lpstr>Структура расходов бюджета Дятьковского района  в 2019 году</vt:lpstr>
      <vt:lpstr>Презентация PowerPoint</vt:lpstr>
      <vt:lpstr>Распределение расходов бюджета Дятьковского района по муниципальным программам и непрограммным направлениям деятельности на 2019-2021гг.  </vt:lpstr>
      <vt:lpstr>Структура источников финансирования дефицита бюджета Дятьковского района в 2019-2021 годах</vt:lpstr>
      <vt:lpstr>Муниципальный долг Дятьковского района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Прогноз бюджета Дятьковского района на 2016 год</dc:title>
  <dc:creator>User</dc:creator>
  <cp:lastModifiedBy>User</cp:lastModifiedBy>
  <cp:revision>127</cp:revision>
  <cp:lastPrinted>2018-11-16T10:33:38Z</cp:lastPrinted>
  <dcterms:created xsi:type="dcterms:W3CDTF">2015-12-09T07:01:42Z</dcterms:created>
  <dcterms:modified xsi:type="dcterms:W3CDTF">2018-12-10T10:55:43Z</dcterms:modified>
</cp:coreProperties>
</file>