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rts/chart5.xml" ContentType="application/vnd.openxmlformats-officedocument.drawingml.chart+xml"/>
  <Override PartName="/ppt/notesSlides/notesSlide7.xml" ContentType="application/vnd.openxmlformats-officedocument.presentationml.notesSlide+xml"/>
  <Override PartName="/ppt/charts/chart6.xml" ContentType="application/vnd.openxmlformats-officedocument.drawingml.char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7"/>
  </p:notesMasterIdLst>
  <p:sldIdLst>
    <p:sldId id="256" r:id="rId2"/>
    <p:sldId id="308" r:id="rId3"/>
    <p:sldId id="277" r:id="rId4"/>
    <p:sldId id="278" r:id="rId5"/>
    <p:sldId id="279" r:id="rId6"/>
    <p:sldId id="280" r:id="rId7"/>
    <p:sldId id="257" r:id="rId8"/>
    <p:sldId id="281" r:id="rId9"/>
    <p:sldId id="307" r:id="rId10"/>
    <p:sldId id="259" r:id="rId11"/>
    <p:sldId id="262" r:id="rId12"/>
    <p:sldId id="284" r:id="rId13"/>
    <p:sldId id="285" r:id="rId14"/>
    <p:sldId id="267" r:id="rId15"/>
    <p:sldId id="286" r:id="rId16"/>
    <p:sldId id="287" r:id="rId17"/>
    <p:sldId id="288" r:id="rId18"/>
    <p:sldId id="289" r:id="rId19"/>
    <p:sldId id="290" r:id="rId20"/>
    <p:sldId id="291" r:id="rId21"/>
    <p:sldId id="292" r:id="rId22"/>
    <p:sldId id="293" r:id="rId23"/>
    <p:sldId id="294" r:id="rId24"/>
    <p:sldId id="295" r:id="rId25"/>
    <p:sldId id="296" r:id="rId26"/>
    <p:sldId id="297" r:id="rId27"/>
    <p:sldId id="298" r:id="rId28"/>
    <p:sldId id="299" r:id="rId29"/>
    <p:sldId id="300" r:id="rId30"/>
    <p:sldId id="301" r:id="rId31"/>
    <p:sldId id="302" r:id="rId32"/>
    <p:sldId id="303" r:id="rId33"/>
    <p:sldId id="304" r:id="rId34"/>
    <p:sldId id="305" r:id="rId35"/>
    <p:sldId id="272" r:id="rId36"/>
  </p:sldIdLst>
  <p:sldSz cx="9144000" cy="6858000" type="screen4x3"/>
  <p:notesSz cx="6742113" cy="97996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 autoAdjust="0"/>
    <p:restoredTop sz="88645" autoAdjust="0"/>
  </p:normalViewPr>
  <p:slideViewPr>
    <p:cSldViewPr>
      <p:cViewPr varScale="1">
        <p:scale>
          <a:sx n="107" d="100"/>
          <a:sy n="107" d="100"/>
        </p:scale>
        <p:origin x="-8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1.xlsx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6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Лист1!$I$3</c:f>
              <c:strCache>
                <c:ptCount val="1"/>
                <c:pt idx="0">
                  <c:v>Доходы бюджета</c:v>
                </c:pt>
              </c:strCache>
            </c:strRef>
          </c:tx>
          <c:invertIfNegative val="0"/>
          <c:dLbls>
            <c:spPr>
              <a:solidFill>
                <a:srgbClr val="4F81BD">
                  <a:lumMod val="20000"/>
                  <a:lumOff val="80000"/>
                </a:srgbClr>
              </a:solidFill>
            </c:spPr>
            <c:txPr>
              <a:bodyPr/>
              <a:lstStyle/>
              <a:p>
                <a:pPr>
                  <a:defRPr sz="1200"/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Лист1!$J$2:$M$2</c:f>
              <c:strCache>
                <c:ptCount val="4"/>
                <c:pt idx="0">
                  <c:v>2018 год оценка</c:v>
                </c:pt>
                <c:pt idx="1">
                  <c:v>2019 год прогноз</c:v>
                </c:pt>
                <c:pt idx="2">
                  <c:v>2020 год прогноз</c:v>
                </c:pt>
                <c:pt idx="3">
                  <c:v>2021 год прогноз</c:v>
                </c:pt>
              </c:strCache>
            </c:strRef>
          </c:cat>
          <c:val>
            <c:numRef>
              <c:f>Лист1!$J$3:$M$3</c:f>
              <c:numCache>
                <c:formatCode>General</c:formatCode>
                <c:ptCount val="4"/>
                <c:pt idx="0" formatCode="#,##0.00">
                  <c:v>800081.61135999998</c:v>
                </c:pt>
                <c:pt idx="1">
                  <c:v>798158.11</c:v>
                </c:pt>
                <c:pt idx="2">
                  <c:v>786090.69</c:v>
                </c:pt>
                <c:pt idx="3">
                  <c:v>778153.41</c:v>
                </c:pt>
              </c:numCache>
            </c:numRef>
          </c:val>
        </c:ser>
        <c:ser>
          <c:idx val="1"/>
          <c:order val="1"/>
          <c:tx>
            <c:strRef>
              <c:f>Лист1!$I$4</c:f>
              <c:strCache>
                <c:ptCount val="1"/>
                <c:pt idx="0">
                  <c:v>Налоговые и неналоговые доходы</c:v>
                </c:pt>
              </c:strCache>
            </c:strRef>
          </c:tx>
          <c:spPr>
            <a:solidFill>
              <a:srgbClr val="9BBB59"/>
            </a:solidFill>
          </c:spPr>
          <c:invertIfNegative val="0"/>
          <c:dLbls>
            <c:spPr>
              <a:solidFill>
                <a:srgbClr val="9BBB59">
                  <a:lumMod val="20000"/>
                  <a:lumOff val="80000"/>
                </a:srgbClr>
              </a:solidFill>
            </c:spPr>
            <c:txPr>
              <a:bodyPr/>
              <a:lstStyle/>
              <a:p>
                <a:pPr>
                  <a:defRPr sz="1200"/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Лист1!$J$2:$M$2</c:f>
              <c:strCache>
                <c:ptCount val="4"/>
                <c:pt idx="0">
                  <c:v>2018 год оценка</c:v>
                </c:pt>
                <c:pt idx="1">
                  <c:v>2019 год прогноз</c:v>
                </c:pt>
                <c:pt idx="2">
                  <c:v>2020 год прогноз</c:v>
                </c:pt>
                <c:pt idx="3">
                  <c:v>2021 год прогноз</c:v>
                </c:pt>
              </c:strCache>
            </c:strRef>
          </c:cat>
          <c:val>
            <c:numRef>
              <c:f>Лист1!$J$4:$M$4</c:f>
              <c:numCache>
                <c:formatCode>General</c:formatCode>
                <c:ptCount val="4"/>
                <c:pt idx="0" formatCode="#,##0.00">
                  <c:v>229707.50365</c:v>
                </c:pt>
                <c:pt idx="1">
                  <c:v>245215.6</c:v>
                </c:pt>
                <c:pt idx="2">
                  <c:v>255600.8</c:v>
                </c:pt>
                <c:pt idx="3">
                  <c:v>248082.8</c:v>
                </c:pt>
              </c:numCache>
            </c:numRef>
          </c:val>
        </c:ser>
        <c:ser>
          <c:idx val="2"/>
          <c:order val="2"/>
          <c:tx>
            <c:strRef>
              <c:f>Лист1!$I$5</c:f>
              <c:strCache>
                <c:ptCount val="1"/>
                <c:pt idx="0">
                  <c:v>Расходы бюджета</c:v>
                </c:pt>
              </c:strCache>
            </c:strRef>
          </c:tx>
          <c:spPr>
            <a:solidFill>
              <a:srgbClr val="C0504D"/>
            </a:solidFill>
          </c:spPr>
          <c:invertIfNegative val="0"/>
          <c:dLbls>
            <c:spPr>
              <a:solidFill>
                <a:srgbClr val="C0504D">
                  <a:lumMod val="20000"/>
                  <a:lumOff val="80000"/>
                </a:srgbClr>
              </a:solidFill>
            </c:spPr>
            <c:txPr>
              <a:bodyPr/>
              <a:lstStyle/>
              <a:p>
                <a:pPr>
                  <a:defRPr sz="1200"/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Лист1!$J$2:$M$2</c:f>
              <c:strCache>
                <c:ptCount val="4"/>
                <c:pt idx="0">
                  <c:v>2018 год оценка</c:v>
                </c:pt>
                <c:pt idx="1">
                  <c:v>2019 год прогноз</c:v>
                </c:pt>
                <c:pt idx="2">
                  <c:v>2020 год прогноз</c:v>
                </c:pt>
                <c:pt idx="3">
                  <c:v>2021 год прогноз</c:v>
                </c:pt>
              </c:strCache>
            </c:strRef>
          </c:cat>
          <c:val>
            <c:numRef>
              <c:f>Лист1!$J$5:$M$5</c:f>
              <c:numCache>
                <c:formatCode>General</c:formatCode>
                <c:ptCount val="4"/>
                <c:pt idx="0" formatCode="#,##0.00">
                  <c:v>798158.1</c:v>
                </c:pt>
                <c:pt idx="1">
                  <c:v>798158.11</c:v>
                </c:pt>
                <c:pt idx="2">
                  <c:v>786090.69</c:v>
                </c:pt>
                <c:pt idx="3">
                  <c:v>775153.41</c:v>
                </c:pt>
              </c:numCache>
            </c:numRef>
          </c:val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50"/>
        <c:axId val="31017984"/>
        <c:axId val="38585088"/>
      </c:barChart>
      <c:catAx>
        <c:axId val="31017984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200"/>
            </a:pPr>
            <a:endParaRPr lang="ru-RU"/>
          </a:p>
        </c:txPr>
        <c:crossAx val="38585088"/>
        <c:crosses val="autoZero"/>
        <c:auto val="1"/>
        <c:lblAlgn val="ctr"/>
        <c:lblOffset val="100"/>
        <c:noMultiLvlLbl val="0"/>
      </c:catAx>
      <c:valAx>
        <c:axId val="38585088"/>
        <c:scaling>
          <c:orientation val="minMax"/>
        </c:scaling>
        <c:delete val="1"/>
        <c:axPos val="l"/>
        <c:numFmt formatCode="#,##0.00" sourceLinked="1"/>
        <c:majorTickMark val="out"/>
        <c:minorTickMark val="none"/>
        <c:tickLblPos val="nextTo"/>
        <c:crossAx val="31017984"/>
        <c:crosses val="autoZero"/>
        <c:crossBetween val="between"/>
      </c:valAx>
    </c:plotArea>
    <c:legend>
      <c:legendPos val="b"/>
      <c:layout/>
      <c:overlay val="0"/>
      <c:txPr>
        <a:bodyPr/>
        <a:lstStyle/>
        <a:p>
          <a:pPr>
            <a:defRPr sz="1600"/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>
          <a:latin typeface="Cambria" pitchFamily="18" charset="0"/>
        </a:defRPr>
      </a:pPr>
      <a:endParaRPr lang="ru-RU"/>
    </a:p>
  </c:txPr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3553469109888239"/>
          <c:y val="5.6893320097050146E-3"/>
          <c:w val="0.42873954728541441"/>
          <c:h val="0.84638803573796462"/>
        </c:manualLayout>
      </c:layout>
      <c:pieChart>
        <c:varyColors val="1"/>
        <c:ser>
          <c:idx val="0"/>
          <c:order val="0"/>
          <c:explosion val="25"/>
          <c:dPt>
            <c:idx val="1"/>
            <c:bubble3D val="0"/>
            <c:spPr>
              <a:solidFill>
                <a:schemeClr val="accent4"/>
              </a:solidFill>
            </c:spPr>
          </c:dPt>
          <c:dPt>
            <c:idx val="2"/>
            <c:bubble3D val="0"/>
            <c:spPr>
              <a:solidFill>
                <a:schemeClr val="accent1">
                  <a:lumMod val="60000"/>
                  <a:lumOff val="40000"/>
                </a:schemeClr>
              </a:solidFill>
            </c:spPr>
          </c:dPt>
          <c:dPt>
            <c:idx val="3"/>
            <c:bubble3D val="0"/>
            <c:spPr>
              <a:solidFill>
                <a:schemeClr val="tx2">
                  <a:lumMod val="60000"/>
                  <a:lumOff val="40000"/>
                </a:schemeClr>
              </a:solidFill>
            </c:spPr>
          </c:dPt>
          <c:dPt>
            <c:idx val="4"/>
            <c:bubble3D val="0"/>
            <c:spPr>
              <a:solidFill>
                <a:schemeClr val="tx2">
                  <a:lumMod val="75000"/>
                </a:schemeClr>
              </a:solidFill>
            </c:spPr>
          </c:dPt>
          <c:dPt>
            <c:idx val="5"/>
            <c:bubble3D val="0"/>
            <c:spPr>
              <a:solidFill>
                <a:schemeClr val="accent4">
                  <a:lumMod val="60000"/>
                  <a:lumOff val="40000"/>
                </a:schemeClr>
              </a:solidFill>
            </c:spPr>
          </c:dPt>
          <c:dPt>
            <c:idx val="6"/>
            <c:bubble3D val="0"/>
            <c:spPr>
              <a:solidFill>
                <a:srgbClr val="00B050"/>
              </a:solidFill>
            </c:spPr>
          </c:dPt>
          <c:dPt>
            <c:idx val="7"/>
            <c:bubble3D val="0"/>
            <c:spPr>
              <a:solidFill>
                <a:schemeClr val="accent3">
                  <a:lumMod val="50000"/>
                </a:schemeClr>
              </a:solidFill>
            </c:spPr>
          </c:dPt>
          <c:dPt>
            <c:idx val="8"/>
            <c:bubble3D val="0"/>
            <c:spPr>
              <a:solidFill>
                <a:schemeClr val="accent3"/>
              </a:solidFill>
            </c:spPr>
          </c:dPt>
          <c:dLbls>
            <c:dLbl>
              <c:idx val="1"/>
              <c:layout>
                <c:manualLayout>
                  <c:x val="0"/>
                  <c:y val="-3.1291326053377533E-2"/>
                </c:manualLayout>
              </c:layout>
              <c:dLblPos val="bestFit"/>
              <c:showLegendKey val="1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1.4409712373064049E-3"/>
                  <c:y val="-1.4223330024262537E-2"/>
                </c:manualLayout>
              </c:layout>
              <c:dLblPos val="bestFit"/>
              <c:showLegendKey val="1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7.204856186532025E-3"/>
                  <c:y val="-5.6893320097050146E-3"/>
                </c:manualLayout>
              </c:layout>
              <c:dLblPos val="bestFit"/>
              <c:showLegendKey val="1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1.0086798661144834E-2"/>
                  <c:y val="1.7067996029115046E-2"/>
                </c:manualLayout>
              </c:layout>
              <c:dLblPos val="bestFit"/>
              <c:showLegendKey val="1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>
                <c:manualLayout>
                  <c:x val="1.2968741135757645E-2"/>
                  <c:y val="4.8359322082492627E-2"/>
                </c:manualLayout>
              </c:layout>
              <c:dLblPos val="bestFit"/>
              <c:showLegendKey val="1"/>
              <c:showVal val="1"/>
              <c:showCatName val="0"/>
              <c:showSerName val="0"/>
              <c:showPercent val="0"/>
              <c:showBubbleSize val="0"/>
            </c:dLbl>
            <c:dLbl>
              <c:idx val="7"/>
              <c:layout>
                <c:manualLayout>
                  <c:x val="2.0173597322289721E-2"/>
                  <c:y val="-1.7068220018564246E-2"/>
                </c:manualLayout>
              </c:layout>
              <c:dLblPos val="bestFit"/>
              <c:showLegendKey val="1"/>
              <c:showVal val="1"/>
              <c:showCatName val="0"/>
              <c:showSerName val="0"/>
              <c:showPercent val="0"/>
              <c:showBubbleSize val="0"/>
            </c:dLbl>
            <c:dLbl>
              <c:idx val="8"/>
              <c:layout>
                <c:manualLayout>
                  <c:x val="3.3021876050075115E-18"/>
                  <c:y val="-3.6980882052531798E-2"/>
                </c:manualLayout>
              </c:layout>
              <c:dLblPos val="bestFit"/>
              <c:showLegendKey val="1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200"/>
                </a:pPr>
                <a:endParaRPr lang="ru-RU"/>
              </a:p>
            </c:txPr>
            <c:dLblPos val="outEnd"/>
            <c:showLegendKey val="1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Лист2!$E$7:$E$15</c:f>
              <c:strCache>
                <c:ptCount val="9"/>
                <c:pt idx="0">
                  <c:v>Налог на доходы физических лиц</c:v>
                </c:pt>
                <c:pt idx="1">
                  <c:v>Акцизы</c:v>
                </c:pt>
                <c:pt idx="2">
                  <c:v>Налог на совокупный доход</c:v>
                </c:pt>
                <c:pt idx="3">
                  <c:v>Госпошлина</c:v>
                </c:pt>
                <c:pt idx="4">
                  <c:v>Доходы от использования имущества, находящегося в  муниципальной собственности</c:v>
                </c:pt>
                <c:pt idx="5">
                  <c:v>Прочие неналоговые доходы</c:v>
                </c:pt>
                <c:pt idx="6">
                  <c:v>Дотации</c:v>
                </c:pt>
                <c:pt idx="7">
                  <c:v>Субсидии</c:v>
                </c:pt>
                <c:pt idx="8">
                  <c:v>Субвенции</c:v>
                </c:pt>
              </c:strCache>
            </c:strRef>
          </c:cat>
          <c:val>
            <c:numRef>
              <c:f>Лист2!$F$7:$F$15</c:f>
              <c:numCache>
                <c:formatCode>General</c:formatCode>
                <c:ptCount val="9"/>
                <c:pt idx="0">
                  <c:v>204284.2</c:v>
                </c:pt>
                <c:pt idx="1">
                  <c:v>2488.6</c:v>
                </c:pt>
                <c:pt idx="2">
                  <c:v>22218.400000000001</c:v>
                </c:pt>
                <c:pt idx="3">
                  <c:v>5080</c:v>
                </c:pt>
                <c:pt idx="4">
                  <c:v>7291.8</c:v>
                </c:pt>
                <c:pt idx="5">
                  <c:v>3852.6</c:v>
                </c:pt>
                <c:pt idx="6">
                  <c:v>131348.20000000001</c:v>
                </c:pt>
                <c:pt idx="7">
                  <c:v>1965.6</c:v>
                </c:pt>
                <c:pt idx="8">
                  <c:v>419628.71</c:v>
                </c:pt>
              </c:numCache>
            </c:numRef>
          </c:val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>
        <c:manualLayout>
          <c:xMode val="edge"/>
          <c:yMode val="edge"/>
          <c:x val="0.7142187553185454"/>
          <c:y val="1.520037200167724E-2"/>
          <c:w val="0.27713541725761615"/>
          <c:h val="0.98382258602090811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>
          <a:latin typeface="Cambria" pitchFamily="18" charset="0"/>
        </a:defRPr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pieChart>
        <c:varyColors val="1"/>
        <c:ser>
          <c:idx val="0"/>
          <c:order val="0"/>
          <c:explosion val="25"/>
          <c:dLbls>
            <c:dLbl>
              <c:idx val="0"/>
              <c:layout>
                <c:manualLayout>
                  <c:x val="5.7825997475690312E-3"/>
                  <c:y val="9.7982940167141916E-3"/>
                </c:manualLayout>
              </c:layout>
              <c:tx>
                <c:rich>
                  <a:bodyPr/>
                  <a:lstStyle/>
                  <a:p>
                    <a:r>
                      <a:rPr lang="en-US" smtClean="0"/>
                      <a:t>8,9</a:t>
                    </a:r>
                    <a:r>
                      <a:rPr lang="ru-RU" smtClean="0"/>
                      <a:t>%</a:t>
                    </a:r>
                    <a:endParaRPr lang="en-US"/>
                  </a:p>
                </c:rich>
              </c:tx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3.46954846547105E-2"/>
                  <c:y val="-6.6138677492624282E-2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0,4</a:t>
                    </a:r>
                    <a:r>
                      <a:rPr lang="ru-RU" dirty="0" smtClean="0"/>
                      <a:t>%</a:t>
                    </a:r>
                    <a:endParaRPr lang="en-US" dirty="0"/>
                  </a:p>
                </c:rich>
              </c:tx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4.4815148043659991E-2"/>
                  <c:y val="-3.1844455554321124E-2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0,5</a:t>
                    </a:r>
                    <a:r>
                      <a:rPr lang="ru-RU" dirty="0" smtClean="0"/>
                      <a:t>%</a:t>
                    </a:r>
                    <a:endParaRPr lang="en-US" dirty="0"/>
                  </a:p>
                </c:rich>
              </c:tx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5.2043397728121284E-2"/>
                  <c:y val="-2.4495735041785479E-3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1</a:t>
                    </a:r>
                    <a:r>
                      <a:rPr lang="ru-RU" dirty="0" smtClean="0"/>
                      <a:t>,0%</a:t>
                    </a:r>
                    <a:endParaRPr lang="en-US" dirty="0"/>
                  </a:p>
                </c:rich>
              </c:tx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5.0597747791229025E-2"/>
                  <c:y val="2.6945308545964029E-2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0,6</a:t>
                    </a:r>
                    <a:r>
                      <a:rPr lang="ru-RU" dirty="0" smtClean="0"/>
                      <a:t>%</a:t>
                    </a:r>
                    <a:endParaRPr lang="en-US" dirty="0"/>
                  </a:p>
                </c:rich>
              </c:tx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>
                <c:manualLayout>
                  <c:x val="2.4576048927168383E-2"/>
                  <c:y val="0"/>
                </c:manualLayout>
              </c:layout>
              <c:tx>
                <c:rich>
                  <a:bodyPr/>
                  <a:lstStyle/>
                  <a:p>
                    <a:r>
                      <a:rPr lang="en-US" smtClean="0"/>
                      <a:t>71,5</a:t>
                    </a:r>
                    <a:r>
                      <a:rPr lang="ru-RU" smtClean="0"/>
                      <a:t>%</a:t>
                    </a:r>
                    <a:endParaRPr lang="en-US"/>
                  </a:p>
                </c:rich>
              </c:tx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"/>
              <c:layout>
                <c:manualLayout>
                  <c:x val="1.445649936892271E-3"/>
                  <c:y val="1.2247867520892739E-2"/>
                </c:manualLayout>
              </c:layout>
              <c:tx>
                <c:rich>
                  <a:bodyPr/>
                  <a:lstStyle/>
                  <a:p>
                    <a:r>
                      <a:rPr lang="en-US" sz="1400" dirty="0" smtClean="0"/>
                      <a:t>8</a:t>
                    </a:r>
                    <a:r>
                      <a:rPr lang="ru-RU" sz="1400" dirty="0" smtClean="0"/>
                      <a:t>,0%</a:t>
                    </a:r>
                    <a:endParaRPr lang="en-US" dirty="0"/>
                  </a:p>
                </c:rich>
              </c:tx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7"/>
              <c:layout>
                <c:manualLayout>
                  <c:x val="1.4456499368922578E-3"/>
                  <c:y val="7.3487205125356446E-3"/>
                </c:manualLayout>
              </c:layout>
              <c:tx>
                <c:rich>
                  <a:bodyPr/>
                  <a:lstStyle/>
                  <a:p>
                    <a:r>
                      <a:rPr lang="en-US" sz="1400" dirty="0" smtClean="0"/>
                      <a:t>6</a:t>
                    </a:r>
                    <a:r>
                      <a:rPr lang="ru-RU" sz="1400" dirty="0" smtClean="0"/>
                      <a:t>,0%</a:t>
                    </a:r>
                    <a:endParaRPr lang="en-US" dirty="0"/>
                  </a:p>
                </c:rich>
              </c:tx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8"/>
              <c:layout>
                <c:manualLayout>
                  <c:x val="-1.8793449179599353E-2"/>
                  <c:y val="7.3487205125356446E-3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2,1</a:t>
                    </a:r>
                    <a:r>
                      <a:rPr lang="ru-RU" dirty="0" smtClean="0"/>
                      <a:t>%</a:t>
                    </a:r>
                    <a:endParaRPr lang="en-US" dirty="0"/>
                  </a:p>
                </c:rich>
              </c:tx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9"/>
              <c:layout>
                <c:manualLayout>
                  <c:x val="-1.4456499368922578E-3"/>
                  <c:y val="-1.4697441025071289E-2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0,3</a:t>
                    </a:r>
                    <a:r>
                      <a:rPr lang="ru-RU" dirty="0" smtClean="0"/>
                      <a:t>%</a:t>
                    </a:r>
                    <a:endParaRPr lang="en-US" dirty="0"/>
                  </a:p>
                </c:rich>
              </c:tx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0"/>
              <c:layout>
                <c:manualLayout>
                  <c:x val="4.3369498106767733E-2"/>
                  <c:y val="-2.4495735041785479E-3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0,8</a:t>
                    </a:r>
                    <a:r>
                      <a:rPr lang="ru-RU" dirty="0" smtClean="0"/>
                      <a:t>%</a:t>
                    </a:r>
                    <a:endParaRPr lang="en-US" dirty="0"/>
                  </a:p>
                </c:rich>
              </c:tx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General" sourceLinked="0"/>
            <c:txPr>
              <a:bodyPr/>
              <a:lstStyle/>
              <a:p>
                <a:pPr>
                  <a:defRPr sz="1400"/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Лист2!$E$9:$E$19</c:f>
              <c:strCache>
                <c:ptCount val="11"/>
                <c:pt idx="0">
                  <c:v>Общегосударственные вопросы</c:v>
                </c:pt>
                <c:pt idx="1">
                  <c:v>Национальная оборона</c:v>
                </c:pt>
                <c:pt idx="2">
                  <c:v>Национальная безопасность и правоохранительная деятельность</c:v>
                </c:pt>
                <c:pt idx="3">
                  <c:v>Национальная экономика</c:v>
                </c:pt>
                <c:pt idx="4">
                  <c:v>Жилищно-коммунальное хозяйство</c:v>
                </c:pt>
                <c:pt idx="5">
                  <c:v>Образование</c:v>
                </c:pt>
                <c:pt idx="6">
                  <c:v>Культура, кинематография</c:v>
                </c:pt>
                <c:pt idx="7">
                  <c:v>Социальная политика</c:v>
                </c:pt>
                <c:pt idx="8">
                  <c:v>Физическая культура и спорт</c:v>
                </c:pt>
                <c:pt idx="9">
                  <c:v>Обслуживание государственного и муниципального долга</c:v>
                </c:pt>
                <c:pt idx="10">
                  <c:v>Межбюджетные трансферты общего характера бюджетам бюджетной системы Российской Федерации</c:v>
                </c:pt>
              </c:strCache>
            </c:strRef>
          </c:cat>
          <c:val>
            <c:numRef>
              <c:f>Лист2!$F$9:$F$19</c:f>
              <c:numCache>
                <c:formatCode>#,##0.0</c:formatCode>
                <c:ptCount val="11"/>
                <c:pt idx="0">
                  <c:v>8.9</c:v>
                </c:pt>
                <c:pt idx="1">
                  <c:v>0.4</c:v>
                </c:pt>
                <c:pt idx="2">
                  <c:v>0.5</c:v>
                </c:pt>
                <c:pt idx="3">
                  <c:v>1</c:v>
                </c:pt>
                <c:pt idx="4">
                  <c:v>0.6</c:v>
                </c:pt>
                <c:pt idx="5">
                  <c:v>71.5</c:v>
                </c:pt>
                <c:pt idx="6">
                  <c:v>8</c:v>
                </c:pt>
                <c:pt idx="7">
                  <c:v>6</c:v>
                </c:pt>
                <c:pt idx="8">
                  <c:v>2.1</c:v>
                </c:pt>
                <c:pt idx="9">
                  <c:v>0.3</c:v>
                </c:pt>
                <c:pt idx="10">
                  <c:v>0.8</c:v>
                </c:pt>
              </c:numCache>
            </c:numRef>
          </c:val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>
        <c:manualLayout>
          <c:xMode val="edge"/>
          <c:yMode val="edge"/>
          <c:x val="0.62124119633337649"/>
          <c:y val="7.1558407090569929E-4"/>
          <c:w val="0.37008490404527"/>
          <c:h val="0.99856883185818857"/>
        </c:manualLayout>
      </c:layout>
      <c:overlay val="0"/>
      <c:txPr>
        <a:bodyPr/>
        <a:lstStyle/>
        <a:p>
          <a:pPr>
            <a:defRPr sz="1200"/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>
          <a:latin typeface="Cambria" pitchFamily="18" charset="0"/>
        </a:defRPr>
      </a:pPr>
      <a:endParaRPr lang="ru-RU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bar"/>
        <c:grouping val="clustered"/>
        <c:varyColors val="0"/>
        <c:ser>
          <c:idx val="0"/>
          <c:order val="0"/>
          <c:invertIfNegative val="0"/>
          <c:dPt>
            <c:idx val="0"/>
            <c:invertIfNegative val="0"/>
            <c:bubble3D val="0"/>
            <c:spPr>
              <a:solidFill>
                <a:schemeClr val="accent3"/>
              </a:solidFill>
            </c:spPr>
          </c:dPt>
          <c:dPt>
            <c:idx val="1"/>
            <c:invertIfNegative val="0"/>
            <c:bubble3D val="0"/>
            <c:spPr>
              <a:solidFill>
                <a:schemeClr val="accent2"/>
              </a:solidFill>
            </c:spPr>
          </c:dPt>
          <c:cat>
            <c:strRef>
              <c:f>Лист3!$B$6:$B$7</c:f>
              <c:strCache>
                <c:ptCount val="2"/>
                <c:pt idx="0">
                  <c:v>Дотации</c:v>
                </c:pt>
                <c:pt idx="1">
                  <c:v>Субвенции</c:v>
                </c:pt>
              </c:strCache>
            </c:strRef>
          </c:cat>
          <c:val>
            <c:numRef>
              <c:f>Лист3!$C$6:$C$7</c:f>
              <c:numCache>
                <c:formatCode>General</c:formatCode>
                <c:ptCount val="2"/>
                <c:pt idx="0">
                  <c:v>6360</c:v>
                </c:pt>
                <c:pt idx="1">
                  <c:v>2935.3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01045376"/>
        <c:axId val="101046912"/>
      </c:barChart>
      <c:catAx>
        <c:axId val="101045376"/>
        <c:scaling>
          <c:orientation val="minMax"/>
        </c:scaling>
        <c:delete val="1"/>
        <c:axPos val="l"/>
        <c:majorTickMark val="out"/>
        <c:minorTickMark val="none"/>
        <c:tickLblPos val="nextTo"/>
        <c:crossAx val="101046912"/>
        <c:crosses val="autoZero"/>
        <c:auto val="1"/>
        <c:lblAlgn val="ctr"/>
        <c:lblOffset val="100"/>
        <c:noMultiLvlLbl val="0"/>
      </c:catAx>
      <c:valAx>
        <c:axId val="101046912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101045376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7.1633206510751987E-2"/>
          <c:y val="1.3453713476280414E-2"/>
          <c:w val="0.928366793489248"/>
          <c:h val="0.65175119431174311"/>
        </c:manualLayout>
      </c:layout>
      <c:lineChart>
        <c:grouping val="standard"/>
        <c:varyColors val="0"/>
        <c:ser>
          <c:idx val="0"/>
          <c:order val="0"/>
          <c:tx>
            <c:strRef>
              <c:f>Лист1!$B$16</c:f>
              <c:strCache>
                <c:ptCount val="1"/>
                <c:pt idx="0">
                  <c:v>до выравнивания</c:v>
                </c:pt>
              </c:strCache>
            </c:strRef>
          </c:tx>
          <c:cat>
            <c:strRef>
              <c:f>Лист1!$A$17:$A$26</c:f>
              <c:strCache>
                <c:ptCount val="10"/>
                <c:pt idx="0">
                  <c:v>Дятьковское ГП</c:v>
                </c:pt>
                <c:pt idx="1">
                  <c:v>Бытошское ГП</c:v>
                </c:pt>
                <c:pt idx="2">
                  <c:v>Ивотское ГП</c:v>
                </c:pt>
                <c:pt idx="3">
                  <c:v>Любохонское ГП</c:v>
                </c:pt>
                <c:pt idx="4">
                  <c:v>Старское ГП</c:v>
                </c:pt>
                <c:pt idx="5">
                  <c:v>Березинское СП</c:v>
                </c:pt>
                <c:pt idx="6">
                  <c:v>Большежуковское СП</c:v>
                </c:pt>
                <c:pt idx="7">
                  <c:v>Верховское СП</c:v>
                </c:pt>
                <c:pt idx="8">
                  <c:v>Немеричское СП</c:v>
                </c:pt>
                <c:pt idx="9">
                  <c:v>Слободищенское СП</c:v>
                </c:pt>
              </c:strCache>
            </c:strRef>
          </c:cat>
          <c:val>
            <c:numRef>
              <c:f>Лист1!$B$17:$B$26</c:f>
              <c:numCache>
                <c:formatCode>General</c:formatCode>
                <c:ptCount val="10"/>
                <c:pt idx="0">
                  <c:v>1.8</c:v>
                </c:pt>
                <c:pt idx="1">
                  <c:v>0.87</c:v>
                </c:pt>
                <c:pt idx="2">
                  <c:v>0.45</c:v>
                </c:pt>
                <c:pt idx="3">
                  <c:v>0.38</c:v>
                </c:pt>
                <c:pt idx="4">
                  <c:v>0.49</c:v>
                </c:pt>
                <c:pt idx="5">
                  <c:v>0.41</c:v>
                </c:pt>
                <c:pt idx="6">
                  <c:v>0.2</c:v>
                </c:pt>
                <c:pt idx="7">
                  <c:v>1.06</c:v>
                </c:pt>
                <c:pt idx="8">
                  <c:v>0.47</c:v>
                </c:pt>
                <c:pt idx="9">
                  <c:v>0.41</c:v>
                </c:pt>
              </c:numCache>
            </c:numRef>
          </c:val>
          <c:smooth val="1"/>
          <c:extLst xmlns:c16r2="http://schemas.microsoft.com/office/drawing/2015/06/chart">
            <c:ext xmlns:c16="http://schemas.microsoft.com/office/drawing/2014/chart" uri="{C3380CC4-5D6E-409C-BE32-E72D297353CC}">
              <c16:uniqueId val="{00000000-72E7-470B-A526-4570569AA367}"/>
            </c:ext>
          </c:extLst>
        </c:ser>
        <c:ser>
          <c:idx val="1"/>
          <c:order val="1"/>
          <c:tx>
            <c:strRef>
              <c:f>Лист1!$C$16</c:f>
              <c:strCache>
                <c:ptCount val="1"/>
                <c:pt idx="0">
                  <c:v>после выравнивания</c:v>
                </c:pt>
              </c:strCache>
            </c:strRef>
          </c:tx>
          <c:cat>
            <c:strRef>
              <c:f>Лист1!$A$17:$A$26</c:f>
              <c:strCache>
                <c:ptCount val="10"/>
                <c:pt idx="0">
                  <c:v>Дятьковское ГП</c:v>
                </c:pt>
                <c:pt idx="1">
                  <c:v>Бытошское ГП</c:v>
                </c:pt>
                <c:pt idx="2">
                  <c:v>Ивотское ГП</c:v>
                </c:pt>
                <c:pt idx="3">
                  <c:v>Любохонское ГП</c:v>
                </c:pt>
                <c:pt idx="4">
                  <c:v>Старское ГП</c:v>
                </c:pt>
                <c:pt idx="5">
                  <c:v>Березинское СП</c:v>
                </c:pt>
                <c:pt idx="6">
                  <c:v>Большежуковское СП</c:v>
                </c:pt>
                <c:pt idx="7">
                  <c:v>Верховское СП</c:v>
                </c:pt>
                <c:pt idx="8">
                  <c:v>Немеричское СП</c:v>
                </c:pt>
                <c:pt idx="9">
                  <c:v>Слободищенское СП</c:v>
                </c:pt>
              </c:strCache>
            </c:strRef>
          </c:cat>
          <c:val>
            <c:numRef>
              <c:f>Лист1!$C$17:$C$26</c:f>
              <c:numCache>
                <c:formatCode>General</c:formatCode>
                <c:ptCount val="10"/>
                <c:pt idx="0">
                  <c:v>1.8</c:v>
                </c:pt>
                <c:pt idx="1">
                  <c:v>0.88</c:v>
                </c:pt>
                <c:pt idx="2">
                  <c:v>0.52</c:v>
                </c:pt>
                <c:pt idx="3">
                  <c:v>0.45</c:v>
                </c:pt>
                <c:pt idx="4">
                  <c:v>0.55000000000000004</c:v>
                </c:pt>
                <c:pt idx="5">
                  <c:v>0.48</c:v>
                </c:pt>
                <c:pt idx="6">
                  <c:v>0.3</c:v>
                </c:pt>
                <c:pt idx="7">
                  <c:v>1.06</c:v>
                </c:pt>
                <c:pt idx="8">
                  <c:v>0.54</c:v>
                </c:pt>
                <c:pt idx="9">
                  <c:v>0.48</c:v>
                </c:pt>
              </c:numCache>
            </c:numRef>
          </c:val>
          <c:smooth val="1"/>
          <c:extLst xmlns:c16r2="http://schemas.microsoft.com/office/drawing/2015/06/chart">
            <c:ext xmlns:c16="http://schemas.microsoft.com/office/drawing/2014/chart" uri="{C3380CC4-5D6E-409C-BE32-E72D297353CC}">
              <c16:uniqueId val="{00000001-72E7-470B-A526-4570569AA36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05653376"/>
        <c:axId val="105655296"/>
      </c:lineChart>
      <c:catAx>
        <c:axId val="105653376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200"/>
            </a:pPr>
            <a:endParaRPr lang="ru-RU"/>
          </a:p>
        </c:txPr>
        <c:crossAx val="105655296"/>
        <c:crosses val="autoZero"/>
        <c:auto val="1"/>
        <c:lblAlgn val="ctr"/>
        <c:lblOffset val="100"/>
        <c:noMultiLvlLbl val="0"/>
      </c:catAx>
      <c:valAx>
        <c:axId val="10565529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05653376"/>
        <c:crosses val="autoZero"/>
        <c:crossBetween val="between"/>
      </c:valAx>
    </c:plotArea>
    <c:legend>
      <c:legendPos val="b"/>
      <c:layout/>
      <c:overlay val="0"/>
      <c:txPr>
        <a:bodyPr/>
        <a:lstStyle/>
        <a:p>
          <a:pPr>
            <a:defRPr sz="1600"/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>
          <a:latin typeface="Cambria" pitchFamily="18" charset="0"/>
        </a:defRPr>
      </a:pPr>
      <a:endParaRPr lang="ru-RU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v>Объем муниципального долга</c:v>
          </c:tx>
          <c:invertIfNegative val="0"/>
          <c:dLbls>
            <c:dLbl>
              <c:idx val="3"/>
              <c:layout>
                <c:manualLayout>
                  <c:x val="-1.3010849432030215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solidFill>
                <a:schemeClr val="tx2">
                  <a:lumMod val="20000"/>
                  <a:lumOff val="80000"/>
                </a:schemeClr>
              </a:solidFill>
            </c:spPr>
            <c:txPr>
              <a:bodyPr/>
              <a:lstStyle/>
              <a:p>
                <a:pPr>
                  <a:defRPr sz="14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Лист6!$A$1:$A$4</c:f>
              <c:strCache>
                <c:ptCount val="4"/>
                <c:pt idx="0">
                  <c:v>оценка на 1.01.2019</c:v>
                </c:pt>
                <c:pt idx="1">
                  <c:v>на 1.01.2020</c:v>
                </c:pt>
                <c:pt idx="2">
                  <c:v>на 1.01.2021</c:v>
                </c:pt>
                <c:pt idx="3">
                  <c:v>на 1.01.2022</c:v>
                </c:pt>
              </c:strCache>
            </c:strRef>
          </c:cat>
          <c:val>
            <c:numRef>
              <c:f>Лист6!$B$1:$B$4</c:f>
              <c:numCache>
                <c:formatCode>General</c:formatCode>
                <c:ptCount val="4"/>
                <c:pt idx="0">
                  <c:v>26000</c:v>
                </c:pt>
                <c:pt idx="1">
                  <c:v>26000</c:v>
                </c:pt>
                <c:pt idx="2">
                  <c:v>26000</c:v>
                </c:pt>
                <c:pt idx="3">
                  <c:v>23000</c:v>
                </c:pt>
              </c:numCache>
            </c:numRef>
          </c:val>
        </c:ser>
        <c:ser>
          <c:idx val="1"/>
          <c:order val="1"/>
          <c:tx>
            <c:v>Предельный объем муниципального долга</c:v>
          </c:tx>
          <c:invertIfNegative val="0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smtClean="0"/>
                      <a:t>31289,5</a:t>
                    </a:r>
                    <a:endParaRPr lang="ru-RU" smtClean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smtClean="0"/>
                      <a:t>32754,</a:t>
                    </a:r>
                    <a:r>
                      <a:rPr lang="ru-RU" smtClean="0"/>
                      <a:t>6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2.0239099116491611E-2"/>
                  <c:y val="-2.7973864040853297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solidFill>
                <a:schemeClr val="accent2">
                  <a:lumMod val="20000"/>
                  <a:lumOff val="80000"/>
                </a:schemeClr>
              </a:solidFill>
            </c:spPr>
            <c:txPr>
              <a:bodyPr/>
              <a:lstStyle/>
              <a:p>
                <a:pPr>
                  <a:defRPr sz="14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Лист6!$A$1:$A$4</c:f>
              <c:strCache>
                <c:ptCount val="4"/>
                <c:pt idx="0">
                  <c:v>оценка на 1.01.2019</c:v>
                </c:pt>
                <c:pt idx="1">
                  <c:v>на 1.01.2020</c:v>
                </c:pt>
                <c:pt idx="2">
                  <c:v>на 1.01.2021</c:v>
                </c:pt>
                <c:pt idx="3">
                  <c:v>на 1.01.2022</c:v>
                </c:pt>
              </c:strCache>
            </c:strRef>
          </c:cat>
          <c:val>
            <c:numRef>
              <c:f>Лист6!$C$1:$C$4</c:f>
              <c:numCache>
                <c:formatCode>General</c:formatCode>
                <c:ptCount val="4"/>
                <c:pt idx="0">
                  <c:v>31289.501824999988</c:v>
                </c:pt>
                <c:pt idx="1">
                  <c:v>31663.5</c:v>
                </c:pt>
                <c:pt idx="2">
                  <c:v>32754.55</c:v>
                </c:pt>
                <c:pt idx="3">
                  <c:v>23394.799999999999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axId val="106001152"/>
        <c:axId val="106002688"/>
      </c:barChart>
      <c:catAx>
        <c:axId val="106001152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ru-RU"/>
          </a:p>
        </c:txPr>
        <c:crossAx val="106002688"/>
        <c:crosses val="autoZero"/>
        <c:auto val="1"/>
        <c:lblAlgn val="ctr"/>
        <c:lblOffset val="100"/>
        <c:noMultiLvlLbl val="0"/>
      </c:catAx>
      <c:valAx>
        <c:axId val="106002688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/>
            </a:pPr>
            <a:endParaRPr lang="ru-RU"/>
          </a:p>
        </c:txPr>
        <c:crossAx val="106001152"/>
        <c:crosses val="autoZero"/>
        <c:crossBetween val="between"/>
      </c:valAx>
    </c:plotArea>
    <c:legend>
      <c:legendPos val="b"/>
      <c:layout/>
      <c:overlay val="0"/>
      <c:txPr>
        <a:bodyPr/>
        <a:lstStyle/>
        <a:p>
          <a:pPr>
            <a:defRPr sz="1400"/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>
          <a:latin typeface="Cambria" pitchFamily="18" charset="0"/>
        </a:defRPr>
      </a:pPr>
      <a:endParaRPr lang="ru-RU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67E653A-9051-45ED-B94A-31B711AEB81E}" type="doc">
      <dgm:prSet loTypeId="urn:microsoft.com/office/officeart/2005/8/layout/orgChart1" loCatId="hierarchy" qsTypeId="urn:microsoft.com/office/officeart/2005/8/quickstyle/simple4" qsCatId="simple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1B854C1F-0746-4AB1-BEE7-B7A99284B622}">
      <dgm:prSet phldrT="[Текст]"/>
      <dgm:spPr>
        <a:solidFill>
          <a:schemeClr val="accent1"/>
        </a:solidFill>
      </dgm:spPr>
      <dgm:t>
        <a:bodyPr/>
        <a:lstStyle/>
        <a:p>
          <a:r>
            <a:rPr lang="ru-RU" dirty="0">
              <a:latin typeface="Cambria" pitchFamily="18" charset="0"/>
            </a:rPr>
            <a:t>Стадии бюджетного процесса</a:t>
          </a:r>
        </a:p>
      </dgm:t>
    </dgm:pt>
    <dgm:pt modelId="{94755A55-1802-4E13-84C5-50CAF67EDB71}" type="parTrans" cxnId="{96293769-FF86-4CF5-A961-87C1CE0F7FED}">
      <dgm:prSet/>
      <dgm:spPr/>
      <dgm:t>
        <a:bodyPr/>
        <a:lstStyle/>
        <a:p>
          <a:endParaRPr lang="ru-RU">
            <a:solidFill>
              <a:schemeClr val="tx1"/>
            </a:solidFill>
            <a:latin typeface="Cambria" pitchFamily="18" charset="0"/>
          </a:endParaRPr>
        </a:p>
      </dgm:t>
    </dgm:pt>
    <dgm:pt modelId="{835E37C1-6B4E-43BC-B5DB-5903563A15A1}" type="sibTrans" cxnId="{96293769-FF86-4CF5-A961-87C1CE0F7FED}">
      <dgm:prSet/>
      <dgm:spPr/>
      <dgm:t>
        <a:bodyPr/>
        <a:lstStyle/>
        <a:p>
          <a:endParaRPr lang="ru-RU">
            <a:solidFill>
              <a:schemeClr val="tx1"/>
            </a:solidFill>
            <a:latin typeface="Cambria" pitchFamily="18" charset="0"/>
          </a:endParaRPr>
        </a:p>
      </dgm:t>
    </dgm:pt>
    <dgm:pt modelId="{C9FB7EA0-30F4-491D-8C01-49F3D6553C6C}">
      <dgm:prSet phldrT="[Текст]"/>
      <dgm:spPr/>
      <dgm:t>
        <a:bodyPr/>
        <a:lstStyle/>
        <a:p>
          <a:r>
            <a:rPr lang="ru-RU" dirty="0">
              <a:latin typeface="Cambria" pitchFamily="18" charset="0"/>
            </a:rPr>
            <a:t>1. Разработка проекта бюджета</a:t>
          </a:r>
        </a:p>
      </dgm:t>
    </dgm:pt>
    <dgm:pt modelId="{EE896581-7FE5-415C-AFF8-D2C9255CA852}" type="parTrans" cxnId="{B0E7623A-A6AC-451F-ABDD-BF6A534433BA}">
      <dgm:prSet/>
      <dgm:spPr/>
      <dgm:t>
        <a:bodyPr/>
        <a:lstStyle/>
        <a:p>
          <a:endParaRPr lang="ru-RU">
            <a:solidFill>
              <a:schemeClr val="bg1"/>
            </a:solidFill>
            <a:latin typeface="Cambria" pitchFamily="18" charset="0"/>
          </a:endParaRPr>
        </a:p>
      </dgm:t>
    </dgm:pt>
    <dgm:pt modelId="{253E8A8C-9397-4AFC-9DB0-F80052D6204A}" type="sibTrans" cxnId="{B0E7623A-A6AC-451F-ABDD-BF6A534433BA}">
      <dgm:prSet/>
      <dgm:spPr/>
      <dgm:t>
        <a:bodyPr/>
        <a:lstStyle/>
        <a:p>
          <a:endParaRPr lang="ru-RU">
            <a:solidFill>
              <a:schemeClr val="tx1"/>
            </a:solidFill>
            <a:latin typeface="Cambria" pitchFamily="18" charset="0"/>
          </a:endParaRPr>
        </a:p>
      </dgm:t>
    </dgm:pt>
    <dgm:pt modelId="{D40BEBAE-C2FA-4D4D-9823-F51B1A50DBE9}">
      <dgm:prSet phldrT="[Текст]"/>
      <dgm:spPr/>
      <dgm:t>
        <a:bodyPr/>
        <a:lstStyle/>
        <a:p>
          <a:r>
            <a:rPr lang="ru-RU">
              <a:latin typeface="Cambria" pitchFamily="18" charset="0"/>
            </a:rPr>
            <a:t>2. Рассмотрение проекта бюджета</a:t>
          </a:r>
          <a:endParaRPr lang="ru-RU" dirty="0">
            <a:latin typeface="Cambria" pitchFamily="18" charset="0"/>
          </a:endParaRPr>
        </a:p>
      </dgm:t>
    </dgm:pt>
    <dgm:pt modelId="{3FEE23AB-FD37-4F57-A51C-BA604FB64EC2}" type="parTrans" cxnId="{112B4D5D-B98B-4EE4-8F89-D4E7494FD774}">
      <dgm:prSet/>
      <dgm:spPr/>
      <dgm:t>
        <a:bodyPr/>
        <a:lstStyle/>
        <a:p>
          <a:endParaRPr lang="ru-RU">
            <a:solidFill>
              <a:schemeClr val="bg1"/>
            </a:solidFill>
            <a:latin typeface="Cambria" pitchFamily="18" charset="0"/>
          </a:endParaRPr>
        </a:p>
      </dgm:t>
    </dgm:pt>
    <dgm:pt modelId="{6FD51861-B269-41EF-BAE6-038E3077148A}" type="sibTrans" cxnId="{112B4D5D-B98B-4EE4-8F89-D4E7494FD774}">
      <dgm:prSet/>
      <dgm:spPr/>
      <dgm:t>
        <a:bodyPr/>
        <a:lstStyle/>
        <a:p>
          <a:endParaRPr lang="ru-RU">
            <a:solidFill>
              <a:schemeClr val="tx1"/>
            </a:solidFill>
            <a:latin typeface="Cambria" pitchFamily="18" charset="0"/>
          </a:endParaRPr>
        </a:p>
      </dgm:t>
    </dgm:pt>
    <dgm:pt modelId="{664B62D9-BF93-45F5-B08D-4BE3B67AE491}">
      <dgm:prSet phldrT="[Текст]"/>
      <dgm:spPr/>
      <dgm:t>
        <a:bodyPr/>
        <a:lstStyle/>
        <a:p>
          <a:r>
            <a:rPr lang="ru-RU">
              <a:latin typeface="Cambria" pitchFamily="18" charset="0"/>
            </a:rPr>
            <a:t>3. Утверждение проекта бюджета</a:t>
          </a:r>
          <a:endParaRPr lang="ru-RU" dirty="0">
            <a:latin typeface="Cambria" pitchFamily="18" charset="0"/>
          </a:endParaRPr>
        </a:p>
      </dgm:t>
    </dgm:pt>
    <dgm:pt modelId="{2B069323-F6BB-4D2E-99CA-A3C744FD23C8}" type="parTrans" cxnId="{CFCE54F2-490A-4DEE-AA20-1BFE96EE3B63}">
      <dgm:prSet/>
      <dgm:spPr/>
      <dgm:t>
        <a:bodyPr/>
        <a:lstStyle/>
        <a:p>
          <a:endParaRPr lang="ru-RU">
            <a:solidFill>
              <a:schemeClr val="bg1"/>
            </a:solidFill>
            <a:latin typeface="Cambria" pitchFamily="18" charset="0"/>
          </a:endParaRPr>
        </a:p>
      </dgm:t>
    </dgm:pt>
    <dgm:pt modelId="{E7E3846F-3266-4B45-A0AF-43A54F5F6D86}" type="sibTrans" cxnId="{CFCE54F2-490A-4DEE-AA20-1BFE96EE3B63}">
      <dgm:prSet/>
      <dgm:spPr/>
      <dgm:t>
        <a:bodyPr/>
        <a:lstStyle/>
        <a:p>
          <a:endParaRPr lang="ru-RU">
            <a:solidFill>
              <a:schemeClr val="tx1"/>
            </a:solidFill>
            <a:latin typeface="Cambria" pitchFamily="18" charset="0"/>
          </a:endParaRPr>
        </a:p>
      </dgm:t>
    </dgm:pt>
    <dgm:pt modelId="{88458D3C-0AFD-4144-AAE4-21063C532A02}">
      <dgm:prSet phldrT="[Текст]"/>
      <dgm:spPr/>
      <dgm:t>
        <a:bodyPr/>
        <a:lstStyle/>
        <a:p>
          <a:r>
            <a:rPr lang="ru-RU">
              <a:latin typeface="Cambria" pitchFamily="18" charset="0"/>
            </a:rPr>
            <a:t>4. Исполнение бюджета</a:t>
          </a:r>
          <a:endParaRPr lang="ru-RU" dirty="0">
            <a:latin typeface="Cambria" pitchFamily="18" charset="0"/>
          </a:endParaRPr>
        </a:p>
      </dgm:t>
    </dgm:pt>
    <dgm:pt modelId="{75E2FE07-018A-4783-A21F-1D0FE292BE11}" type="parTrans" cxnId="{8F302A9F-BBA9-45DA-82E6-39EEBE8FFD64}">
      <dgm:prSet/>
      <dgm:spPr/>
      <dgm:t>
        <a:bodyPr/>
        <a:lstStyle/>
        <a:p>
          <a:endParaRPr lang="ru-RU">
            <a:solidFill>
              <a:schemeClr val="bg1"/>
            </a:solidFill>
            <a:latin typeface="Cambria" pitchFamily="18" charset="0"/>
          </a:endParaRPr>
        </a:p>
      </dgm:t>
    </dgm:pt>
    <dgm:pt modelId="{5DA185B9-7C39-4EFB-9FAA-947076483E4F}" type="sibTrans" cxnId="{8F302A9F-BBA9-45DA-82E6-39EEBE8FFD64}">
      <dgm:prSet/>
      <dgm:spPr/>
      <dgm:t>
        <a:bodyPr/>
        <a:lstStyle/>
        <a:p>
          <a:endParaRPr lang="ru-RU">
            <a:solidFill>
              <a:schemeClr val="tx1"/>
            </a:solidFill>
            <a:latin typeface="Cambria" pitchFamily="18" charset="0"/>
          </a:endParaRPr>
        </a:p>
      </dgm:t>
    </dgm:pt>
    <dgm:pt modelId="{F10032C6-A7A2-4910-8D25-1CC3B37B7554}">
      <dgm:prSet phldrT="[Текст]"/>
      <dgm:spPr/>
      <dgm:t>
        <a:bodyPr/>
        <a:lstStyle/>
        <a:p>
          <a:r>
            <a:rPr lang="ru-RU">
              <a:latin typeface="Cambria" pitchFamily="18" charset="0"/>
            </a:rPr>
            <a:t>5. Рассмотрение и утверждение отчета об исполнении бюджета</a:t>
          </a:r>
          <a:endParaRPr lang="ru-RU" dirty="0">
            <a:latin typeface="Cambria" pitchFamily="18" charset="0"/>
          </a:endParaRPr>
        </a:p>
      </dgm:t>
    </dgm:pt>
    <dgm:pt modelId="{77B77601-42A1-407D-A295-9F5F3B17B784}" type="parTrans" cxnId="{604AD0E9-D38B-43BC-AAA9-4422A1BE38A4}">
      <dgm:prSet/>
      <dgm:spPr/>
      <dgm:t>
        <a:bodyPr/>
        <a:lstStyle/>
        <a:p>
          <a:endParaRPr lang="ru-RU">
            <a:solidFill>
              <a:schemeClr val="bg1"/>
            </a:solidFill>
            <a:latin typeface="Cambria" pitchFamily="18" charset="0"/>
          </a:endParaRPr>
        </a:p>
      </dgm:t>
    </dgm:pt>
    <dgm:pt modelId="{B686786A-63C7-4290-8A84-CA9C4ADA8F21}" type="sibTrans" cxnId="{604AD0E9-D38B-43BC-AAA9-4422A1BE38A4}">
      <dgm:prSet/>
      <dgm:spPr/>
      <dgm:t>
        <a:bodyPr/>
        <a:lstStyle/>
        <a:p>
          <a:endParaRPr lang="ru-RU">
            <a:solidFill>
              <a:schemeClr val="tx1"/>
            </a:solidFill>
            <a:latin typeface="Cambria" pitchFamily="18" charset="0"/>
          </a:endParaRPr>
        </a:p>
      </dgm:t>
    </dgm:pt>
    <dgm:pt modelId="{3B1F2B94-DBD7-4D0C-B553-1C90552457BB}" type="pres">
      <dgm:prSet presAssocID="{E67E653A-9051-45ED-B94A-31B711AEB81E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B1B69A62-17E5-457F-9DFB-F1D219F7BAD8}" type="pres">
      <dgm:prSet presAssocID="{1B854C1F-0746-4AB1-BEE7-B7A99284B622}" presName="hierRoot1" presStyleCnt="0">
        <dgm:presLayoutVars>
          <dgm:hierBranch val="init"/>
        </dgm:presLayoutVars>
      </dgm:prSet>
      <dgm:spPr/>
    </dgm:pt>
    <dgm:pt modelId="{9CBCAD47-E95E-400B-87D9-DB2AA956C413}" type="pres">
      <dgm:prSet presAssocID="{1B854C1F-0746-4AB1-BEE7-B7A99284B622}" presName="rootComposite1" presStyleCnt="0"/>
      <dgm:spPr/>
    </dgm:pt>
    <dgm:pt modelId="{51A8B6F3-DD1B-42DE-9E59-B7DE216B9BB4}" type="pres">
      <dgm:prSet presAssocID="{1B854C1F-0746-4AB1-BEE7-B7A99284B622}" presName="rootText1" presStyleLbl="node0" presStyleIdx="0" presStyleCnt="1" custScaleX="240178" custScaleY="62495" custLinFactNeighborX="2859" custLinFactNeighborY="-236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7BCFD809-8D5B-46BC-8C8B-57CFD3877C87}" type="pres">
      <dgm:prSet presAssocID="{1B854C1F-0746-4AB1-BEE7-B7A99284B622}" presName="rootConnector1" presStyleLbl="node1" presStyleIdx="0" presStyleCnt="0"/>
      <dgm:spPr/>
      <dgm:t>
        <a:bodyPr/>
        <a:lstStyle/>
        <a:p>
          <a:endParaRPr lang="ru-RU"/>
        </a:p>
      </dgm:t>
    </dgm:pt>
    <dgm:pt modelId="{FDEA05E7-3C04-4A71-907C-7C39D7B99FD0}" type="pres">
      <dgm:prSet presAssocID="{1B854C1F-0746-4AB1-BEE7-B7A99284B622}" presName="hierChild2" presStyleCnt="0"/>
      <dgm:spPr/>
    </dgm:pt>
    <dgm:pt modelId="{DC1B3480-08E6-47BA-8643-5C52943C7796}" type="pres">
      <dgm:prSet presAssocID="{EE896581-7FE5-415C-AFF8-D2C9255CA852}" presName="Name37" presStyleLbl="parChTrans1D2" presStyleIdx="0" presStyleCnt="5"/>
      <dgm:spPr/>
      <dgm:t>
        <a:bodyPr/>
        <a:lstStyle/>
        <a:p>
          <a:endParaRPr lang="ru-RU"/>
        </a:p>
      </dgm:t>
    </dgm:pt>
    <dgm:pt modelId="{E23BC983-4575-42AF-9B8C-453F61CB7AE0}" type="pres">
      <dgm:prSet presAssocID="{C9FB7EA0-30F4-491D-8C01-49F3D6553C6C}" presName="hierRoot2" presStyleCnt="0">
        <dgm:presLayoutVars>
          <dgm:hierBranch val="init"/>
        </dgm:presLayoutVars>
      </dgm:prSet>
      <dgm:spPr/>
    </dgm:pt>
    <dgm:pt modelId="{770D33CA-874C-4F6F-BCED-963D8AC41A53}" type="pres">
      <dgm:prSet presAssocID="{C9FB7EA0-30F4-491D-8C01-49F3D6553C6C}" presName="rootComposite" presStyleCnt="0"/>
      <dgm:spPr/>
    </dgm:pt>
    <dgm:pt modelId="{AC373D65-8D8F-41B2-8E96-65D97112CB51}" type="pres">
      <dgm:prSet presAssocID="{C9FB7EA0-30F4-491D-8C01-49F3D6553C6C}" presName="rootText" presStyleLbl="node2" presStyleIdx="0" presStyleCnt="5" custScaleX="9570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74A74BF1-11B6-42FF-9AF4-9576924FD591}" type="pres">
      <dgm:prSet presAssocID="{C9FB7EA0-30F4-491D-8C01-49F3D6553C6C}" presName="rootConnector" presStyleLbl="node2" presStyleIdx="0" presStyleCnt="5"/>
      <dgm:spPr/>
      <dgm:t>
        <a:bodyPr/>
        <a:lstStyle/>
        <a:p>
          <a:endParaRPr lang="ru-RU"/>
        </a:p>
      </dgm:t>
    </dgm:pt>
    <dgm:pt modelId="{8A70501A-689D-4383-AAD9-35A03FE6A12A}" type="pres">
      <dgm:prSet presAssocID="{C9FB7EA0-30F4-491D-8C01-49F3D6553C6C}" presName="hierChild4" presStyleCnt="0"/>
      <dgm:spPr/>
    </dgm:pt>
    <dgm:pt modelId="{2E6C3CAB-7330-4EA5-8780-5CA754988A87}" type="pres">
      <dgm:prSet presAssocID="{C9FB7EA0-30F4-491D-8C01-49F3D6553C6C}" presName="hierChild5" presStyleCnt="0"/>
      <dgm:spPr/>
    </dgm:pt>
    <dgm:pt modelId="{ED09A9B7-F930-466C-A721-628D719CD611}" type="pres">
      <dgm:prSet presAssocID="{3FEE23AB-FD37-4F57-A51C-BA604FB64EC2}" presName="Name37" presStyleLbl="parChTrans1D2" presStyleIdx="1" presStyleCnt="5"/>
      <dgm:spPr/>
      <dgm:t>
        <a:bodyPr/>
        <a:lstStyle/>
        <a:p>
          <a:endParaRPr lang="ru-RU"/>
        </a:p>
      </dgm:t>
    </dgm:pt>
    <dgm:pt modelId="{B2CF9099-3FD9-4B05-8C22-59B74E9D5AD6}" type="pres">
      <dgm:prSet presAssocID="{D40BEBAE-C2FA-4D4D-9823-F51B1A50DBE9}" presName="hierRoot2" presStyleCnt="0">
        <dgm:presLayoutVars>
          <dgm:hierBranch val="init"/>
        </dgm:presLayoutVars>
      </dgm:prSet>
      <dgm:spPr/>
    </dgm:pt>
    <dgm:pt modelId="{B6F7C0C3-3183-4CD6-BB9C-03D64D54E412}" type="pres">
      <dgm:prSet presAssocID="{D40BEBAE-C2FA-4D4D-9823-F51B1A50DBE9}" presName="rootComposite" presStyleCnt="0"/>
      <dgm:spPr/>
    </dgm:pt>
    <dgm:pt modelId="{23CE6C4C-5F7B-4518-BBAF-43872BDC0910}" type="pres">
      <dgm:prSet presAssocID="{D40BEBAE-C2FA-4D4D-9823-F51B1A50DBE9}" presName="rootText" presStyleLbl="node2" presStyleIdx="1" presStyleCnt="5" custScaleX="8687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DD03CE2F-470D-43BF-98F6-415F4AC7116C}" type="pres">
      <dgm:prSet presAssocID="{D40BEBAE-C2FA-4D4D-9823-F51B1A50DBE9}" presName="rootConnector" presStyleLbl="node2" presStyleIdx="1" presStyleCnt="5"/>
      <dgm:spPr/>
      <dgm:t>
        <a:bodyPr/>
        <a:lstStyle/>
        <a:p>
          <a:endParaRPr lang="ru-RU"/>
        </a:p>
      </dgm:t>
    </dgm:pt>
    <dgm:pt modelId="{FEFEF28A-4313-4E03-A000-A9B908070D1C}" type="pres">
      <dgm:prSet presAssocID="{D40BEBAE-C2FA-4D4D-9823-F51B1A50DBE9}" presName="hierChild4" presStyleCnt="0"/>
      <dgm:spPr/>
    </dgm:pt>
    <dgm:pt modelId="{F69123BF-9151-4AFA-931B-B75604E08F69}" type="pres">
      <dgm:prSet presAssocID="{D40BEBAE-C2FA-4D4D-9823-F51B1A50DBE9}" presName="hierChild5" presStyleCnt="0"/>
      <dgm:spPr/>
    </dgm:pt>
    <dgm:pt modelId="{46CE6D0A-CADD-4BC4-9839-C9834D6DAE2A}" type="pres">
      <dgm:prSet presAssocID="{2B069323-F6BB-4D2E-99CA-A3C744FD23C8}" presName="Name37" presStyleLbl="parChTrans1D2" presStyleIdx="2" presStyleCnt="5"/>
      <dgm:spPr/>
      <dgm:t>
        <a:bodyPr/>
        <a:lstStyle/>
        <a:p>
          <a:endParaRPr lang="ru-RU"/>
        </a:p>
      </dgm:t>
    </dgm:pt>
    <dgm:pt modelId="{EB63BCDE-6AF4-451F-96F0-C859B8439DCC}" type="pres">
      <dgm:prSet presAssocID="{664B62D9-BF93-45F5-B08D-4BE3B67AE491}" presName="hierRoot2" presStyleCnt="0">
        <dgm:presLayoutVars>
          <dgm:hierBranch val="init"/>
        </dgm:presLayoutVars>
      </dgm:prSet>
      <dgm:spPr/>
    </dgm:pt>
    <dgm:pt modelId="{6FA37851-C6C7-47B6-BB57-E882011D597C}" type="pres">
      <dgm:prSet presAssocID="{664B62D9-BF93-45F5-B08D-4BE3B67AE491}" presName="rootComposite" presStyleCnt="0"/>
      <dgm:spPr/>
    </dgm:pt>
    <dgm:pt modelId="{EDC34CBE-E89B-4397-8F19-0B5E5942A541}" type="pres">
      <dgm:prSet presAssocID="{664B62D9-BF93-45F5-B08D-4BE3B67AE491}" presName="rootText" presStyleLbl="node2" presStyleIdx="2" presStyleCnt="5" custScaleX="8610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7394393-E1C6-46E8-AAD9-01A2C4D0DFBD}" type="pres">
      <dgm:prSet presAssocID="{664B62D9-BF93-45F5-B08D-4BE3B67AE491}" presName="rootConnector" presStyleLbl="node2" presStyleIdx="2" presStyleCnt="5"/>
      <dgm:spPr/>
      <dgm:t>
        <a:bodyPr/>
        <a:lstStyle/>
        <a:p>
          <a:endParaRPr lang="ru-RU"/>
        </a:p>
      </dgm:t>
    </dgm:pt>
    <dgm:pt modelId="{9E7D84D1-062C-4D46-B9D2-88C9E1398F20}" type="pres">
      <dgm:prSet presAssocID="{664B62D9-BF93-45F5-B08D-4BE3B67AE491}" presName="hierChild4" presStyleCnt="0"/>
      <dgm:spPr/>
    </dgm:pt>
    <dgm:pt modelId="{00E1D6BB-B89B-4091-9B8C-2047D07A2989}" type="pres">
      <dgm:prSet presAssocID="{664B62D9-BF93-45F5-B08D-4BE3B67AE491}" presName="hierChild5" presStyleCnt="0"/>
      <dgm:spPr/>
    </dgm:pt>
    <dgm:pt modelId="{F1EE4DA7-F20D-4D95-A454-E8C846A5338D}" type="pres">
      <dgm:prSet presAssocID="{75E2FE07-018A-4783-A21F-1D0FE292BE11}" presName="Name37" presStyleLbl="parChTrans1D2" presStyleIdx="3" presStyleCnt="5"/>
      <dgm:spPr/>
      <dgm:t>
        <a:bodyPr/>
        <a:lstStyle/>
        <a:p>
          <a:endParaRPr lang="ru-RU"/>
        </a:p>
      </dgm:t>
    </dgm:pt>
    <dgm:pt modelId="{01E7312B-3C00-44C9-8CAF-75B87F33230E}" type="pres">
      <dgm:prSet presAssocID="{88458D3C-0AFD-4144-AAE4-21063C532A02}" presName="hierRoot2" presStyleCnt="0">
        <dgm:presLayoutVars>
          <dgm:hierBranch val="init"/>
        </dgm:presLayoutVars>
      </dgm:prSet>
      <dgm:spPr/>
    </dgm:pt>
    <dgm:pt modelId="{4AFE13D1-5049-4642-A857-A8336377DDA3}" type="pres">
      <dgm:prSet presAssocID="{88458D3C-0AFD-4144-AAE4-21063C532A02}" presName="rootComposite" presStyleCnt="0"/>
      <dgm:spPr/>
    </dgm:pt>
    <dgm:pt modelId="{E577FB57-DC67-4DD2-95FA-5A7A726B9EB0}" type="pres">
      <dgm:prSet presAssocID="{88458D3C-0AFD-4144-AAE4-21063C532A02}" presName="rootText" presStyleLbl="node2" presStyleIdx="3" presStyleCnt="5" custScaleX="7682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9073A6D4-EA79-4B93-ACBF-261E5500BE56}" type="pres">
      <dgm:prSet presAssocID="{88458D3C-0AFD-4144-AAE4-21063C532A02}" presName="rootConnector" presStyleLbl="node2" presStyleIdx="3" presStyleCnt="5"/>
      <dgm:spPr/>
      <dgm:t>
        <a:bodyPr/>
        <a:lstStyle/>
        <a:p>
          <a:endParaRPr lang="ru-RU"/>
        </a:p>
      </dgm:t>
    </dgm:pt>
    <dgm:pt modelId="{238FBD87-187B-4782-A295-8DF87D0443A7}" type="pres">
      <dgm:prSet presAssocID="{88458D3C-0AFD-4144-AAE4-21063C532A02}" presName="hierChild4" presStyleCnt="0"/>
      <dgm:spPr/>
    </dgm:pt>
    <dgm:pt modelId="{667872C3-E5FF-4194-B403-90C66112C1F0}" type="pres">
      <dgm:prSet presAssocID="{88458D3C-0AFD-4144-AAE4-21063C532A02}" presName="hierChild5" presStyleCnt="0"/>
      <dgm:spPr/>
    </dgm:pt>
    <dgm:pt modelId="{01200109-4F0E-49F8-8286-9AC61BB38486}" type="pres">
      <dgm:prSet presAssocID="{77B77601-42A1-407D-A295-9F5F3B17B784}" presName="Name37" presStyleLbl="parChTrans1D2" presStyleIdx="4" presStyleCnt="5"/>
      <dgm:spPr/>
      <dgm:t>
        <a:bodyPr/>
        <a:lstStyle/>
        <a:p>
          <a:endParaRPr lang="ru-RU"/>
        </a:p>
      </dgm:t>
    </dgm:pt>
    <dgm:pt modelId="{7B46DB69-9FD0-444D-9FC0-31487FEF09B6}" type="pres">
      <dgm:prSet presAssocID="{F10032C6-A7A2-4910-8D25-1CC3B37B7554}" presName="hierRoot2" presStyleCnt="0">
        <dgm:presLayoutVars>
          <dgm:hierBranch val="init"/>
        </dgm:presLayoutVars>
      </dgm:prSet>
      <dgm:spPr/>
    </dgm:pt>
    <dgm:pt modelId="{75ED13B2-3F81-4AA1-8701-ACB905420440}" type="pres">
      <dgm:prSet presAssocID="{F10032C6-A7A2-4910-8D25-1CC3B37B7554}" presName="rootComposite" presStyleCnt="0"/>
      <dgm:spPr/>
    </dgm:pt>
    <dgm:pt modelId="{B88F6BF8-0E9D-43CA-A255-510A638CD265}" type="pres">
      <dgm:prSet presAssocID="{F10032C6-A7A2-4910-8D25-1CC3B37B7554}" presName="rootText" presStyleLbl="node2" presStyleIdx="4" presStyleCnt="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28E370F-8B61-437A-8962-2E2AF7D6EE91}" type="pres">
      <dgm:prSet presAssocID="{F10032C6-A7A2-4910-8D25-1CC3B37B7554}" presName="rootConnector" presStyleLbl="node2" presStyleIdx="4" presStyleCnt="5"/>
      <dgm:spPr/>
      <dgm:t>
        <a:bodyPr/>
        <a:lstStyle/>
        <a:p>
          <a:endParaRPr lang="ru-RU"/>
        </a:p>
      </dgm:t>
    </dgm:pt>
    <dgm:pt modelId="{203E0214-A390-48B6-AE5F-14F908B917C8}" type="pres">
      <dgm:prSet presAssocID="{F10032C6-A7A2-4910-8D25-1CC3B37B7554}" presName="hierChild4" presStyleCnt="0"/>
      <dgm:spPr/>
    </dgm:pt>
    <dgm:pt modelId="{856C138C-3818-4A5B-83D2-F15A08A49901}" type="pres">
      <dgm:prSet presAssocID="{F10032C6-A7A2-4910-8D25-1CC3B37B7554}" presName="hierChild5" presStyleCnt="0"/>
      <dgm:spPr/>
    </dgm:pt>
    <dgm:pt modelId="{059EE23D-F4A5-4E9B-B9EB-B544EDD2A1D5}" type="pres">
      <dgm:prSet presAssocID="{1B854C1F-0746-4AB1-BEE7-B7A99284B622}" presName="hierChild3" presStyleCnt="0"/>
      <dgm:spPr/>
    </dgm:pt>
  </dgm:ptLst>
  <dgm:cxnLst>
    <dgm:cxn modelId="{B669B7D9-642F-4481-926F-C03CA5FFF39D}" type="presOf" srcId="{88458D3C-0AFD-4144-AAE4-21063C532A02}" destId="{9073A6D4-EA79-4B93-ACBF-261E5500BE56}" srcOrd="1" destOrd="0" presId="urn:microsoft.com/office/officeart/2005/8/layout/orgChart1"/>
    <dgm:cxn modelId="{881881C6-FB97-4B63-8CC6-B8BD4B861755}" type="presOf" srcId="{E67E653A-9051-45ED-B94A-31B711AEB81E}" destId="{3B1F2B94-DBD7-4D0C-B553-1C90552457BB}" srcOrd="0" destOrd="0" presId="urn:microsoft.com/office/officeart/2005/8/layout/orgChart1"/>
    <dgm:cxn modelId="{2FD75EBC-E470-485B-88AD-B593EBCC6B34}" type="presOf" srcId="{C9FB7EA0-30F4-491D-8C01-49F3D6553C6C}" destId="{AC373D65-8D8F-41B2-8E96-65D97112CB51}" srcOrd="0" destOrd="0" presId="urn:microsoft.com/office/officeart/2005/8/layout/orgChart1"/>
    <dgm:cxn modelId="{96293769-FF86-4CF5-A961-87C1CE0F7FED}" srcId="{E67E653A-9051-45ED-B94A-31B711AEB81E}" destId="{1B854C1F-0746-4AB1-BEE7-B7A99284B622}" srcOrd="0" destOrd="0" parTransId="{94755A55-1802-4E13-84C5-50CAF67EDB71}" sibTransId="{835E37C1-6B4E-43BC-B5DB-5903563A15A1}"/>
    <dgm:cxn modelId="{CFCE54F2-490A-4DEE-AA20-1BFE96EE3B63}" srcId="{1B854C1F-0746-4AB1-BEE7-B7A99284B622}" destId="{664B62D9-BF93-45F5-B08D-4BE3B67AE491}" srcOrd="2" destOrd="0" parTransId="{2B069323-F6BB-4D2E-99CA-A3C744FD23C8}" sibTransId="{E7E3846F-3266-4B45-A0AF-43A54F5F6D86}"/>
    <dgm:cxn modelId="{0307DDFB-24B7-4F6A-A8EB-D27F14DA6698}" type="presOf" srcId="{D40BEBAE-C2FA-4D4D-9823-F51B1A50DBE9}" destId="{23CE6C4C-5F7B-4518-BBAF-43872BDC0910}" srcOrd="0" destOrd="0" presId="urn:microsoft.com/office/officeart/2005/8/layout/orgChart1"/>
    <dgm:cxn modelId="{B44773F7-81B8-4B18-9AD4-0BF5DE4E81C8}" type="presOf" srcId="{F10032C6-A7A2-4910-8D25-1CC3B37B7554}" destId="{828E370F-8B61-437A-8962-2E2AF7D6EE91}" srcOrd="1" destOrd="0" presId="urn:microsoft.com/office/officeart/2005/8/layout/orgChart1"/>
    <dgm:cxn modelId="{E26AE5F0-A5D3-4B93-820D-4C70C88D58E5}" type="presOf" srcId="{D40BEBAE-C2FA-4D4D-9823-F51B1A50DBE9}" destId="{DD03CE2F-470D-43BF-98F6-415F4AC7116C}" srcOrd="1" destOrd="0" presId="urn:microsoft.com/office/officeart/2005/8/layout/orgChart1"/>
    <dgm:cxn modelId="{F38221E6-2616-42BB-976F-7B4469DCF581}" type="presOf" srcId="{88458D3C-0AFD-4144-AAE4-21063C532A02}" destId="{E577FB57-DC67-4DD2-95FA-5A7A726B9EB0}" srcOrd="0" destOrd="0" presId="urn:microsoft.com/office/officeart/2005/8/layout/orgChart1"/>
    <dgm:cxn modelId="{48852F5F-6AD3-401E-97DA-269DB925DFD0}" type="presOf" srcId="{1B854C1F-0746-4AB1-BEE7-B7A99284B622}" destId="{51A8B6F3-DD1B-42DE-9E59-B7DE216B9BB4}" srcOrd="0" destOrd="0" presId="urn:microsoft.com/office/officeart/2005/8/layout/orgChart1"/>
    <dgm:cxn modelId="{D61B5A80-DF28-450B-B8EE-E5205A65B451}" type="presOf" srcId="{F10032C6-A7A2-4910-8D25-1CC3B37B7554}" destId="{B88F6BF8-0E9D-43CA-A255-510A638CD265}" srcOrd="0" destOrd="0" presId="urn:microsoft.com/office/officeart/2005/8/layout/orgChart1"/>
    <dgm:cxn modelId="{DF097EF3-847E-4F7A-93EC-CC4246918C7F}" type="presOf" srcId="{1B854C1F-0746-4AB1-BEE7-B7A99284B622}" destId="{7BCFD809-8D5B-46BC-8C8B-57CFD3877C87}" srcOrd="1" destOrd="0" presId="urn:microsoft.com/office/officeart/2005/8/layout/orgChart1"/>
    <dgm:cxn modelId="{F8357D80-F9F4-477C-ADB2-AF2BBA745809}" type="presOf" srcId="{75E2FE07-018A-4783-A21F-1D0FE292BE11}" destId="{F1EE4DA7-F20D-4D95-A454-E8C846A5338D}" srcOrd="0" destOrd="0" presId="urn:microsoft.com/office/officeart/2005/8/layout/orgChart1"/>
    <dgm:cxn modelId="{E2E81EC4-8DF8-4999-809C-9EFD24897C1E}" type="presOf" srcId="{2B069323-F6BB-4D2E-99CA-A3C744FD23C8}" destId="{46CE6D0A-CADD-4BC4-9839-C9834D6DAE2A}" srcOrd="0" destOrd="0" presId="urn:microsoft.com/office/officeart/2005/8/layout/orgChart1"/>
    <dgm:cxn modelId="{688697A9-3975-4104-A5CD-F6A17AD1881F}" type="presOf" srcId="{77B77601-42A1-407D-A295-9F5F3B17B784}" destId="{01200109-4F0E-49F8-8286-9AC61BB38486}" srcOrd="0" destOrd="0" presId="urn:microsoft.com/office/officeart/2005/8/layout/orgChart1"/>
    <dgm:cxn modelId="{8F302A9F-BBA9-45DA-82E6-39EEBE8FFD64}" srcId="{1B854C1F-0746-4AB1-BEE7-B7A99284B622}" destId="{88458D3C-0AFD-4144-AAE4-21063C532A02}" srcOrd="3" destOrd="0" parTransId="{75E2FE07-018A-4783-A21F-1D0FE292BE11}" sibTransId="{5DA185B9-7C39-4EFB-9FAA-947076483E4F}"/>
    <dgm:cxn modelId="{7EB88251-706D-4DB3-A9E9-804E2E3A4D3F}" type="presOf" srcId="{C9FB7EA0-30F4-491D-8C01-49F3D6553C6C}" destId="{74A74BF1-11B6-42FF-9AF4-9576924FD591}" srcOrd="1" destOrd="0" presId="urn:microsoft.com/office/officeart/2005/8/layout/orgChart1"/>
    <dgm:cxn modelId="{C8891BDB-948C-4D34-8F23-7EF6D423B547}" type="presOf" srcId="{3FEE23AB-FD37-4F57-A51C-BA604FB64EC2}" destId="{ED09A9B7-F930-466C-A721-628D719CD611}" srcOrd="0" destOrd="0" presId="urn:microsoft.com/office/officeart/2005/8/layout/orgChart1"/>
    <dgm:cxn modelId="{2B896D77-9924-430A-804D-90DA98393D9D}" type="presOf" srcId="{664B62D9-BF93-45F5-B08D-4BE3B67AE491}" destId="{E7394393-E1C6-46E8-AAD9-01A2C4D0DFBD}" srcOrd="1" destOrd="0" presId="urn:microsoft.com/office/officeart/2005/8/layout/orgChart1"/>
    <dgm:cxn modelId="{112B4D5D-B98B-4EE4-8F89-D4E7494FD774}" srcId="{1B854C1F-0746-4AB1-BEE7-B7A99284B622}" destId="{D40BEBAE-C2FA-4D4D-9823-F51B1A50DBE9}" srcOrd="1" destOrd="0" parTransId="{3FEE23AB-FD37-4F57-A51C-BA604FB64EC2}" sibTransId="{6FD51861-B269-41EF-BAE6-038E3077148A}"/>
    <dgm:cxn modelId="{B0E7623A-A6AC-451F-ABDD-BF6A534433BA}" srcId="{1B854C1F-0746-4AB1-BEE7-B7A99284B622}" destId="{C9FB7EA0-30F4-491D-8C01-49F3D6553C6C}" srcOrd="0" destOrd="0" parTransId="{EE896581-7FE5-415C-AFF8-D2C9255CA852}" sibTransId="{253E8A8C-9397-4AFC-9DB0-F80052D6204A}"/>
    <dgm:cxn modelId="{D46DFD32-A6DB-45A0-BC50-C1C32E7EEE28}" type="presOf" srcId="{EE896581-7FE5-415C-AFF8-D2C9255CA852}" destId="{DC1B3480-08E6-47BA-8643-5C52943C7796}" srcOrd="0" destOrd="0" presId="urn:microsoft.com/office/officeart/2005/8/layout/orgChart1"/>
    <dgm:cxn modelId="{9D0FC0BB-ADBD-47C8-8005-CFCE8C599F98}" type="presOf" srcId="{664B62D9-BF93-45F5-B08D-4BE3B67AE491}" destId="{EDC34CBE-E89B-4397-8F19-0B5E5942A541}" srcOrd="0" destOrd="0" presId="urn:microsoft.com/office/officeart/2005/8/layout/orgChart1"/>
    <dgm:cxn modelId="{604AD0E9-D38B-43BC-AAA9-4422A1BE38A4}" srcId="{1B854C1F-0746-4AB1-BEE7-B7A99284B622}" destId="{F10032C6-A7A2-4910-8D25-1CC3B37B7554}" srcOrd="4" destOrd="0" parTransId="{77B77601-42A1-407D-A295-9F5F3B17B784}" sibTransId="{B686786A-63C7-4290-8A84-CA9C4ADA8F21}"/>
    <dgm:cxn modelId="{B3A06141-9656-4F5F-AF39-C683FBF3BAE0}" type="presParOf" srcId="{3B1F2B94-DBD7-4D0C-B553-1C90552457BB}" destId="{B1B69A62-17E5-457F-9DFB-F1D219F7BAD8}" srcOrd="0" destOrd="0" presId="urn:microsoft.com/office/officeart/2005/8/layout/orgChart1"/>
    <dgm:cxn modelId="{A50C3A68-38A9-46C9-83F3-BBE1C36A1D0F}" type="presParOf" srcId="{B1B69A62-17E5-457F-9DFB-F1D219F7BAD8}" destId="{9CBCAD47-E95E-400B-87D9-DB2AA956C413}" srcOrd="0" destOrd="0" presId="urn:microsoft.com/office/officeart/2005/8/layout/orgChart1"/>
    <dgm:cxn modelId="{69FB415F-1205-4D12-B1D8-C92AEA615BC5}" type="presParOf" srcId="{9CBCAD47-E95E-400B-87D9-DB2AA956C413}" destId="{51A8B6F3-DD1B-42DE-9E59-B7DE216B9BB4}" srcOrd="0" destOrd="0" presId="urn:microsoft.com/office/officeart/2005/8/layout/orgChart1"/>
    <dgm:cxn modelId="{655ED007-860C-4B63-9EEA-31BC065F5720}" type="presParOf" srcId="{9CBCAD47-E95E-400B-87D9-DB2AA956C413}" destId="{7BCFD809-8D5B-46BC-8C8B-57CFD3877C87}" srcOrd="1" destOrd="0" presId="urn:microsoft.com/office/officeart/2005/8/layout/orgChart1"/>
    <dgm:cxn modelId="{5E1890EC-4A3D-46A1-892E-B538FE269C91}" type="presParOf" srcId="{B1B69A62-17E5-457F-9DFB-F1D219F7BAD8}" destId="{FDEA05E7-3C04-4A71-907C-7C39D7B99FD0}" srcOrd="1" destOrd="0" presId="urn:microsoft.com/office/officeart/2005/8/layout/orgChart1"/>
    <dgm:cxn modelId="{555CA5E6-0B2B-4DF7-94E5-F84227EF3F0A}" type="presParOf" srcId="{FDEA05E7-3C04-4A71-907C-7C39D7B99FD0}" destId="{DC1B3480-08E6-47BA-8643-5C52943C7796}" srcOrd="0" destOrd="0" presId="urn:microsoft.com/office/officeart/2005/8/layout/orgChart1"/>
    <dgm:cxn modelId="{82AB5BA9-50A0-4891-9CF8-3405D0DD0102}" type="presParOf" srcId="{FDEA05E7-3C04-4A71-907C-7C39D7B99FD0}" destId="{E23BC983-4575-42AF-9B8C-453F61CB7AE0}" srcOrd="1" destOrd="0" presId="urn:microsoft.com/office/officeart/2005/8/layout/orgChart1"/>
    <dgm:cxn modelId="{5AE819D1-DEF4-4425-9278-E702CE547D34}" type="presParOf" srcId="{E23BC983-4575-42AF-9B8C-453F61CB7AE0}" destId="{770D33CA-874C-4F6F-BCED-963D8AC41A53}" srcOrd="0" destOrd="0" presId="urn:microsoft.com/office/officeart/2005/8/layout/orgChart1"/>
    <dgm:cxn modelId="{F4FBA19F-8619-4EE8-875B-9516BFF86880}" type="presParOf" srcId="{770D33CA-874C-4F6F-BCED-963D8AC41A53}" destId="{AC373D65-8D8F-41B2-8E96-65D97112CB51}" srcOrd="0" destOrd="0" presId="urn:microsoft.com/office/officeart/2005/8/layout/orgChart1"/>
    <dgm:cxn modelId="{097B44D8-A449-4A5D-B56E-F05D9D39C257}" type="presParOf" srcId="{770D33CA-874C-4F6F-BCED-963D8AC41A53}" destId="{74A74BF1-11B6-42FF-9AF4-9576924FD591}" srcOrd="1" destOrd="0" presId="urn:microsoft.com/office/officeart/2005/8/layout/orgChart1"/>
    <dgm:cxn modelId="{061A3D40-2D4F-46E2-87AA-4840E6025C64}" type="presParOf" srcId="{E23BC983-4575-42AF-9B8C-453F61CB7AE0}" destId="{8A70501A-689D-4383-AAD9-35A03FE6A12A}" srcOrd="1" destOrd="0" presId="urn:microsoft.com/office/officeart/2005/8/layout/orgChart1"/>
    <dgm:cxn modelId="{1D395397-6CFA-4D9C-AB89-3C5F2DA147E5}" type="presParOf" srcId="{E23BC983-4575-42AF-9B8C-453F61CB7AE0}" destId="{2E6C3CAB-7330-4EA5-8780-5CA754988A87}" srcOrd="2" destOrd="0" presId="urn:microsoft.com/office/officeart/2005/8/layout/orgChart1"/>
    <dgm:cxn modelId="{94B6ECDF-3E72-42A0-A225-D0C3DFBD0702}" type="presParOf" srcId="{FDEA05E7-3C04-4A71-907C-7C39D7B99FD0}" destId="{ED09A9B7-F930-466C-A721-628D719CD611}" srcOrd="2" destOrd="0" presId="urn:microsoft.com/office/officeart/2005/8/layout/orgChart1"/>
    <dgm:cxn modelId="{86E5AB8A-0923-4378-BE1D-220C4BA06AD8}" type="presParOf" srcId="{FDEA05E7-3C04-4A71-907C-7C39D7B99FD0}" destId="{B2CF9099-3FD9-4B05-8C22-59B74E9D5AD6}" srcOrd="3" destOrd="0" presId="urn:microsoft.com/office/officeart/2005/8/layout/orgChart1"/>
    <dgm:cxn modelId="{EF1C2BAA-27B3-4E4E-A006-D8D9E8509D55}" type="presParOf" srcId="{B2CF9099-3FD9-4B05-8C22-59B74E9D5AD6}" destId="{B6F7C0C3-3183-4CD6-BB9C-03D64D54E412}" srcOrd="0" destOrd="0" presId="urn:microsoft.com/office/officeart/2005/8/layout/orgChart1"/>
    <dgm:cxn modelId="{6ED6E7A1-1C90-49AA-B60D-A6390CE39B59}" type="presParOf" srcId="{B6F7C0C3-3183-4CD6-BB9C-03D64D54E412}" destId="{23CE6C4C-5F7B-4518-BBAF-43872BDC0910}" srcOrd="0" destOrd="0" presId="urn:microsoft.com/office/officeart/2005/8/layout/orgChart1"/>
    <dgm:cxn modelId="{0F1687D0-2917-4893-BDB3-DB161FC77184}" type="presParOf" srcId="{B6F7C0C3-3183-4CD6-BB9C-03D64D54E412}" destId="{DD03CE2F-470D-43BF-98F6-415F4AC7116C}" srcOrd="1" destOrd="0" presId="urn:microsoft.com/office/officeart/2005/8/layout/orgChart1"/>
    <dgm:cxn modelId="{CE044A61-B9BD-4046-A19B-696D0B83796B}" type="presParOf" srcId="{B2CF9099-3FD9-4B05-8C22-59B74E9D5AD6}" destId="{FEFEF28A-4313-4E03-A000-A9B908070D1C}" srcOrd="1" destOrd="0" presId="urn:microsoft.com/office/officeart/2005/8/layout/orgChart1"/>
    <dgm:cxn modelId="{ECA6475C-25A0-4E84-A6C7-7461C29EECE8}" type="presParOf" srcId="{B2CF9099-3FD9-4B05-8C22-59B74E9D5AD6}" destId="{F69123BF-9151-4AFA-931B-B75604E08F69}" srcOrd="2" destOrd="0" presId="urn:microsoft.com/office/officeart/2005/8/layout/orgChart1"/>
    <dgm:cxn modelId="{CF874261-C4E7-4281-A24E-1E138856728A}" type="presParOf" srcId="{FDEA05E7-3C04-4A71-907C-7C39D7B99FD0}" destId="{46CE6D0A-CADD-4BC4-9839-C9834D6DAE2A}" srcOrd="4" destOrd="0" presId="urn:microsoft.com/office/officeart/2005/8/layout/orgChart1"/>
    <dgm:cxn modelId="{CBE617BA-A6C8-47F8-ACCC-2A8A044267BA}" type="presParOf" srcId="{FDEA05E7-3C04-4A71-907C-7C39D7B99FD0}" destId="{EB63BCDE-6AF4-451F-96F0-C859B8439DCC}" srcOrd="5" destOrd="0" presId="urn:microsoft.com/office/officeart/2005/8/layout/orgChart1"/>
    <dgm:cxn modelId="{4B723D8E-F66E-4474-B453-7661DD818915}" type="presParOf" srcId="{EB63BCDE-6AF4-451F-96F0-C859B8439DCC}" destId="{6FA37851-C6C7-47B6-BB57-E882011D597C}" srcOrd="0" destOrd="0" presId="urn:microsoft.com/office/officeart/2005/8/layout/orgChart1"/>
    <dgm:cxn modelId="{53D1AE33-29CB-4DDF-8E2C-0211E06D3F88}" type="presParOf" srcId="{6FA37851-C6C7-47B6-BB57-E882011D597C}" destId="{EDC34CBE-E89B-4397-8F19-0B5E5942A541}" srcOrd="0" destOrd="0" presId="urn:microsoft.com/office/officeart/2005/8/layout/orgChart1"/>
    <dgm:cxn modelId="{A60025AC-3472-476A-9864-DB0989A613BD}" type="presParOf" srcId="{6FA37851-C6C7-47B6-BB57-E882011D597C}" destId="{E7394393-E1C6-46E8-AAD9-01A2C4D0DFBD}" srcOrd="1" destOrd="0" presId="urn:microsoft.com/office/officeart/2005/8/layout/orgChart1"/>
    <dgm:cxn modelId="{BDD89D79-72A3-4013-A6AD-E02654070A86}" type="presParOf" srcId="{EB63BCDE-6AF4-451F-96F0-C859B8439DCC}" destId="{9E7D84D1-062C-4D46-B9D2-88C9E1398F20}" srcOrd="1" destOrd="0" presId="urn:microsoft.com/office/officeart/2005/8/layout/orgChart1"/>
    <dgm:cxn modelId="{3E97F819-F2CE-48F6-AB73-A062517B3076}" type="presParOf" srcId="{EB63BCDE-6AF4-451F-96F0-C859B8439DCC}" destId="{00E1D6BB-B89B-4091-9B8C-2047D07A2989}" srcOrd="2" destOrd="0" presId="urn:microsoft.com/office/officeart/2005/8/layout/orgChart1"/>
    <dgm:cxn modelId="{2535149E-1F1A-47ED-87D6-24071590D77C}" type="presParOf" srcId="{FDEA05E7-3C04-4A71-907C-7C39D7B99FD0}" destId="{F1EE4DA7-F20D-4D95-A454-E8C846A5338D}" srcOrd="6" destOrd="0" presId="urn:microsoft.com/office/officeart/2005/8/layout/orgChart1"/>
    <dgm:cxn modelId="{013D79A1-3BA3-40D5-8504-27C25D2E58FD}" type="presParOf" srcId="{FDEA05E7-3C04-4A71-907C-7C39D7B99FD0}" destId="{01E7312B-3C00-44C9-8CAF-75B87F33230E}" srcOrd="7" destOrd="0" presId="urn:microsoft.com/office/officeart/2005/8/layout/orgChart1"/>
    <dgm:cxn modelId="{98E2B043-F8B7-4435-B9ED-BE15A47668CE}" type="presParOf" srcId="{01E7312B-3C00-44C9-8CAF-75B87F33230E}" destId="{4AFE13D1-5049-4642-A857-A8336377DDA3}" srcOrd="0" destOrd="0" presId="urn:microsoft.com/office/officeart/2005/8/layout/orgChart1"/>
    <dgm:cxn modelId="{8F77D638-4823-41E1-B4AC-11988CFE4870}" type="presParOf" srcId="{4AFE13D1-5049-4642-A857-A8336377DDA3}" destId="{E577FB57-DC67-4DD2-95FA-5A7A726B9EB0}" srcOrd="0" destOrd="0" presId="urn:microsoft.com/office/officeart/2005/8/layout/orgChart1"/>
    <dgm:cxn modelId="{8C0F09CE-D1DB-4B64-A3D1-345E03E39579}" type="presParOf" srcId="{4AFE13D1-5049-4642-A857-A8336377DDA3}" destId="{9073A6D4-EA79-4B93-ACBF-261E5500BE56}" srcOrd="1" destOrd="0" presId="urn:microsoft.com/office/officeart/2005/8/layout/orgChart1"/>
    <dgm:cxn modelId="{9ACEAC71-35D8-4664-93FF-2A5114FD16A7}" type="presParOf" srcId="{01E7312B-3C00-44C9-8CAF-75B87F33230E}" destId="{238FBD87-187B-4782-A295-8DF87D0443A7}" srcOrd="1" destOrd="0" presId="urn:microsoft.com/office/officeart/2005/8/layout/orgChart1"/>
    <dgm:cxn modelId="{B3867BBB-C045-44EF-8949-D87B17361236}" type="presParOf" srcId="{01E7312B-3C00-44C9-8CAF-75B87F33230E}" destId="{667872C3-E5FF-4194-B403-90C66112C1F0}" srcOrd="2" destOrd="0" presId="urn:microsoft.com/office/officeart/2005/8/layout/orgChart1"/>
    <dgm:cxn modelId="{B51642F3-9920-470F-BC26-981117D0ABC7}" type="presParOf" srcId="{FDEA05E7-3C04-4A71-907C-7C39D7B99FD0}" destId="{01200109-4F0E-49F8-8286-9AC61BB38486}" srcOrd="8" destOrd="0" presId="urn:microsoft.com/office/officeart/2005/8/layout/orgChart1"/>
    <dgm:cxn modelId="{5C3AD64D-D657-4DBC-901A-0B26558A3AB4}" type="presParOf" srcId="{FDEA05E7-3C04-4A71-907C-7C39D7B99FD0}" destId="{7B46DB69-9FD0-444D-9FC0-31487FEF09B6}" srcOrd="9" destOrd="0" presId="urn:microsoft.com/office/officeart/2005/8/layout/orgChart1"/>
    <dgm:cxn modelId="{90AC3FD5-1462-40EF-965A-EB1087271E48}" type="presParOf" srcId="{7B46DB69-9FD0-444D-9FC0-31487FEF09B6}" destId="{75ED13B2-3F81-4AA1-8701-ACB905420440}" srcOrd="0" destOrd="0" presId="urn:microsoft.com/office/officeart/2005/8/layout/orgChart1"/>
    <dgm:cxn modelId="{6C9EB476-7AE0-4C22-ABA3-3A72D15150D7}" type="presParOf" srcId="{75ED13B2-3F81-4AA1-8701-ACB905420440}" destId="{B88F6BF8-0E9D-43CA-A255-510A638CD265}" srcOrd="0" destOrd="0" presId="urn:microsoft.com/office/officeart/2005/8/layout/orgChart1"/>
    <dgm:cxn modelId="{ADCD0AF6-1BD0-4CCD-9A2F-6308B3A3CB86}" type="presParOf" srcId="{75ED13B2-3F81-4AA1-8701-ACB905420440}" destId="{828E370F-8B61-437A-8962-2E2AF7D6EE91}" srcOrd="1" destOrd="0" presId="urn:microsoft.com/office/officeart/2005/8/layout/orgChart1"/>
    <dgm:cxn modelId="{7FEEFFDE-6F86-47BE-B7DB-A2B789F8BE17}" type="presParOf" srcId="{7B46DB69-9FD0-444D-9FC0-31487FEF09B6}" destId="{203E0214-A390-48B6-AE5F-14F908B917C8}" srcOrd="1" destOrd="0" presId="urn:microsoft.com/office/officeart/2005/8/layout/orgChart1"/>
    <dgm:cxn modelId="{D0E9FDFB-48E3-42AD-9317-47DDED12FA1B}" type="presParOf" srcId="{7B46DB69-9FD0-444D-9FC0-31487FEF09B6}" destId="{856C138C-3818-4A5B-83D2-F15A08A49901}" srcOrd="2" destOrd="0" presId="urn:microsoft.com/office/officeart/2005/8/layout/orgChart1"/>
    <dgm:cxn modelId="{D4E5EF98-3103-4989-A5A5-FED2766436FA}" type="presParOf" srcId="{B1B69A62-17E5-457F-9DFB-F1D219F7BAD8}" destId="{059EE23D-F4A5-4E9B-B9EB-B544EDD2A1D5}" srcOrd="2" destOrd="0" presId="urn:microsoft.com/office/officeart/2005/8/layout/orgChart1"/>
  </dgm:cxnLst>
  <dgm:bg>
    <a:noFill/>
  </dgm:bg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1200109-4F0E-49F8-8286-9AC61BB38486}">
      <dsp:nvSpPr>
        <dsp:cNvPr id="0" name=""/>
        <dsp:cNvSpPr/>
      </dsp:nvSpPr>
      <dsp:spPr>
        <a:xfrm>
          <a:off x="4205464" y="754028"/>
          <a:ext cx="3325344" cy="34808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83301"/>
              </a:lnTo>
              <a:lnTo>
                <a:pt x="3325344" y="183301"/>
              </a:lnTo>
              <a:lnTo>
                <a:pt x="3325344" y="348085"/>
              </a:lnTo>
            </a:path>
          </a:pathLst>
        </a:custGeom>
        <a:noFill/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1EE4DA7-F20D-4D95-A454-E8C846A5338D}">
      <dsp:nvSpPr>
        <dsp:cNvPr id="0" name=""/>
        <dsp:cNvSpPr/>
      </dsp:nvSpPr>
      <dsp:spPr>
        <a:xfrm>
          <a:off x="4205464" y="754028"/>
          <a:ext cx="1608230" cy="34808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83301"/>
              </a:lnTo>
              <a:lnTo>
                <a:pt x="1608230" y="183301"/>
              </a:lnTo>
              <a:lnTo>
                <a:pt x="1608230" y="348085"/>
              </a:lnTo>
            </a:path>
          </a:pathLst>
        </a:custGeom>
        <a:noFill/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6CE6D0A-CADD-4BC4-9839-C9834D6DAE2A}">
      <dsp:nvSpPr>
        <dsp:cNvPr id="0" name=""/>
        <dsp:cNvSpPr/>
      </dsp:nvSpPr>
      <dsp:spPr>
        <a:xfrm>
          <a:off x="4159744" y="754028"/>
          <a:ext cx="91440" cy="348085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183301"/>
              </a:lnTo>
              <a:lnTo>
                <a:pt x="45908" y="183301"/>
              </a:lnTo>
              <a:lnTo>
                <a:pt x="45908" y="348085"/>
              </a:lnTo>
            </a:path>
          </a:pathLst>
        </a:custGeom>
        <a:noFill/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D09A9B7-F930-466C-A721-628D719CD611}">
      <dsp:nvSpPr>
        <dsp:cNvPr id="0" name=""/>
        <dsp:cNvSpPr/>
      </dsp:nvSpPr>
      <dsp:spPr>
        <a:xfrm>
          <a:off x="2518820" y="754028"/>
          <a:ext cx="1686644" cy="348085"/>
        </a:xfrm>
        <a:custGeom>
          <a:avLst/>
          <a:gdLst/>
          <a:ahLst/>
          <a:cxnLst/>
          <a:rect l="0" t="0" r="0" b="0"/>
          <a:pathLst>
            <a:path>
              <a:moveTo>
                <a:pt x="1686644" y="0"/>
              </a:moveTo>
              <a:lnTo>
                <a:pt x="1686644" y="183301"/>
              </a:lnTo>
              <a:lnTo>
                <a:pt x="0" y="183301"/>
              </a:lnTo>
              <a:lnTo>
                <a:pt x="0" y="348085"/>
              </a:lnTo>
            </a:path>
          </a:pathLst>
        </a:custGeom>
        <a:noFill/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C1B3480-08E6-47BA-8643-5C52943C7796}">
      <dsp:nvSpPr>
        <dsp:cNvPr id="0" name=""/>
        <dsp:cNvSpPr/>
      </dsp:nvSpPr>
      <dsp:spPr>
        <a:xfrm>
          <a:off x="756650" y="754028"/>
          <a:ext cx="3448813" cy="348085"/>
        </a:xfrm>
        <a:custGeom>
          <a:avLst/>
          <a:gdLst/>
          <a:ahLst/>
          <a:cxnLst/>
          <a:rect l="0" t="0" r="0" b="0"/>
          <a:pathLst>
            <a:path>
              <a:moveTo>
                <a:pt x="3448813" y="0"/>
              </a:moveTo>
              <a:lnTo>
                <a:pt x="3448813" y="183301"/>
              </a:lnTo>
              <a:lnTo>
                <a:pt x="0" y="183301"/>
              </a:lnTo>
              <a:lnTo>
                <a:pt x="0" y="348085"/>
              </a:lnTo>
            </a:path>
          </a:pathLst>
        </a:custGeom>
        <a:noFill/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1A8B6F3-DD1B-42DE-9E59-B7DE216B9BB4}">
      <dsp:nvSpPr>
        <dsp:cNvPr id="0" name=""/>
        <dsp:cNvSpPr/>
      </dsp:nvSpPr>
      <dsp:spPr>
        <a:xfrm>
          <a:off x="2320828" y="263641"/>
          <a:ext cx="3769270" cy="490387"/>
        </a:xfrm>
        <a:prstGeom prst="rect">
          <a:avLst/>
        </a:prstGeom>
        <a:solidFill>
          <a:schemeClr val="accent1"/>
        </a:soli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 dirty="0">
              <a:latin typeface="Cambria" pitchFamily="18" charset="0"/>
            </a:rPr>
            <a:t>Стадии бюджетного процесса</a:t>
          </a:r>
        </a:p>
      </dsp:txBody>
      <dsp:txXfrm>
        <a:off x="2320828" y="263641"/>
        <a:ext cx="3769270" cy="490387"/>
      </dsp:txXfrm>
    </dsp:sp>
    <dsp:sp modelId="{AC373D65-8D8F-41B2-8E96-65D97112CB51}">
      <dsp:nvSpPr>
        <dsp:cNvPr id="0" name=""/>
        <dsp:cNvSpPr/>
      </dsp:nvSpPr>
      <dsp:spPr>
        <a:xfrm>
          <a:off x="5701" y="1102114"/>
          <a:ext cx="1501898" cy="784682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43000"/>
                <a:satMod val="165000"/>
              </a:schemeClr>
            </a:gs>
            <a:gs pos="55000">
              <a:schemeClr val="accent2">
                <a:hueOff val="0"/>
                <a:satOff val="0"/>
                <a:lumOff val="0"/>
                <a:alphaOff val="0"/>
                <a:tint val="83000"/>
                <a:satMod val="155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85000"/>
              </a:schemeClr>
            </a:gs>
          </a:gsLst>
          <a:path path="circle">
            <a:fillToRect l="-40000" t="-90000" r="140000" b="190000"/>
          </a:path>
        </a:gra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 dirty="0">
              <a:latin typeface="Cambria" pitchFamily="18" charset="0"/>
            </a:rPr>
            <a:t>1. Разработка проекта бюджета</a:t>
          </a:r>
        </a:p>
      </dsp:txBody>
      <dsp:txXfrm>
        <a:off x="5701" y="1102114"/>
        <a:ext cx="1501898" cy="784682"/>
      </dsp:txXfrm>
    </dsp:sp>
    <dsp:sp modelId="{23CE6C4C-5F7B-4518-BBAF-43872BDC0910}">
      <dsp:nvSpPr>
        <dsp:cNvPr id="0" name=""/>
        <dsp:cNvSpPr/>
      </dsp:nvSpPr>
      <dsp:spPr>
        <a:xfrm>
          <a:off x="1837166" y="1102114"/>
          <a:ext cx="1363307" cy="784682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43000"/>
                <a:satMod val="165000"/>
              </a:schemeClr>
            </a:gs>
            <a:gs pos="55000">
              <a:schemeClr val="accent2">
                <a:hueOff val="0"/>
                <a:satOff val="0"/>
                <a:lumOff val="0"/>
                <a:alphaOff val="0"/>
                <a:tint val="83000"/>
                <a:satMod val="155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85000"/>
              </a:schemeClr>
            </a:gs>
          </a:gsLst>
          <a:path path="circle">
            <a:fillToRect l="-40000" t="-90000" r="140000" b="190000"/>
          </a:path>
        </a:gra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>
              <a:latin typeface="Cambria" pitchFamily="18" charset="0"/>
            </a:rPr>
            <a:t>2. Рассмотрение проекта бюджета</a:t>
          </a:r>
          <a:endParaRPr lang="ru-RU" sz="1300" kern="1200" dirty="0">
            <a:latin typeface="Cambria" pitchFamily="18" charset="0"/>
          </a:endParaRPr>
        </a:p>
      </dsp:txBody>
      <dsp:txXfrm>
        <a:off x="1837166" y="1102114"/>
        <a:ext cx="1363307" cy="784682"/>
      </dsp:txXfrm>
    </dsp:sp>
    <dsp:sp modelId="{EDC34CBE-E89B-4397-8F19-0B5E5942A541}">
      <dsp:nvSpPr>
        <dsp:cNvPr id="0" name=""/>
        <dsp:cNvSpPr/>
      </dsp:nvSpPr>
      <dsp:spPr>
        <a:xfrm>
          <a:off x="3530040" y="1102114"/>
          <a:ext cx="1351223" cy="784682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43000"/>
                <a:satMod val="165000"/>
              </a:schemeClr>
            </a:gs>
            <a:gs pos="55000">
              <a:schemeClr val="accent2">
                <a:hueOff val="0"/>
                <a:satOff val="0"/>
                <a:lumOff val="0"/>
                <a:alphaOff val="0"/>
                <a:tint val="83000"/>
                <a:satMod val="155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85000"/>
              </a:schemeClr>
            </a:gs>
          </a:gsLst>
          <a:path path="circle">
            <a:fillToRect l="-40000" t="-90000" r="140000" b="190000"/>
          </a:path>
        </a:gra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>
              <a:latin typeface="Cambria" pitchFamily="18" charset="0"/>
            </a:rPr>
            <a:t>3. Утверждение проекта бюджета</a:t>
          </a:r>
          <a:endParaRPr lang="ru-RU" sz="1300" kern="1200" dirty="0">
            <a:latin typeface="Cambria" pitchFamily="18" charset="0"/>
          </a:endParaRPr>
        </a:p>
      </dsp:txBody>
      <dsp:txXfrm>
        <a:off x="3530040" y="1102114"/>
        <a:ext cx="1351223" cy="784682"/>
      </dsp:txXfrm>
    </dsp:sp>
    <dsp:sp modelId="{E577FB57-DC67-4DD2-95FA-5A7A726B9EB0}">
      <dsp:nvSpPr>
        <dsp:cNvPr id="0" name=""/>
        <dsp:cNvSpPr/>
      </dsp:nvSpPr>
      <dsp:spPr>
        <a:xfrm>
          <a:off x="5210831" y="1102114"/>
          <a:ext cx="1205727" cy="784682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43000"/>
                <a:satMod val="165000"/>
              </a:schemeClr>
            </a:gs>
            <a:gs pos="55000">
              <a:schemeClr val="accent2">
                <a:hueOff val="0"/>
                <a:satOff val="0"/>
                <a:lumOff val="0"/>
                <a:alphaOff val="0"/>
                <a:tint val="83000"/>
                <a:satMod val="155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85000"/>
              </a:schemeClr>
            </a:gs>
          </a:gsLst>
          <a:path path="circle">
            <a:fillToRect l="-40000" t="-90000" r="140000" b="190000"/>
          </a:path>
        </a:gra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>
              <a:latin typeface="Cambria" pitchFamily="18" charset="0"/>
            </a:rPr>
            <a:t>4. Исполнение бюджета</a:t>
          </a:r>
          <a:endParaRPr lang="ru-RU" sz="1300" kern="1200" dirty="0">
            <a:latin typeface="Cambria" pitchFamily="18" charset="0"/>
          </a:endParaRPr>
        </a:p>
      </dsp:txBody>
      <dsp:txXfrm>
        <a:off x="5210831" y="1102114"/>
        <a:ext cx="1205727" cy="784682"/>
      </dsp:txXfrm>
    </dsp:sp>
    <dsp:sp modelId="{B88F6BF8-0E9D-43CA-A255-510A638CD265}">
      <dsp:nvSpPr>
        <dsp:cNvPr id="0" name=""/>
        <dsp:cNvSpPr/>
      </dsp:nvSpPr>
      <dsp:spPr>
        <a:xfrm>
          <a:off x="6746125" y="1102114"/>
          <a:ext cx="1569365" cy="784682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43000"/>
                <a:satMod val="165000"/>
              </a:schemeClr>
            </a:gs>
            <a:gs pos="55000">
              <a:schemeClr val="accent2">
                <a:hueOff val="0"/>
                <a:satOff val="0"/>
                <a:lumOff val="0"/>
                <a:alphaOff val="0"/>
                <a:tint val="83000"/>
                <a:satMod val="155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85000"/>
              </a:schemeClr>
            </a:gs>
          </a:gsLst>
          <a:path path="circle">
            <a:fillToRect l="-40000" t="-90000" r="140000" b="190000"/>
          </a:path>
        </a:gra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>
              <a:latin typeface="Cambria" pitchFamily="18" charset="0"/>
            </a:rPr>
            <a:t>5. Рассмотрение и утверждение отчета об исполнении бюджета</a:t>
          </a:r>
          <a:endParaRPr lang="ru-RU" sz="1300" kern="1200" dirty="0">
            <a:latin typeface="Cambria" pitchFamily="18" charset="0"/>
          </a:endParaRPr>
        </a:p>
      </dsp:txBody>
      <dsp:txXfrm>
        <a:off x="6746125" y="1102114"/>
        <a:ext cx="1569365" cy="78468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2" y="2"/>
            <a:ext cx="2921582" cy="489982"/>
          </a:xfrm>
          <a:prstGeom prst="rect">
            <a:avLst/>
          </a:prstGeom>
        </p:spPr>
        <p:txBody>
          <a:bodyPr vert="horz" lIns="90716" tIns="45358" rIns="90716" bIns="45358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18972" y="2"/>
            <a:ext cx="2921582" cy="489982"/>
          </a:xfrm>
          <a:prstGeom prst="rect">
            <a:avLst/>
          </a:prstGeom>
        </p:spPr>
        <p:txBody>
          <a:bodyPr vert="horz" lIns="90716" tIns="45358" rIns="90716" bIns="45358" rtlCol="0"/>
          <a:lstStyle>
            <a:lvl1pPr algn="r">
              <a:defRPr sz="1200"/>
            </a:lvl1pPr>
          </a:lstStyle>
          <a:p>
            <a:fld id="{3F133E20-77BB-4958-A1D3-68AAB3E1760D}" type="datetimeFigureOut">
              <a:rPr lang="ru-RU" smtClean="0"/>
              <a:t>23.11.2018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22338" y="735013"/>
            <a:ext cx="4897437" cy="36750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716" tIns="45358" rIns="90716" bIns="45358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4212" y="4654830"/>
            <a:ext cx="5393690" cy="4409838"/>
          </a:xfrm>
          <a:prstGeom prst="rect">
            <a:avLst/>
          </a:prstGeom>
        </p:spPr>
        <p:txBody>
          <a:bodyPr vert="horz" lIns="90716" tIns="45358" rIns="90716" bIns="45358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2" y="9307957"/>
            <a:ext cx="2921582" cy="489982"/>
          </a:xfrm>
          <a:prstGeom prst="rect">
            <a:avLst/>
          </a:prstGeom>
        </p:spPr>
        <p:txBody>
          <a:bodyPr vert="horz" lIns="90716" tIns="45358" rIns="90716" bIns="45358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18972" y="9307957"/>
            <a:ext cx="2921582" cy="489982"/>
          </a:xfrm>
          <a:prstGeom prst="rect">
            <a:avLst/>
          </a:prstGeom>
        </p:spPr>
        <p:txBody>
          <a:bodyPr vert="horz" lIns="90716" tIns="45358" rIns="90716" bIns="45358" rtlCol="0" anchor="b"/>
          <a:lstStyle>
            <a:lvl1pPr algn="r">
              <a:defRPr sz="1200"/>
            </a:lvl1pPr>
          </a:lstStyle>
          <a:p>
            <a:fld id="{044A9EE4-937D-48CC-8800-05C400FBEC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11779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6BE554-66C1-4566-89B0-72BC4757D670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084716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6BE554-66C1-4566-89B0-72BC4757D670}" type="slidenum">
              <a:rPr lang="ru-RU" smtClean="0"/>
              <a:t>23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443100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6BE554-66C1-4566-89B0-72BC4757D670}" type="slidenum">
              <a:rPr lang="ru-RU" smtClean="0"/>
              <a:t>27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443100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6BE554-66C1-4566-89B0-72BC4757D670}" type="slidenum">
              <a:rPr lang="ru-RU" smtClean="0"/>
              <a:t>28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443100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6BE554-66C1-4566-89B0-72BC4757D670}" type="slidenum">
              <a:rPr lang="ru-RU" smtClean="0"/>
              <a:t>30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443100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6BE554-66C1-4566-89B0-72BC4757D670}" type="slidenum">
              <a:rPr lang="ru-RU" smtClean="0"/>
              <a:t>31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443100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6BE554-66C1-4566-89B0-72BC4757D670}" type="slidenum">
              <a:rPr lang="ru-RU" smtClean="0"/>
              <a:t>32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443100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6BE554-66C1-4566-89B0-72BC4757D670}" type="slidenum">
              <a:rPr lang="ru-RU" smtClean="0"/>
              <a:t>33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443100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6BE554-66C1-4566-89B0-72BC4757D670}" type="slidenum">
              <a:rPr lang="ru-RU" smtClean="0"/>
              <a:t>34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443100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6BE554-66C1-4566-89B0-72BC4757D670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911075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4A9EE4-937D-48CC-8800-05C400FBEC56}" type="slidenum">
              <a:rPr lang="ru-RU" smtClean="0"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418290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6BE554-66C1-4566-89B0-72BC4757D670}" type="slidenum">
              <a:rPr lang="ru-RU" smtClean="0"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911075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6BE554-66C1-4566-89B0-72BC4757D670}" type="slidenum">
              <a:rPr lang="ru-RU" smtClean="0"/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443100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6BE554-66C1-4566-89B0-72BC4757D670}" type="slidenum">
              <a:rPr lang="ru-RU" smtClean="0"/>
              <a:t>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443100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6BE554-66C1-4566-89B0-72BC4757D670}" type="slidenum">
              <a:rPr lang="ru-RU" smtClean="0"/>
              <a:t>18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443100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6BE554-66C1-4566-89B0-72BC4757D670}" type="slidenum">
              <a:rPr lang="ru-RU" smtClean="0"/>
              <a:t>19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443100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6BE554-66C1-4566-89B0-72BC4757D670}" type="slidenum">
              <a:rPr lang="ru-RU" smtClean="0"/>
              <a:t>21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44310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2CF72514-A265-401E-9EA9-AEC352228442}" type="datetimeFigureOut">
              <a:rPr lang="ru-RU" smtClean="0"/>
              <a:t>23.11.2018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AAE261D5-F707-44C1-A6CC-85A926B6A25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F72514-A265-401E-9EA9-AEC352228442}" type="datetimeFigureOut">
              <a:rPr lang="ru-RU" smtClean="0"/>
              <a:t>23.11.2018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261D5-F707-44C1-A6CC-85A926B6A25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F72514-A265-401E-9EA9-AEC352228442}" type="datetimeFigureOut">
              <a:rPr lang="ru-RU" smtClean="0"/>
              <a:t>23.11.2018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261D5-F707-44C1-A6CC-85A926B6A25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F72514-A265-401E-9EA9-AEC352228442}" type="datetimeFigureOut">
              <a:rPr lang="ru-RU" smtClean="0"/>
              <a:t>23.11.2018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261D5-F707-44C1-A6CC-85A926B6A25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F72514-A265-401E-9EA9-AEC352228442}" type="datetimeFigureOut">
              <a:rPr lang="ru-RU" smtClean="0"/>
              <a:t>23.11.2018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261D5-F707-44C1-A6CC-85A926B6A25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F72514-A265-401E-9EA9-AEC352228442}" type="datetimeFigureOut">
              <a:rPr lang="ru-RU" smtClean="0"/>
              <a:t>23.11.2018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261D5-F707-44C1-A6CC-85A926B6A25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2CF72514-A265-401E-9EA9-AEC352228442}" type="datetimeFigureOut">
              <a:rPr lang="ru-RU" smtClean="0"/>
              <a:t>23.11.2018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AAE261D5-F707-44C1-A6CC-85A926B6A258}" type="slidenum">
              <a:rPr lang="ru-RU" smtClean="0"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2CF72514-A265-401E-9EA9-AEC352228442}" type="datetimeFigureOut">
              <a:rPr lang="ru-RU" smtClean="0"/>
              <a:t>23.11.2018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AAE261D5-F707-44C1-A6CC-85A926B6A25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F72514-A265-401E-9EA9-AEC352228442}" type="datetimeFigureOut">
              <a:rPr lang="ru-RU" smtClean="0"/>
              <a:t>23.11.2018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261D5-F707-44C1-A6CC-85A926B6A25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F72514-A265-401E-9EA9-AEC352228442}" type="datetimeFigureOut">
              <a:rPr lang="ru-RU" smtClean="0"/>
              <a:t>23.11.2018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261D5-F707-44C1-A6CC-85A926B6A25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F72514-A265-401E-9EA9-AEC352228442}" type="datetimeFigureOut">
              <a:rPr lang="ru-RU" smtClean="0"/>
              <a:t>23.11.2018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261D5-F707-44C1-A6CC-85A926B6A25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2CF72514-A265-401E-9EA9-AEC352228442}" type="datetimeFigureOut">
              <a:rPr lang="ru-RU" smtClean="0"/>
              <a:t>23.11.2018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AAE261D5-F707-44C1-A6CC-85A926B6A258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image" Target="../media/image8.jpeg"/><Relationship Id="rId7" Type="http://schemas.openxmlformats.org/officeDocument/2006/relationships/image" Target="../media/image1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microsoft.com/office/2007/relationships/hdphoto" Target="../media/hdphoto2.wdp"/><Relationship Id="rId4" Type="http://schemas.openxmlformats.org/officeDocument/2006/relationships/image" Target="../media/image9.png"/><Relationship Id="rId9" Type="http://schemas.openxmlformats.org/officeDocument/2006/relationships/image" Target="../media/image13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microsoft.com/office/2007/relationships/hdphoto" Target="../media/hdphoto1.wdp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3528" y="1988840"/>
            <a:ext cx="8496944" cy="1686049"/>
          </a:xfrm>
        </p:spPr>
        <p:txBody>
          <a:bodyPr>
            <a:noAutofit/>
          </a:bodyPr>
          <a:lstStyle/>
          <a:p>
            <a:pPr algn="ctr"/>
            <a:r>
              <a:rPr lang="ru-RU" sz="4800" b="1" dirty="0" smtClean="0"/>
              <a:t>Бюджет для граждан</a:t>
            </a:r>
            <a:r>
              <a:rPr lang="ru-RU" sz="3200" b="1" dirty="0" smtClean="0"/>
              <a:t/>
            </a:r>
            <a:br>
              <a:rPr lang="ru-RU" sz="3200" b="1" dirty="0" smtClean="0"/>
            </a:br>
            <a:r>
              <a:rPr lang="ru-RU" sz="3200" b="1" dirty="0" smtClean="0"/>
              <a:t>   </a:t>
            </a: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>проект </a:t>
            </a:r>
            <a:r>
              <a:rPr lang="ru-RU" sz="2800" dirty="0" smtClean="0"/>
              <a:t>решения </a:t>
            </a:r>
            <a:r>
              <a:rPr lang="ru-RU" sz="2800" dirty="0"/>
              <a:t>Дятьковского </a:t>
            </a:r>
            <a:r>
              <a:rPr lang="ru-RU" sz="2800" dirty="0" smtClean="0"/>
              <a:t>районного СНД </a:t>
            </a:r>
            <a:br>
              <a:rPr lang="ru-RU" sz="2800" dirty="0" smtClean="0"/>
            </a:br>
            <a:r>
              <a:rPr lang="ru-RU" sz="2800" dirty="0" smtClean="0"/>
              <a:t>«</a:t>
            </a:r>
            <a:r>
              <a:rPr lang="ru-RU" sz="2800" dirty="0"/>
              <a:t>О </a:t>
            </a:r>
            <a:r>
              <a:rPr lang="ru-RU" sz="2800" dirty="0" smtClean="0"/>
              <a:t>бюджете Дятьковского района </a:t>
            </a:r>
            <a:r>
              <a:rPr lang="ru-RU" sz="2800" dirty="0"/>
              <a:t>на </a:t>
            </a:r>
            <a:r>
              <a:rPr lang="ru-RU" sz="2800" dirty="0" smtClean="0"/>
              <a:t>2019 </a:t>
            </a:r>
            <a:r>
              <a:rPr lang="ru-RU" sz="2800" dirty="0"/>
              <a:t>год и на </a:t>
            </a:r>
            <a:r>
              <a:rPr lang="ru-RU" sz="2800" dirty="0" smtClean="0"/>
              <a:t>плановый </a:t>
            </a:r>
            <a:r>
              <a:rPr lang="ru-RU" sz="2800" dirty="0"/>
              <a:t>период </a:t>
            </a:r>
            <a:r>
              <a:rPr lang="ru-RU" sz="2800" dirty="0" smtClean="0"/>
              <a:t>2020 </a:t>
            </a:r>
            <a:r>
              <a:rPr lang="ru-RU" sz="2800" dirty="0"/>
              <a:t>и </a:t>
            </a:r>
            <a:r>
              <a:rPr lang="ru-RU" sz="2800" dirty="0" smtClean="0"/>
              <a:t>2021 годов»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3204154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620687"/>
            <a:ext cx="7998622" cy="744767"/>
          </a:xfrm>
        </p:spPr>
        <p:txBody>
          <a:bodyPr anchor="t">
            <a:noAutofit/>
          </a:bodyPr>
          <a:lstStyle/>
          <a:p>
            <a:r>
              <a:rPr lang="ru-RU" sz="1800" dirty="0" smtClean="0">
                <a:solidFill>
                  <a:schemeClr val="accent2">
                    <a:lumMod val="50000"/>
                  </a:schemeClr>
                </a:solidFill>
                <a:latin typeface="Cambria" pitchFamily="18" charset="0"/>
              </a:rPr>
              <a:t>5.2. Динамика </a:t>
            </a:r>
            <a:r>
              <a:rPr lang="ru-RU" sz="1800" dirty="0">
                <a:solidFill>
                  <a:schemeClr val="accent2">
                    <a:lumMod val="50000"/>
                  </a:schemeClr>
                </a:solidFill>
                <a:latin typeface="Cambria" pitchFamily="18" charset="0"/>
              </a:rPr>
              <a:t>и структура налоговых и неналоговых  доходов  бюджета </a:t>
            </a: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42353317"/>
              </p:ext>
            </p:extLst>
          </p:nvPr>
        </p:nvGraphicFramePr>
        <p:xfrm>
          <a:off x="611560" y="1484784"/>
          <a:ext cx="7886700" cy="496854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8140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028700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092200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092200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1092200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</a:tblGrid>
              <a:tr h="45271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  <a:latin typeface="Cambria" pitchFamily="18" charset="0"/>
                        </a:rPr>
                        <a:t>Наименование 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mbria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 smtClean="0">
                          <a:effectLst/>
                          <a:latin typeface="Cambria" pitchFamily="18" charset="0"/>
                        </a:rPr>
                        <a:t>2018 </a:t>
                      </a:r>
                      <a:r>
                        <a:rPr lang="ru-RU" sz="1200" u="none" strike="noStrike" dirty="0">
                          <a:effectLst/>
                          <a:latin typeface="Cambria" pitchFamily="18" charset="0"/>
                        </a:rPr>
                        <a:t>год оценка 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mbria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 smtClean="0">
                          <a:effectLst/>
                          <a:latin typeface="Cambria" pitchFamily="18" charset="0"/>
                        </a:rPr>
                        <a:t>2019 </a:t>
                      </a:r>
                      <a:r>
                        <a:rPr lang="ru-RU" sz="1200" u="none" strike="noStrike" dirty="0">
                          <a:effectLst/>
                          <a:latin typeface="Cambria" pitchFamily="18" charset="0"/>
                        </a:rPr>
                        <a:t>год прогноз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mbria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 smtClean="0">
                          <a:effectLst/>
                          <a:latin typeface="Cambria" pitchFamily="18" charset="0"/>
                        </a:rPr>
                        <a:t>2020 </a:t>
                      </a:r>
                      <a:r>
                        <a:rPr lang="ru-RU" sz="1200" u="none" strike="noStrike" dirty="0">
                          <a:effectLst/>
                          <a:latin typeface="Cambria" pitchFamily="18" charset="0"/>
                        </a:rPr>
                        <a:t>год прогноз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mbria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 smtClean="0">
                          <a:effectLst/>
                          <a:latin typeface="Cambria" pitchFamily="18" charset="0"/>
                        </a:rPr>
                        <a:t>2021 </a:t>
                      </a:r>
                      <a:r>
                        <a:rPr lang="ru-RU" sz="1200" u="none" strike="noStrike" dirty="0">
                          <a:effectLst/>
                          <a:latin typeface="Cambria" pitchFamily="18" charset="0"/>
                        </a:rPr>
                        <a:t>год прогноз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mbria" pitchFamily="18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237675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u="none" strike="noStrike" dirty="0">
                          <a:effectLst/>
                          <a:latin typeface="Cambria" pitchFamily="18" charset="0"/>
                        </a:rPr>
                        <a:t>НАЛОГОВЫЕ И НЕНАЛОГОВЫЕ ДОХОДЫ                                 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Cambria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Cambria" pitchFamily="18" charset="0"/>
                          <a:ea typeface="Calibri"/>
                          <a:cs typeface="Times New Roman"/>
                        </a:rPr>
                        <a:t>229707,50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Cambria" pitchFamily="18" charset="0"/>
                          <a:ea typeface="Calibri"/>
                          <a:cs typeface="Times New Roman"/>
                        </a:rPr>
                        <a:t>245215,60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Cambria" pitchFamily="18" charset="0"/>
                          <a:ea typeface="Calibri"/>
                          <a:cs typeface="Times New Roman"/>
                        </a:rPr>
                        <a:t>255600,80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Cambria" pitchFamily="18" charset="0"/>
                          <a:ea typeface="Calibri"/>
                          <a:cs typeface="Times New Roman"/>
                        </a:rPr>
                        <a:t>248082,80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237675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u="none" strike="noStrike" dirty="0">
                          <a:effectLst/>
                          <a:latin typeface="Cambria" pitchFamily="18" charset="0"/>
                        </a:rPr>
                        <a:t>НАЛОГИ НА ПРИБЫЛЬ, ДОХОДЫ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mbria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Cambria" pitchFamily="18" charset="0"/>
                          <a:ea typeface="Calibri"/>
                          <a:cs typeface="Times New Roman"/>
                        </a:rPr>
                        <a:t>188610,80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Cambria" pitchFamily="18" charset="0"/>
                          <a:ea typeface="Calibri"/>
                          <a:cs typeface="Times New Roman"/>
                        </a:rPr>
                        <a:t>204284,20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Cambria" pitchFamily="18" charset="0"/>
                          <a:ea typeface="Calibri"/>
                          <a:cs typeface="Times New Roman"/>
                        </a:rPr>
                        <a:t>213488,40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Cambria" pitchFamily="18" charset="0"/>
                          <a:ea typeface="Calibri"/>
                          <a:cs typeface="Times New Roman"/>
                        </a:rPr>
                        <a:t>226059,70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713026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u="none" strike="noStrike" dirty="0">
                          <a:effectLst/>
                          <a:latin typeface="Cambria" pitchFamily="18" charset="0"/>
                        </a:rPr>
                        <a:t>НАЛОГИ НА ТОВАРЫ (РАБОТЫ, УСЛУГИ), РЕАЛИЗУЕМЫЕ НА ТЕРРИТОРИИ РОССИЙСКОЙ ФЕДЕРАЦИИ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mbria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Cambria" pitchFamily="18" charset="0"/>
                          <a:ea typeface="Calibri"/>
                          <a:cs typeface="Times New Roman"/>
                        </a:rPr>
                        <a:t>2412,40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Cambria" pitchFamily="18" charset="0"/>
                          <a:ea typeface="Calibri"/>
                          <a:cs typeface="Times New Roman"/>
                        </a:rPr>
                        <a:t>2488,60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Cambria" pitchFamily="18" charset="0"/>
                          <a:ea typeface="Calibri"/>
                          <a:cs typeface="Times New Roman"/>
                        </a:rPr>
                        <a:t>2770,70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Cambria" pitchFamily="18" charset="0"/>
                          <a:ea typeface="Calibri"/>
                          <a:cs typeface="Times New Roman"/>
                        </a:rPr>
                        <a:t>3131,40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237675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u="none" strike="noStrike" dirty="0">
                          <a:effectLst/>
                          <a:latin typeface="Cambria" pitchFamily="18" charset="0"/>
                        </a:rPr>
                        <a:t>НАЛОГИ НА СОВОКУПНЫЙ ДОХОД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mbria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Cambria" pitchFamily="18" charset="0"/>
                          <a:ea typeface="Calibri"/>
                          <a:cs typeface="Times New Roman"/>
                        </a:rPr>
                        <a:t>22207,40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Cambria" pitchFamily="18" charset="0"/>
                          <a:ea typeface="Calibri"/>
                          <a:cs typeface="Times New Roman"/>
                        </a:rPr>
                        <a:t>22218,40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Cambria" pitchFamily="18" charset="0"/>
                          <a:ea typeface="Calibri"/>
                          <a:cs typeface="Times New Roman"/>
                        </a:rPr>
                        <a:t>22237,80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Cambria" pitchFamily="18" charset="0"/>
                          <a:ea typeface="Calibri"/>
                          <a:cs typeface="Times New Roman"/>
                        </a:rPr>
                        <a:t>694,60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237675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u="none" strike="noStrike" dirty="0">
                          <a:effectLst/>
                          <a:latin typeface="Cambria" pitchFamily="18" charset="0"/>
                        </a:rPr>
                        <a:t>ГОСУДАРСТВЕННАЯ ПОШЛИНА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mbria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Cambria" pitchFamily="18" charset="0"/>
                          <a:ea typeface="Calibri"/>
                          <a:cs typeface="Times New Roman"/>
                        </a:rPr>
                        <a:t>4628,00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Cambria" pitchFamily="18" charset="0"/>
                          <a:ea typeface="Calibri"/>
                          <a:cs typeface="Times New Roman"/>
                        </a:rPr>
                        <a:t>5080,00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Cambria" pitchFamily="18" charset="0"/>
                          <a:ea typeface="Calibri"/>
                          <a:cs typeface="Times New Roman"/>
                        </a:rPr>
                        <a:t>5384,00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Cambria" pitchFamily="18" charset="0"/>
                          <a:ea typeface="Calibri"/>
                          <a:cs typeface="Times New Roman"/>
                        </a:rPr>
                        <a:t>5707,00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713026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u="none" strike="noStrike" dirty="0">
                          <a:effectLst/>
                          <a:latin typeface="Cambria" pitchFamily="18" charset="0"/>
                        </a:rPr>
                        <a:t>ДОХОДЫ ОТ ИСПОЛЬЗОВАНИЯ ИМУЩЕСТВА, НАХОДЯЩЕГОСЯ В ГОСУДАРСТВЕННОЙ И МУНИЦИПАЛЬНОЙ СОБСТВЕННОСТИ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mbria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Cambria" pitchFamily="18" charset="0"/>
                          <a:ea typeface="Calibri"/>
                          <a:cs typeface="Times New Roman"/>
                        </a:rPr>
                        <a:t>7169,81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Cambria" pitchFamily="18" charset="0"/>
                          <a:ea typeface="Calibri"/>
                          <a:cs typeface="Times New Roman"/>
                        </a:rPr>
                        <a:t>7291,80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Cambria" pitchFamily="18" charset="0"/>
                          <a:ea typeface="Calibri"/>
                          <a:cs typeface="Times New Roman"/>
                        </a:rPr>
                        <a:t>7277,70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Cambria" pitchFamily="18" charset="0"/>
                          <a:ea typeface="Calibri"/>
                          <a:cs typeface="Times New Roman"/>
                        </a:rPr>
                        <a:t>7338,70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475352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u="none" strike="noStrike">
                          <a:effectLst/>
                          <a:latin typeface="Cambria" pitchFamily="18" charset="0"/>
                        </a:rPr>
                        <a:t>ПЛАТЕЖИ ПРИ ПОЛЬЗОВАНИИ ПРИРОДНЫМИ РЕСУРСАМИ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Cambria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Cambria" pitchFamily="18" charset="0"/>
                          <a:ea typeface="Calibri"/>
                          <a:cs typeface="Times New Roman"/>
                        </a:rPr>
                        <a:t>596,00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Cambria" pitchFamily="18" charset="0"/>
                          <a:ea typeface="Calibri"/>
                          <a:cs typeface="Times New Roman"/>
                        </a:rPr>
                        <a:t>977,50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Cambria" pitchFamily="18" charset="0"/>
                          <a:ea typeface="Calibri"/>
                          <a:cs typeface="Times New Roman"/>
                        </a:rPr>
                        <a:t>1320,20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Cambria" pitchFamily="18" charset="0"/>
                          <a:ea typeface="Calibri"/>
                          <a:cs typeface="Times New Roman"/>
                        </a:rPr>
                        <a:t>1786,50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475352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u="none" strike="noStrike">
                          <a:effectLst/>
                          <a:latin typeface="Cambria" pitchFamily="18" charset="0"/>
                        </a:rPr>
                        <a:t>ДОХОДЫ ОТ ОКАЗАНИЯ ПЛАТНЫХ УСЛУГ И КОМПЕНСАЦИИ ЗАТРАТ ГОСУДАРСТВА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Cambria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Cambria" pitchFamily="18" charset="0"/>
                          <a:ea typeface="Calibri"/>
                          <a:cs typeface="Times New Roman"/>
                        </a:rPr>
                        <a:t>0,02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Cambria" pitchFamily="18" charset="0"/>
                          <a:ea typeface="Calibri"/>
                          <a:cs typeface="Times New Roman"/>
                        </a:rPr>
                        <a:t>0,00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Cambria" pitchFamily="18" charset="0"/>
                          <a:ea typeface="Calibri"/>
                          <a:cs typeface="Times New Roman"/>
                        </a:rPr>
                        <a:t>0,00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Cambria" pitchFamily="18" charset="0"/>
                          <a:ea typeface="Calibri"/>
                          <a:cs typeface="Times New Roman"/>
                        </a:rPr>
                        <a:t>0,00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  <a:tr h="475352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u="none" strike="noStrike">
                          <a:effectLst/>
                          <a:latin typeface="Cambria" pitchFamily="18" charset="0"/>
                        </a:rPr>
                        <a:t>ДОХОДЫ ОТ ПРОДАЖИ МАТЕРИАЛЬНЫХ И НЕМАТЕРИАЛЬНЫХ АКТИВОВ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Cambria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Cambria" pitchFamily="18" charset="0"/>
                          <a:ea typeface="Calibri"/>
                          <a:cs typeface="Times New Roman"/>
                        </a:rPr>
                        <a:t>1187,68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Cambria" pitchFamily="18" charset="0"/>
                          <a:ea typeface="Calibri"/>
                          <a:cs typeface="Times New Roman"/>
                        </a:rPr>
                        <a:t>151,00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Cambria" pitchFamily="18" charset="0"/>
                          <a:ea typeface="Calibri"/>
                          <a:cs typeface="Times New Roman"/>
                        </a:rPr>
                        <a:t>151,00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Cambria" pitchFamily="18" charset="0"/>
                          <a:ea typeface="Calibri"/>
                          <a:cs typeface="Times New Roman"/>
                        </a:rPr>
                        <a:t>151,00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="" xmlns:a16="http://schemas.microsoft.com/office/drawing/2014/main" val="10009"/>
                  </a:ext>
                </a:extLst>
              </a:tr>
              <a:tr h="237675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u="none" strike="noStrike">
                          <a:effectLst/>
                          <a:latin typeface="Cambria" pitchFamily="18" charset="0"/>
                        </a:rPr>
                        <a:t>АДМИНИСТРАТИВНЫЕ ПЛАТЕЖИ И СБОРЫ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Cambria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Cambria" pitchFamily="18" charset="0"/>
                          <a:ea typeface="Calibri"/>
                          <a:cs typeface="Times New Roman"/>
                        </a:rPr>
                        <a:t>371,50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Cambria" pitchFamily="18" charset="0"/>
                          <a:ea typeface="Calibri"/>
                          <a:cs typeface="Times New Roman"/>
                        </a:rPr>
                        <a:t>371,50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Cambria" pitchFamily="18" charset="0"/>
                          <a:ea typeface="Calibri"/>
                          <a:cs typeface="Times New Roman"/>
                        </a:rPr>
                        <a:t>371,50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Cambria" pitchFamily="18" charset="0"/>
                          <a:ea typeface="Calibri"/>
                          <a:cs typeface="Times New Roman"/>
                        </a:rPr>
                        <a:t>371,50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="" xmlns:a16="http://schemas.microsoft.com/office/drawing/2014/main" val="10010"/>
                  </a:ext>
                </a:extLst>
              </a:tr>
              <a:tr h="237675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u="none" strike="noStrike">
                          <a:effectLst/>
                          <a:latin typeface="Cambria" pitchFamily="18" charset="0"/>
                        </a:rPr>
                        <a:t>ШТРАФЫ, САНКЦИИ, ВОЗМЕЩЕНИЕ УЩЕРБА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Cambria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Cambria" pitchFamily="18" charset="0"/>
                          <a:ea typeface="Calibri"/>
                          <a:cs typeface="Times New Roman"/>
                        </a:rPr>
                        <a:t>2558,00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Cambria" pitchFamily="18" charset="0"/>
                          <a:ea typeface="Calibri"/>
                          <a:cs typeface="Times New Roman"/>
                        </a:rPr>
                        <a:t>2350,50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Cambria" pitchFamily="18" charset="0"/>
                          <a:ea typeface="Calibri"/>
                          <a:cs typeface="Times New Roman"/>
                        </a:rPr>
                        <a:t>2597,70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Cambria" pitchFamily="18" charset="0"/>
                          <a:ea typeface="Calibri"/>
                          <a:cs typeface="Times New Roman"/>
                        </a:rPr>
                        <a:t>2842,40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="" xmlns:a16="http://schemas.microsoft.com/office/drawing/2014/main" val="10011"/>
                  </a:ext>
                </a:extLst>
              </a:tr>
              <a:tr h="237675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u="none" strike="noStrike">
                          <a:effectLst/>
                          <a:latin typeface="Cambria" pitchFamily="18" charset="0"/>
                        </a:rPr>
                        <a:t>ПРОЧИЕ НЕНАЛОГОВЫЕ ДОХОДЫ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Cambria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Cambria" pitchFamily="18" charset="0"/>
                          <a:ea typeface="Calibri"/>
                          <a:cs typeface="Times New Roman"/>
                        </a:rPr>
                        <a:t>-34,10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Cambria" pitchFamily="18" charset="0"/>
                          <a:ea typeface="Calibri"/>
                          <a:cs typeface="Times New Roman"/>
                        </a:rPr>
                        <a:t>2,10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Cambria" pitchFamily="18" charset="0"/>
                          <a:ea typeface="Calibri"/>
                          <a:cs typeface="Times New Roman"/>
                        </a:rPr>
                        <a:t>1,80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Cambria" pitchFamily="18" charset="0"/>
                          <a:ea typeface="Calibri"/>
                          <a:cs typeface="Times New Roman"/>
                        </a:rPr>
                        <a:t>0,00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="" xmlns:a16="http://schemas.microsoft.com/office/drawing/2014/main" val="10012"/>
                  </a:ext>
                </a:extLst>
              </a:tr>
            </a:tbl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7998622" y="1057678"/>
            <a:ext cx="1145378" cy="307777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r>
              <a:rPr lang="ru-RU" sz="1400" dirty="0">
                <a:latin typeface="Cambria" pitchFamily="18" charset="0"/>
              </a:rPr>
              <a:t>тыс. рублей</a:t>
            </a:r>
          </a:p>
        </p:txBody>
      </p:sp>
    </p:spTree>
    <p:extLst>
      <p:ext uri="{BB962C8B-B14F-4D97-AF65-F5344CB8AC3E}">
        <p14:creationId xmlns:p14="http://schemas.microsoft.com/office/powerpoint/2010/main" val="6735906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620688"/>
            <a:ext cx="7998622" cy="744767"/>
          </a:xfrm>
        </p:spPr>
        <p:txBody>
          <a:bodyPr anchor="t">
            <a:noAutofit/>
          </a:bodyPr>
          <a:lstStyle/>
          <a:p>
            <a:r>
              <a:rPr lang="ru-RU" sz="1800" dirty="0" smtClean="0">
                <a:solidFill>
                  <a:schemeClr val="accent2">
                    <a:lumMod val="50000"/>
                  </a:schemeClr>
                </a:solidFill>
                <a:latin typeface="Cambria" pitchFamily="18" charset="0"/>
              </a:rPr>
              <a:t>5.3. Динамика </a:t>
            </a:r>
            <a:r>
              <a:rPr lang="ru-RU" sz="1800" dirty="0">
                <a:solidFill>
                  <a:schemeClr val="accent2">
                    <a:lumMod val="50000"/>
                  </a:schemeClr>
                </a:solidFill>
                <a:latin typeface="Cambria" pitchFamily="18" charset="0"/>
              </a:rPr>
              <a:t>и структура безвозмездных поступлений бюджета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7998622" y="1057678"/>
            <a:ext cx="1145378" cy="307777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r>
              <a:rPr lang="ru-RU" sz="1400" dirty="0">
                <a:latin typeface="Cambria" pitchFamily="18" charset="0"/>
              </a:rPr>
              <a:t>тыс. рублей</a:t>
            </a: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99355387"/>
              </p:ext>
            </p:extLst>
          </p:nvPr>
        </p:nvGraphicFramePr>
        <p:xfrm>
          <a:off x="467544" y="1844824"/>
          <a:ext cx="8200622" cy="413950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4521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401670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217914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217914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1217914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</a:tblGrid>
              <a:tr h="754683"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 dirty="0">
                          <a:effectLst/>
                          <a:latin typeface="Cambria" pitchFamily="18" charset="0"/>
                        </a:rPr>
                        <a:t>Наименование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mbria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 dirty="0" smtClean="0">
                          <a:effectLst/>
                          <a:latin typeface="Cambria" pitchFamily="18" charset="0"/>
                        </a:rPr>
                        <a:t>2018 </a:t>
                      </a:r>
                      <a:r>
                        <a:rPr lang="ru-RU" sz="1200" u="none" strike="noStrike" dirty="0">
                          <a:effectLst/>
                          <a:latin typeface="Cambria" pitchFamily="18" charset="0"/>
                        </a:rPr>
                        <a:t>год оценка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mbria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 dirty="0" smtClean="0">
                          <a:effectLst/>
                          <a:latin typeface="Cambria" pitchFamily="18" charset="0"/>
                        </a:rPr>
                        <a:t>2019 </a:t>
                      </a:r>
                      <a:r>
                        <a:rPr lang="ru-RU" sz="1200" u="none" strike="noStrike" dirty="0">
                          <a:effectLst/>
                          <a:latin typeface="Cambria" pitchFamily="18" charset="0"/>
                        </a:rPr>
                        <a:t>год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mbria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 dirty="0" smtClean="0">
                          <a:effectLst/>
                          <a:latin typeface="Cambria" pitchFamily="18" charset="0"/>
                        </a:rPr>
                        <a:t>2020 </a:t>
                      </a:r>
                      <a:r>
                        <a:rPr lang="ru-RU" sz="1200" u="none" strike="noStrike" dirty="0">
                          <a:effectLst/>
                          <a:latin typeface="Cambria" pitchFamily="18" charset="0"/>
                        </a:rPr>
                        <a:t>год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mbria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 dirty="0" smtClean="0">
                          <a:effectLst/>
                          <a:latin typeface="Cambria" pitchFamily="18" charset="0"/>
                        </a:rPr>
                        <a:t>2021 </a:t>
                      </a:r>
                      <a:r>
                        <a:rPr lang="ru-RU" sz="1200" u="none" strike="noStrike" dirty="0">
                          <a:effectLst/>
                          <a:latin typeface="Cambria" pitchFamily="18" charset="0"/>
                        </a:rPr>
                        <a:t>год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mbria" pitchFamily="18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754683"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u="none" strike="noStrike" dirty="0">
                          <a:effectLst/>
                          <a:latin typeface="Cambria" pitchFamily="18" charset="0"/>
                        </a:rPr>
                        <a:t>Безвозмездные поступления ВСЕГО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Cambria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Cambria" pitchFamily="18" charset="0"/>
                          <a:ea typeface="Calibri"/>
                          <a:cs typeface="Times New Roman"/>
                        </a:rPr>
                        <a:t>570374,11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Cambria" pitchFamily="18" charset="0"/>
                          <a:ea typeface="Calibri"/>
                          <a:cs typeface="Times New Roman"/>
                        </a:rPr>
                        <a:t>552942,51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Cambria" pitchFamily="18" charset="0"/>
                          <a:ea typeface="Calibri"/>
                          <a:cs typeface="Times New Roman"/>
                        </a:rPr>
                        <a:t>530489,89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Cambria" pitchFamily="18" charset="0"/>
                          <a:ea typeface="Calibri"/>
                          <a:cs typeface="Times New Roman"/>
                        </a:rPr>
                        <a:t>530070,61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386919"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 dirty="0">
                          <a:effectLst/>
                          <a:latin typeface="Cambria" pitchFamily="18" charset="0"/>
                        </a:rPr>
                        <a:t>в том числе: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mbria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200" dirty="0">
                        <a:effectLst/>
                        <a:latin typeface="Cambria" pitchFamily="18" charset="0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200">
                        <a:effectLst/>
                        <a:latin typeface="Cambria" pitchFamily="18" charset="0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200">
                        <a:effectLst/>
                        <a:latin typeface="Cambria" pitchFamily="18" charset="0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200">
                        <a:effectLst/>
                        <a:latin typeface="Cambria" pitchFamily="18" charset="0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386919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 dirty="0" smtClean="0">
                          <a:effectLst/>
                          <a:latin typeface="Cambria" pitchFamily="18" charset="0"/>
                        </a:rPr>
                        <a:t>дотации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mbria" pitchFamily="18" charset="0"/>
                      </a:endParaRPr>
                    </a:p>
                  </a:txBody>
                  <a:tcPr marL="360000" marR="9525" marT="9525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Cambria" pitchFamily="18" charset="0"/>
                          <a:ea typeface="Calibri"/>
                          <a:cs typeface="Times New Roman"/>
                        </a:rPr>
                        <a:t>153262,89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Cambria" pitchFamily="18" charset="0"/>
                          <a:ea typeface="Calibri"/>
                          <a:cs typeface="Times New Roman"/>
                        </a:rPr>
                        <a:t>131348,20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Cambria" pitchFamily="18" charset="0"/>
                          <a:ea typeface="Calibri"/>
                          <a:cs typeface="Times New Roman"/>
                        </a:rPr>
                        <a:t>110682,00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Cambria" pitchFamily="18" charset="0"/>
                          <a:ea typeface="Calibri"/>
                          <a:cs typeface="Times New Roman"/>
                        </a:rPr>
                        <a:t>106583,00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386919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 dirty="0" smtClean="0">
                          <a:effectLst/>
                          <a:latin typeface="Cambria" pitchFamily="18" charset="0"/>
                        </a:rPr>
                        <a:t>субсидии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mbria" pitchFamily="18" charset="0"/>
                      </a:endParaRPr>
                    </a:p>
                  </a:txBody>
                  <a:tcPr marL="360000" marR="9525" marT="9525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Cambria" pitchFamily="18" charset="0"/>
                          <a:ea typeface="Calibri"/>
                          <a:cs typeface="Times New Roman"/>
                        </a:rPr>
                        <a:t>9515,99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Cambria" pitchFamily="18" charset="0"/>
                          <a:ea typeface="Calibri"/>
                          <a:cs typeface="Times New Roman"/>
                        </a:rPr>
                        <a:t>1965,60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Cambria" pitchFamily="18" charset="0"/>
                          <a:ea typeface="Calibri"/>
                          <a:cs typeface="Times New Roman"/>
                        </a:rPr>
                        <a:t>1965,60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Cambria" pitchFamily="18" charset="0"/>
                          <a:ea typeface="Calibri"/>
                          <a:cs typeface="Times New Roman"/>
                        </a:rPr>
                        <a:t>1965,60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535192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 dirty="0" smtClean="0">
                          <a:effectLst/>
                          <a:latin typeface="Cambria" pitchFamily="18" charset="0"/>
                        </a:rPr>
                        <a:t>субвенции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mbria" pitchFamily="18" charset="0"/>
                      </a:endParaRPr>
                    </a:p>
                  </a:txBody>
                  <a:tcPr marL="360000" marR="9525" marT="9525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Cambria" pitchFamily="18" charset="0"/>
                          <a:ea typeface="Calibri"/>
                          <a:cs typeface="Times New Roman"/>
                        </a:rPr>
                        <a:t>399102,21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Cambria" pitchFamily="18" charset="0"/>
                          <a:ea typeface="Calibri"/>
                          <a:cs typeface="Times New Roman"/>
                        </a:rPr>
                        <a:t>419628,71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Cambria" pitchFamily="18" charset="0"/>
                          <a:ea typeface="Calibri"/>
                          <a:cs typeface="Times New Roman"/>
                        </a:rPr>
                        <a:t>417842,29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Cambria" pitchFamily="18" charset="0"/>
                          <a:ea typeface="Calibri"/>
                          <a:cs typeface="Times New Roman"/>
                        </a:rPr>
                        <a:t>421522,01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467097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 dirty="0" smtClean="0">
                          <a:effectLst/>
                          <a:latin typeface="Cambria" pitchFamily="18" charset="0"/>
                        </a:rPr>
                        <a:t>иные </a:t>
                      </a:r>
                      <a:r>
                        <a:rPr lang="ru-RU" sz="1200" u="none" strike="noStrike" dirty="0">
                          <a:effectLst/>
                          <a:latin typeface="Cambria" pitchFamily="18" charset="0"/>
                        </a:rPr>
                        <a:t>межбюджетные трансферты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mbria" pitchFamily="18" charset="0"/>
                      </a:endParaRPr>
                    </a:p>
                  </a:txBody>
                  <a:tcPr marL="360000" marR="9525" marT="9525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Cambria" pitchFamily="18" charset="0"/>
                          <a:ea typeface="Calibri"/>
                          <a:cs typeface="Times New Roman"/>
                        </a:rPr>
                        <a:t>8473,02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Cambria" pitchFamily="18" charset="0"/>
                          <a:ea typeface="Calibri"/>
                          <a:cs typeface="Times New Roman"/>
                        </a:rPr>
                        <a:t>0,00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Cambria" pitchFamily="18" charset="0"/>
                          <a:ea typeface="Calibri"/>
                          <a:cs typeface="Times New Roman"/>
                        </a:rPr>
                        <a:t>0,00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Cambria" pitchFamily="18" charset="0"/>
                          <a:ea typeface="Calibri"/>
                          <a:cs typeface="Times New Roman"/>
                        </a:rPr>
                        <a:t>0,00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467097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</a:rPr>
                        <a:t>безвозмездные поступления</a:t>
                      </a:r>
                      <a:r>
                        <a:rPr lang="ru-RU" sz="1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</a:rPr>
                        <a:t> от </a:t>
                      </a:r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</a:rPr>
                        <a:t>негосударственных</a:t>
                      </a:r>
                      <a:r>
                        <a:rPr lang="ru-RU" sz="1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</a:rPr>
                        <a:t> организаций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mbria" pitchFamily="18" charset="0"/>
                      </a:endParaRPr>
                    </a:p>
                  </a:txBody>
                  <a:tcPr marL="360000" marR="9525" marT="9525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Cambria" pitchFamily="18" charset="0"/>
                          <a:ea typeface="Calibri"/>
                          <a:cs typeface="Times New Roman"/>
                        </a:rPr>
                        <a:t>20,00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Cambria" pitchFamily="18" charset="0"/>
                          <a:ea typeface="Calibri"/>
                          <a:cs typeface="Times New Roman"/>
                        </a:rPr>
                        <a:t>0,00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Cambria" pitchFamily="18" charset="0"/>
                          <a:ea typeface="Calibri"/>
                          <a:cs typeface="Times New Roman"/>
                        </a:rPr>
                        <a:t>0,00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Cambria" pitchFamily="18" charset="0"/>
                          <a:ea typeface="Calibri"/>
                          <a:cs typeface="Times New Roman"/>
                        </a:rPr>
                        <a:t>0,00</a:t>
                      </a: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547356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Прямоугольник с двумя скругленными соседними углами 19"/>
          <p:cNvSpPr/>
          <p:nvPr/>
        </p:nvSpPr>
        <p:spPr>
          <a:xfrm rot="16200000">
            <a:off x="143909" y="2208689"/>
            <a:ext cx="1224136" cy="1045557"/>
          </a:xfrm>
          <a:prstGeom prst="round2SameRect">
            <a:avLst>
              <a:gd name="adj1" fmla="val 0"/>
              <a:gd name="adj2" fmla="val 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1278756" y="2119400"/>
            <a:ext cx="7632848" cy="122413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2" name="Picture 4" descr="http://www.pobeda-agro.ru/img/7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8962" y="2205337"/>
            <a:ext cx="2307058" cy="1052736"/>
          </a:xfrm>
          <a:prstGeom prst="rect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</p:pic>
      <p:sp>
        <p:nvSpPr>
          <p:cNvPr id="25" name="Прямоугольник 24"/>
          <p:cNvSpPr/>
          <p:nvPr/>
        </p:nvSpPr>
        <p:spPr>
          <a:xfrm>
            <a:off x="4067944" y="2427224"/>
            <a:ext cx="4536504" cy="57726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>
                <a:solidFill>
                  <a:schemeClr val="tx1"/>
                </a:solidFill>
                <a:latin typeface="Cambria" pitchFamily="18" charset="0"/>
              </a:rPr>
              <a:t>ЗАО «Победа - Агро» </a:t>
            </a:r>
            <a:r>
              <a:rPr lang="ru-RU" dirty="0" smtClean="0">
                <a:solidFill>
                  <a:schemeClr val="tx1"/>
                </a:solidFill>
                <a:latin typeface="Cambria" pitchFamily="18" charset="0"/>
              </a:rPr>
              <a:t>15661,6 </a:t>
            </a:r>
            <a:r>
              <a:rPr lang="ru-RU" dirty="0">
                <a:solidFill>
                  <a:schemeClr val="tx1"/>
                </a:solidFill>
                <a:latin typeface="Cambria" pitchFamily="18" charset="0"/>
              </a:rPr>
              <a:t>тыс. руб. </a:t>
            </a:r>
          </a:p>
        </p:txBody>
      </p:sp>
      <p:pic>
        <p:nvPicPr>
          <p:cNvPr id="23" name="Picture 14" descr="http://pobeda-agro.ru/img/trademark.jpg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100000" l="820" r="100000">
                        <a14:foregroundMark x1="15574" y1="68085" x2="22951" y2="84397"/>
                        <a14:foregroundMark x1="23770" y1="82979" x2="76230" y2="82270"/>
                        <a14:foregroundMark x1="76230" y1="83688" x2="86885" y2="73050"/>
                        <a14:foregroundMark x1="86885" y1="73050" x2="77049" y2="59574"/>
                        <a14:foregroundMark x1="77049" y1="59574" x2="18033" y2="59574"/>
                        <a14:foregroundMark x1="17213" y1="59574" x2="15574" y2="68085"/>
                        <a14:foregroundMark x1="27869" y1="65248" x2="27869" y2="65248"/>
                        <a14:foregroundMark x1="31967" y1="67376" x2="36066" y2="70213"/>
                        <a14:foregroundMark x1="37705" y1="70922" x2="36885" y2="72340"/>
                        <a14:foregroundMark x1="33607" y1="73759" x2="31148" y2="73759"/>
                        <a14:foregroundMark x1="27869" y1="74468" x2="25410" y2="73759"/>
                        <a14:foregroundMark x1="24590" y1="73050" x2="22951" y2="71631"/>
                        <a14:foregroundMark x1="21311" y1="68794" x2="21311" y2="66667"/>
                        <a14:foregroundMark x1="22131" y1="63830" x2="23770" y2="63830"/>
                        <a14:foregroundMark x1="27049" y1="63121" x2="31148" y2="63830"/>
                        <a14:foregroundMark x1="33607" y1="65248" x2="31148" y2="70213"/>
                        <a14:foregroundMark x1="31148" y1="70213" x2="31148" y2="72340"/>
                        <a14:foregroundMark x1="35246" y1="73050" x2="44262" y2="73050"/>
                        <a14:foregroundMark x1="48361" y1="72340" x2="48361" y2="71631"/>
                        <a14:foregroundMark x1="43443" y1="66667" x2="43443" y2="66667"/>
                        <a14:foregroundMark x1="46721" y1="66667" x2="53279" y2="66667"/>
                        <a14:foregroundMark x1="54918" y1="66667" x2="55738" y2="69504"/>
                        <a14:foregroundMark x1="57377" y1="70922" x2="58197" y2="73050"/>
                        <a14:foregroundMark x1="58197" y1="73050" x2="59016" y2="74468"/>
                        <a14:foregroundMark x1="63115" y1="74468" x2="68033" y2="72340"/>
                        <a14:foregroundMark x1="68852" y1="71631" x2="68852" y2="71631"/>
                        <a14:foregroundMark x1="68033" y1="68085" x2="64754" y2="67376"/>
                        <a14:foregroundMark x1="58197" y1="64539" x2="55738" y2="64539"/>
                        <a14:foregroundMark x1="54918" y1="64539" x2="56557" y2="63830"/>
                        <a14:foregroundMark x1="68033" y1="64539" x2="70492" y2="67376"/>
                        <a14:foregroundMark x1="68852" y1="69504" x2="58197" y2="70922"/>
                        <a14:foregroundMark x1="58197" y1="70922" x2="62295" y2="72340"/>
                        <a14:foregroundMark x1="67213" y1="72340" x2="71311" y2="71631"/>
                        <a14:foregroundMark x1="73770" y1="70922" x2="73770" y2="70922"/>
                        <a14:foregroundMark x1="73770" y1="72340" x2="72131" y2="74468"/>
                        <a14:foregroundMark x1="72131" y1="75177" x2="75410" y2="74468"/>
                        <a14:foregroundMark x1="78689" y1="72340" x2="77869" y2="70922"/>
                        <a14:foregroundMark x1="72951" y1="63830" x2="70492" y2="60993"/>
                        <a14:foregroundMark x1="68033" y1="60284" x2="54918" y2="70213"/>
                        <a14:foregroundMark x1="54918" y1="72340" x2="54918" y2="75177"/>
                        <a14:foregroundMark x1="63115" y1="76596" x2="66393" y2="75887"/>
                        <a14:foregroundMark x1="66393" y1="75887" x2="66393" y2="75887"/>
                        <a14:foregroundMark x1="53279" y1="73759" x2="39344" y2="73759"/>
                        <a14:foregroundMark x1="35246" y1="73050" x2="35246" y2="73050"/>
                        <a14:foregroundMark x1="36066" y1="73050" x2="45902" y2="78014"/>
                        <a14:foregroundMark x1="50820" y1="79433" x2="42623" y2="84397"/>
                        <a14:foregroundMark x1="27049" y1="87234" x2="27049" y2="87234"/>
                        <a14:foregroundMark x1="25410" y1="87943" x2="25410" y2="87943"/>
                        <a14:foregroundMark x1="33607" y1="90071" x2="33607" y2="90071"/>
                        <a14:foregroundMark x1="31967" y1="91489" x2="31967" y2="91489"/>
                        <a14:foregroundMark x1="65574" y1="92908" x2="65574" y2="92908"/>
                        <a14:foregroundMark x1="69672" y1="88652" x2="69672" y2="88652"/>
                        <a14:foregroundMark x1="74590" y1="86525" x2="74590" y2="86525"/>
                        <a14:foregroundMark x1="79508" y1="82270" x2="79508" y2="82270"/>
                        <a14:foregroundMark x1="77049" y1="55319" x2="63115" y2="51064"/>
                        <a14:foregroundMark x1="45082" y1="42553" x2="43443" y2="41135"/>
                        <a14:foregroundMark x1="45902" y1="39007" x2="53279" y2="39007"/>
                        <a14:foregroundMark x1="57377" y1="39007" x2="57377" y2="39007"/>
                        <a14:foregroundMark x1="49180" y1="29078" x2="47541" y2="28369"/>
                        <a14:foregroundMark x1="44262" y1="27660" x2="44262" y2="27660"/>
                        <a14:foregroundMark x1="45082" y1="27660" x2="54098" y2="29787"/>
                        <a14:foregroundMark x1="54098" y1="30496" x2="54098" y2="30496"/>
                        <a14:foregroundMark x1="56557" y1="28369" x2="52459" y2="20567"/>
                        <a14:foregroundMark x1="50820" y1="19858" x2="50820" y2="18440"/>
                        <a14:foregroundMark x1="50820" y1="17021" x2="53279" y2="15603"/>
                        <a14:foregroundMark x1="58197" y1="15603" x2="60656" y2="17730"/>
                        <a14:foregroundMark x1="61475" y1="19149" x2="61475" y2="19149"/>
                        <a14:foregroundMark x1="62295" y1="15603" x2="60656" y2="12766"/>
                        <a14:foregroundMark x1="59836" y1="10638" x2="59836" y2="8511"/>
                        <a14:foregroundMark x1="59016" y1="7801" x2="59016" y2="7801"/>
                        <a14:foregroundMark x1="54918" y1="6383" x2="52459" y2="7092"/>
                        <a14:foregroundMark x1="50000" y1="8511" x2="48361" y2="10638"/>
                        <a14:foregroundMark x1="47541" y1="12057" x2="46721" y2="13475"/>
                        <a14:foregroundMark x1="46721" y1="13475" x2="44262" y2="13475"/>
                        <a14:foregroundMark x1="38525" y1="12766" x2="34426" y2="8511"/>
                        <a14:foregroundMark x1="34426" y1="7801" x2="34426" y2="7801"/>
                        <a14:foregroundMark x1="34426" y1="7092" x2="36066" y2="6383"/>
                        <a14:foregroundMark x1="40164" y1="5674" x2="40164" y2="5674"/>
                        <a14:foregroundMark x1="18852" y1="21277" x2="18852" y2="21277"/>
                        <a14:foregroundMark x1="17213" y1="21277" x2="13934" y2="24113"/>
                        <a14:foregroundMark x1="13934" y1="25532" x2="13115" y2="27660"/>
                        <a14:foregroundMark x1="12295" y1="30496" x2="12295" y2="32624"/>
                        <a14:foregroundMark x1="12295" y1="34043" x2="12295" y2="34043"/>
                        <a14:foregroundMark x1="9836" y1="34752" x2="7377" y2="36879"/>
                        <a14:foregroundMark x1="7377" y1="38298" x2="6557" y2="39716"/>
                        <a14:foregroundMark x1="6557" y1="40426" x2="6557" y2="43972"/>
                        <a14:foregroundMark x1="6557" y1="46099" x2="6557" y2="48936"/>
                        <a14:foregroundMark x1="7377" y1="51064" x2="7377" y2="55319"/>
                        <a14:foregroundMark x1="7377" y1="56028" x2="7377" y2="57447"/>
                        <a14:foregroundMark x1="9836" y1="60993" x2="11475" y2="63830"/>
                        <a14:foregroundMark x1="13115" y1="65957" x2="13934" y2="69504"/>
                        <a14:foregroundMark x1="14754" y1="70213" x2="14754" y2="70922"/>
                        <a14:foregroundMark x1="10656" y1="67376" x2="10656" y2="67376"/>
                        <a14:foregroundMark x1="10656" y1="67376" x2="13934" y2="73759"/>
                        <a14:foregroundMark x1="16393" y1="75887" x2="17213" y2="76596"/>
                        <a14:foregroundMark x1="18852" y1="78014" x2="18852" y2="78014"/>
                        <a14:foregroundMark x1="19672" y1="78723" x2="19672" y2="78723"/>
                        <a14:foregroundMark x1="19672" y1="82270" x2="19672" y2="82270"/>
                        <a14:foregroundMark x1="89344" y1="66667" x2="89344" y2="66667"/>
                        <a14:foregroundMark x1="89344" y1="67376" x2="90164" y2="65248"/>
                        <a14:foregroundMark x1="91803" y1="61702" x2="91803" y2="61702"/>
                        <a14:foregroundMark x1="91803" y1="60993" x2="92623" y2="58865"/>
                        <a14:foregroundMark x1="92623" y1="58156" x2="92623" y2="58156"/>
                        <a14:foregroundMark x1="93443" y1="56028" x2="93443" y2="56028"/>
                        <a14:foregroundMark x1="94262" y1="54610" x2="94262" y2="54610"/>
                        <a14:foregroundMark x1="94262" y1="52482" x2="92623" y2="50355"/>
                        <a14:foregroundMark x1="91803" y1="47518" x2="91803" y2="47518"/>
                        <a14:foregroundMark x1="91803" y1="44681" x2="91803" y2="43262"/>
                        <a14:foregroundMark x1="91803" y1="39716" x2="91803" y2="39716"/>
                        <a14:foregroundMark x1="91803" y1="36879" x2="90984" y2="34752"/>
                        <a14:foregroundMark x1="90164" y1="32624" x2="88525" y2="29787"/>
                        <a14:foregroundMark x1="85246" y1="26950" x2="84426" y2="24823"/>
                        <a14:foregroundMark x1="83607" y1="24113" x2="83607" y2="24113"/>
                        <a14:foregroundMark x1="81967" y1="21986" x2="78689" y2="18440"/>
                        <a14:foregroundMark x1="75410" y1="17021" x2="75410" y2="17021"/>
                        <a14:foregroundMark x1="72951" y1="13475" x2="70492" y2="12057"/>
                        <a14:foregroundMark x1="65574" y1="10638" x2="64754" y2="9929"/>
                        <a14:foregroundMark x1="62295" y1="7092" x2="62295" y2="7092"/>
                        <a14:foregroundMark x1="63115" y1="7092" x2="63115" y2="7092"/>
                        <a14:foregroundMark x1="53279" y1="4255" x2="53279" y2="4255"/>
                        <a14:foregroundMark x1="51639" y1="4255" x2="50000" y2="425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525" y="2427224"/>
            <a:ext cx="526903" cy="608962"/>
          </a:xfrm>
          <a:prstGeom prst="rect">
            <a:avLst/>
          </a:prstGeom>
          <a:ln>
            <a:solidFill>
              <a:schemeClr val="accent1">
                <a:lumMod val="40000"/>
                <a:lumOff val="60000"/>
              </a:schemeClr>
            </a:solidFill>
          </a:ln>
          <a:extLst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</p:pic>
      <p:sp>
        <p:nvSpPr>
          <p:cNvPr id="28" name="Прямоугольник с двумя скругленными соседними углами 27"/>
          <p:cNvSpPr/>
          <p:nvPr/>
        </p:nvSpPr>
        <p:spPr>
          <a:xfrm rot="16200000">
            <a:off x="143909" y="3716831"/>
            <a:ext cx="1224136" cy="1045557"/>
          </a:xfrm>
          <a:prstGeom prst="round2SameRect">
            <a:avLst>
              <a:gd name="adj1" fmla="val 0"/>
              <a:gd name="adj2" fmla="val 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Прямоугольник 28"/>
          <p:cNvSpPr/>
          <p:nvPr/>
        </p:nvSpPr>
        <p:spPr>
          <a:xfrm>
            <a:off x="1278756" y="3627542"/>
            <a:ext cx="7632848" cy="122413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Прямоугольник с двумя скругленными соседними углами 32"/>
          <p:cNvSpPr/>
          <p:nvPr/>
        </p:nvSpPr>
        <p:spPr>
          <a:xfrm rot="16200000">
            <a:off x="143909" y="5228999"/>
            <a:ext cx="1224136" cy="1045557"/>
          </a:xfrm>
          <a:prstGeom prst="round2SameRect">
            <a:avLst>
              <a:gd name="adj1" fmla="val 0"/>
              <a:gd name="adj2" fmla="val 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рямоугольник 34"/>
          <p:cNvSpPr/>
          <p:nvPr/>
        </p:nvSpPr>
        <p:spPr>
          <a:xfrm>
            <a:off x="1278756" y="5139710"/>
            <a:ext cx="7632848" cy="122413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Прямоугольник 38"/>
          <p:cNvSpPr/>
          <p:nvPr/>
        </p:nvSpPr>
        <p:spPr>
          <a:xfrm>
            <a:off x="4067944" y="5463383"/>
            <a:ext cx="4752528" cy="57726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>
                <a:solidFill>
                  <a:schemeClr val="tx1"/>
                </a:solidFill>
                <a:latin typeface="Cambria" pitchFamily="18" charset="0"/>
              </a:rPr>
              <a:t>ООО «Дятьково – ДОЗ» </a:t>
            </a:r>
            <a:r>
              <a:rPr lang="ru-RU" dirty="0" smtClean="0">
                <a:solidFill>
                  <a:schemeClr val="tx1"/>
                </a:solidFill>
                <a:latin typeface="Cambria" pitchFamily="18" charset="0"/>
              </a:rPr>
              <a:t>22989,8 </a:t>
            </a:r>
            <a:r>
              <a:rPr lang="ru-RU" dirty="0">
                <a:solidFill>
                  <a:schemeClr val="tx1"/>
                </a:solidFill>
                <a:latin typeface="Cambria" pitchFamily="18" charset="0"/>
              </a:rPr>
              <a:t>тыс. руб.</a:t>
            </a:r>
          </a:p>
        </p:txBody>
      </p:sp>
      <p:pic>
        <p:nvPicPr>
          <p:cNvPr id="42" name="Picture 2" descr="http://a5.mzstatic.com/us/r30/Purple4/v4/7a/2a/62/7a2a629e-b2e9-5df3-f938-bde29740b6ad/icon_256.png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97" t="11124" r="9932" b="10617"/>
          <a:stretch/>
        </p:blipFill>
        <p:spPr bwMode="auto">
          <a:xfrm>
            <a:off x="492526" y="3988019"/>
            <a:ext cx="526902" cy="503655"/>
          </a:xfrm>
          <a:prstGeom prst="rect">
            <a:avLst/>
          </a:prstGeom>
          <a:ln>
            <a:solidFill>
              <a:schemeClr val="accent1">
                <a:lumMod val="40000"/>
                <a:lumOff val="60000"/>
              </a:schemeClr>
            </a:solidFill>
          </a:ln>
          <a:extLst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</p:pic>
      <p:pic>
        <p:nvPicPr>
          <p:cNvPr id="43" name="Picture 2" descr="http://www.lesindustry.ru/assets/files/gal_fl/uSgnP4dtw8AOkGTrdg6p.jpg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28" b="13323"/>
          <a:stretch/>
        </p:blipFill>
        <p:spPr bwMode="auto">
          <a:xfrm>
            <a:off x="1388962" y="3705523"/>
            <a:ext cx="2307058" cy="1068171"/>
          </a:xfrm>
          <a:prstGeom prst="rect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</p:pic>
      <p:sp>
        <p:nvSpPr>
          <p:cNvPr id="44" name="Прямоугольник 43"/>
          <p:cNvSpPr/>
          <p:nvPr/>
        </p:nvSpPr>
        <p:spPr>
          <a:xfrm>
            <a:off x="4067944" y="3950976"/>
            <a:ext cx="4392488" cy="57726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>
                <a:solidFill>
                  <a:schemeClr val="tx1"/>
                </a:solidFill>
                <a:latin typeface="Cambria" pitchFamily="18" charset="0"/>
              </a:rPr>
              <a:t>ООО МК «Катюша» </a:t>
            </a:r>
            <a:r>
              <a:rPr lang="ru-RU" dirty="0" smtClean="0">
                <a:solidFill>
                  <a:schemeClr val="tx1"/>
                </a:solidFill>
                <a:latin typeface="Cambria" pitchFamily="18" charset="0"/>
              </a:rPr>
              <a:t>19503,2 </a:t>
            </a:r>
            <a:r>
              <a:rPr lang="ru-RU" dirty="0">
                <a:solidFill>
                  <a:schemeClr val="tx1"/>
                </a:solidFill>
                <a:latin typeface="Cambria" pitchFamily="18" charset="0"/>
              </a:rPr>
              <a:t>тыс. руб.</a:t>
            </a:r>
          </a:p>
        </p:txBody>
      </p:sp>
      <p:pic>
        <p:nvPicPr>
          <p:cNvPr id="45" name="Picture 10" descr="http://img03.mar.cx/_images/RU181695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004" y="5576926"/>
            <a:ext cx="577943" cy="349702"/>
          </a:xfrm>
          <a:prstGeom prst="rect">
            <a:avLst/>
          </a:prstGeom>
          <a:ln>
            <a:solidFill>
              <a:schemeClr val="accent1">
                <a:lumMod val="40000"/>
                <a:lumOff val="60000"/>
              </a:schemeClr>
            </a:solidFill>
          </a:ln>
          <a:extLst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</p:pic>
      <p:pic>
        <p:nvPicPr>
          <p:cNvPr id="50" name="Picture 6" descr="http://lesprominform.ru/uploads/images/lpi70/p2080018.jpg"/>
          <p:cNvPicPr>
            <a:picLocks noChangeAspect="1" noChangeArrowheads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4457"/>
          <a:stretch/>
        </p:blipFill>
        <p:spPr bwMode="auto">
          <a:xfrm>
            <a:off x="1388962" y="5225409"/>
            <a:ext cx="1823186" cy="1052736"/>
          </a:xfrm>
          <a:prstGeom prst="rect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</p:pic>
      <p:sp>
        <p:nvSpPr>
          <p:cNvPr id="2" name="Прямоугольник 1"/>
          <p:cNvSpPr/>
          <p:nvPr/>
        </p:nvSpPr>
        <p:spPr>
          <a:xfrm>
            <a:off x="0" y="692696"/>
            <a:ext cx="9144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Cambria" pitchFamily="18" charset="0"/>
              </a:rPr>
              <a:t>5.4. Основные 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Cambria" pitchFamily="18" charset="0"/>
              </a:rPr>
              <a:t>налогоплательщики и их вклад в формирование бюджета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511660" y="1458631"/>
            <a:ext cx="612068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Cambria" pitchFamily="18" charset="0"/>
              </a:rPr>
              <a:t>Поступления НДФЛ в бюджет за 9 месяцев </a:t>
            </a:r>
            <a:r>
              <a:rPr lang="ru-RU" dirty="0" smtClean="0">
                <a:latin typeface="Cambria" pitchFamily="18" charset="0"/>
              </a:rPr>
              <a:t>2018 </a:t>
            </a:r>
            <a:r>
              <a:rPr lang="ru-RU" dirty="0">
                <a:latin typeface="Cambria" pitchFamily="18" charset="0"/>
              </a:rPr>
              <a:t>года</a:t>
            </a:r>
          </a:p>
        </p:txBody>
      </p:sp>
    </p:spTree>
    <p:extLst>
      <p:ext uri="{BB962C8B-B14F-4D97-AF65-F5344CB8AC3E}">
        <p14:creationId xmlns:p14="http://schemas.microsoft.com/office/powerpoint/2010/main" val="4606410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620688"/>
            <a:ext cx="8229600" cy="720080"/>
          </a:xfrm>
        </p:spPr>
        <p:txBody>
          <a:bodyPr anchor="t">
            <a:noAutofit/>
          </a:bodyPr>
          <a:lstStyle/>
          <a:p>
            <a:r>
              <a:rPr lang="ru-RU" sz="2400" dirty="0" smtClean="0">
                <a:solidFill>
                  <a:schemeClr val="accent2"/>
                </a:solidFill>
                <a:latin typeface="Cambria" pitchFamily="18" charset="0"/>
              </a:rPr>
              <a:t>6. Расходы </a:t>
            </a:r>
            <a:r>
              <a:rPr lang="ru-RU" sz="2400" dirty="0">
                <a:solidFill>
                  <a:schemeClr val="accent2"/>
                </a:solidFill>
                <a:latin typeface="Cambria" pitchFamily="18" charset="0"/>
              </a:rPr>
              <a:t>бюджета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0" y="980728"/>
            <a:ext cx="871296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 smtClean="0">
                <a:solidFill>
                  <a:schemeClr val="accent2">
                    <a:lumMod val="50000"/>
                  </a:schemeClr>
                </a:solidFill>
                <a:latin typeface="Cambria" pitchFamily="18" charset="0"/>
              </a:rPr>
              <a:t>6.1. Динамика </a:t>
            </a:r>
            <a:r>
              <a:rPr lang="ru-RU" sz="1600" dirty="0">
                <a:solidFill>
                  <a:schemeClr val="accent2">
                    <a:lumMod val="50000"/>
                  </a:schemeClr>
                </a:solidFill>
                <a:latin typeface="Cambria" pitchFamily="18" charset="0"/>
              </a:rPr>
              <a:t>и структура расходов бюджета Дятьковского района в </a:t>
            </a:r>
            <a:r>
              <a:rPr lang="ru-RU" sz="1600" dirty="0" smtClean="0">
                <a:solidFill>
                  <a:schemeClr val="accent2">
                    <a:lumMod val="50000"/>
                  </a:schemeClr>
                </a:solidFill>
                <a:latin typeface="Cambria" pitchFamily="18" charset="0"/>
              </a:rPr>
              <a:t>2019-2021 </a:t>
            </a:r>
            <a:r>
              <a:rPr lang="ru-RU" sz="1600" dirty="0">
                <a:solidFill>
                  <a:schemeClr val="accent2">
                    <a:lumMod val="50000"/>
                  </a:schemeClr>
                </a:solidFill>
                <a:latin typeface="Cambria" pitchFamily="18" charset="0"/>
              </a:rPr>
              <a:t>годах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7993718" y="1319281"/>
            <a:ext cx="1145378" cy="307777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r>
              <a:rPr lang="ru-RU" sz="1400" dirty="0">
                <a:latin typeface="Cambria" pitchFamily="18" charset="0"/>
              </a:rPr>
              <a:t>тыс. рублей</a:t>
            </a: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3651771"/>
              </p:ext>
            </p:extLst>
          </p:nvPr>
        </p:nvGraphicFramePr>
        <p:xfrm>
          <a:off x="251520" y="1772816"/>
          <a:ext cx="8573859" cy="503181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8032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92088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792088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08012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864096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1008112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1157035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</a:tblGrid>
              <a:tr h="288032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Cambria" pitchFamily="18" charset="0"/>
                        </a:rPr>
                        <a:t>Направление расходов</a:t>
                      </a:r>
                      <a:endParaRPr lang="ru-RU" sz="1200" dirty="0">
                        <a:effectLst/>
                        <a:latin typeface="Cambria" pitchFamily="18" charset="0"/>
                        <a:ea typeface="Times New Roman"/>
                      </a:endParaRPr>
                    </a:p>
                  </a:txBody>
                  <a:tcPr marL="52374" marR="52374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Cambria" pitchFamily="18" charset="0"/>
                          <a:ea typeface="Times New Roman"/>
                        </a:rPr>
                        <a:t>2017 </a:t>
                      </a:r>
                      <a:r>
                        <a:rPr lang="ru-RU" sz="1200" dirty="0">
                          <a:effectLst/>
                          <a:latin typeface="Cambria" pitchFamily="18" charset="0"/>
                          <a:ea typeface="Times New Roman"/>
                        </a:rPr>
                        <a:t>год</a:t>
                      </a:r>
                    </a:p>
                  </a:txBody>
                  <a:tcPr marL="52374" marR="52374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Cambria" pitchFamily="18" charset="0"/>
                          <a:ea typeface="Times New Roman"/>
                        </a:rPr>
                        <a:t>2018 </a:t>
                      </a:r>
                      <a:r>
                        <a:rPr lang="ru-RU" sz="1200" dirty="0">
                          <a:effectLst/>
                          <a:latin typeface="Cambria" pitchFamily="18" charset="0"/>
                          <a:ea typeface="Times New Roman"/>
                        </a:rPr>
                        <a:t>год</a:t>
                      </a:r>
                    </a:p>
                  </a:txBody>
                  <a:tcPr marL="52374" marR="52374" marT="0" marB="0" anchor="ctr"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Cambria" pitchFamily="18" charset="0"/>
                        </a:rPr>
                        <a:t>2019 </a:t>
                      </a:r>
                      <a:r>
                        <a:rPr lang="ru-RU" sz="1200" dirty="0">
                          <a:effectLst/>
                          <a:latin typeface="Cambria" pitchFamily="18" charset="0"/>
                        </a:rPr>
                        <a:t>год</a:t>
                      </a:r>
                      <a:endParaRPr lang="ru-RU" sz="1200" dirty="0">
                        <a:effectLst/>
                        <a:latin typeface="Cambria" pitchFamily="18" charset="0"/>
                        <a:ea typeface="Times New Roman"/>
                      </a:endParaRPr>
                    </a:p>
                  </a:txBody>
                  <a:tcPr marL="52374" marR="52374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Cambria" pitchFamily="18" charset="0"/>
                        </a:rPr>
                        <a:t>2020 </a:t>
                      </a:r>
                      <a:r>
                        <a:rPr lang="ru-RU" sz="1200" dirty="0">
                          <a:effectLst/>
                          <a:latin typeface="Cambria" pitchFamily="18" charset="0"/>
                        </a:rPr>
                        <a:t>год</a:t>
                      </a:r>
                      <a:endParaRPr lang="ru-RU" sz="1200" dirty="0">
                        <a:effectLst/>
                        <a:latin typeface="Cambria" pitchFamily="18" charset="0"/>
                        <a:ea typeface="Times New Roman"/>
                      </a:endParaRPr>
                    </a:p>
                  </a:txBody>
                  <a:tcPr marL="52374" marR="52374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Cambria" pitchFamily="18" charset="0"/>
                        </a:rPr>
                        <a:t>2021 </a:t>
                      </a:r>
                      <a:r>
                        <a:rPr lang="ru-RU" sz="1200" dirty="0">
                          <a:effectLst/>
                          <a:latin typeface="Cambria" pitchFamily="18" charset="0"/>
                        </a:rPr>
                        <a:t>год</a:t>
                      </a:r>
                      <a:endParaRPr lang="ru-RU" sz="1200" dirty="0">
                        <a:effectLst/>
                        <a:latin typeface="Cambria" pitchFamily="18" charset="0"/>
                        <a:ea typeface="Times New Roman"/>
                      </a:endParaRPr>
                    </a:p>
                  </a:txBody>
                  <a:tcPr marL="52374" marR="52374" marT="0" marB="0" anchor="ctr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69487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2374" marR="52374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2374" marR="52374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bg1"/>
                          </a:solidFill>
                          <a:effectLst/>
                          <a:latin typeface="Cambria" pitchFamily="18" charset="0"/>
                        </a:rPr>
                        <a:t>объем,                тыс. рублей</a:t>
                      </a:r>
                      <a:endParaRPr lang="ru-RU" sz="1200" dirty="0">
                        <a:solidFill>
                          <a:schemeClr val="bg1"/>
                        </a:solidFill>
                        <a:effectLst/>
                        <a:latin typeface="Cambria" pitchFamily="18" charset="0"/>
                        <a:ea typeface="Times New Roman"/>
                      </a:endParaRPr>
                    </a:p>
                  </a:txBody>
                  <a:tcPr marL="52374" marR="52374" marT="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bg1"/>
                          </a:solidFill>
                          <a:effectLst/>
                          <a:latin typeface="Cambria" pitchFamily="18" charset="0"/>
                        </a:rPr>
                        <a:t>доля в</a:t>
                      </a:r>
                      <a:br>
                        <a:rPr lang="ru-RU" sz="1200" dirty="0">
                          <a:solidFill>
                            <a:schemeClr val="bg1"/>
                          </a:solidFill>
                          <a:effectLst/>
                          <a:latin typeface="Cambria" pitchFamily="18" charset="0"/>
                        </a:rPr>
                      </a:br>
                      <a:r>
                        <a:rPr lang="ru-RU" sz="1200" dirty="0">
                          <a:solidFill>
                            <a:schemeClr val="bg1"/>
                          </a:solidFill>
                          <a:effectLst/>
                          <a:latin typeface="Cambria" pitchFamily="18" charset="0"/>
                        </a:rPr>
                        <a:t>общем объеме</a:t>
                      </a:r>
                      <a:endParaRPr lang="ru-RU" sz="1200" dirty="0">
                        <a:solidFill>
                          <a:schemeClr val="bg1"/>
                        </a:solidFill>
                        <a:effectLst/>
                        <a:latin typeface="Cambria" pitchFamily="18" charset="0"/>
                        <a:ea typeface="Times New Roman"/>
                      </a:endParaRPr>
                    </a:p>
                  </a:txBody>
                  <a:tcPr marL="52374" marR="52374" marT="0" marB="0" anchor="ctr">
                    <a:solidFill>
                      <a:schemeClr val="accent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2374" marR="52374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2374" marR="52374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13501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Cambria" pitchFamily="18" charset="0"/>
                        </a:rPr>
                        <a:t>Общегосударственные вопросы</a:t>
                      </a:r>
                      <a:endParaRPr lang="ru-RU" sz="1200" dirty="0">
                        <a:effectLst/>
                        <a:latin typeface="Cambria" pitchFamily="18" charset="0"/>
                        <a:ea typeface="Times New Roman"/>
                      </a:endParaRPr>
                    </a:p>
                  </a:txBody>
                  <a:tcPr marL="52374" marR="52374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pitchFamily="18" charset="0"/>
                          <a:cs typeface="Times New Roman" pitchFamily="18" charset="0"/>
                        </a:rPr>
                        <a:t>59 647</a:t>
                      </a:r>
                    </a:p>
                  </a:txBody>
                  <a:tcPr marL="91439" marR="91439" marT="45727" marB="45727" anchor="ctr" horzOverflow="overflow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effectLst/>
                          <a:latin typeface="Cambria" pitchFamily="18" charset="0"/>
                        </a:rPr>
                        <a:t>69 </a:t>
                      </a:r>
                      <a:r>
                        <a:rPr lang="ru-RU" sz="1200" b="0" i="0" u="none" strike="noStrike" dirty="0" smtClean="0">
                          <a:effectLst/>
                          <a:latin typeface="Cambria" pitchFamily="18" charset="0"/>
                        </a:rPr>
                        <a:t>648,3 </a:t>
                      </a:r>
                      <a:endParaRPr lang="ru-RU" sz="1200" b="0" i="0" u="none" strike="noStrike" dirty="0">
                        <a:effectLst/>
                        <a:latin typeface="Cambria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ea typeface="Times New Roman" panose="02020603050405020304" pitchFamily="18" charset="0"/>
                        </a:rPr>
                        <a:t>71 </a:t>
                      </a:r>
                      <a:r>
                        <a:rPr lang="ru-RU" sz="1200" dirty="0" smtClean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ea typeface="Times New Roman" panose="02020603050405020304" pitchFamily="18" charset="0"/>
                        </a:rPr>
                        <a:t>196,9</a:t>
                      </a:r>
                      <a:endParaRPr lang="ru-RU" sz="1200" dirty="0">
                        <a:effectLst/>
                        <a:latin typeface="Cambria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ea typeface="Times New Roman" panose="02020603050405020304" pitchFamily="18" charset="0"/>
                        </a:rPr>
                        <a:t>8,92%</a:t>
                      </a:r>
                      <a:endParaRPr lang="ru-RU" sz="1200" dirty="0">
                        <a:effectLst/>
                        <a:latin typeface="Cambria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ea typeface="Times New Roman" panose="02020603050405020304" pitchFamily="18" charset="0"/>
                        </a:rPr>
                        <a:t>68 </a:t>
                      </a:r>
                      <a:r>
                        <a:rPr lang="ru-RU" sz="1200" dirty="0" smtClean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ea typeface="Times New Roman" panose="02020603050405020304" pitchFamily="18" charset="0"/>
                        </a:rPr>
                        <a:t>732,4</a:t>
                      </a:r>
                      <a:endParaRPr lang="ru-RU" sz="1200" dirty="0">
                        <a:effectLst/>
                        <a:latin typeface="Cambria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ea typeface="Times New Roman" panose="02020603050405020304" pitchFamily="18" charset="0"/>
                        </a:rPr>
                        <a:t>68 </a:t>
                      </a:r>
                      <a:r>
                        <a:rPr lang="ru-RU" sz="1200" dirty="0" smtClean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ea typeface="Times New Roman" panose="02020603050405020304" pitchFamily="18" charset="0"/>
                        </a:rPr>
                        <a:t>732,0</a:t>
                      </a:r>
                      <a:endParaRPr lang="ru-RU" sz="1200" dirty="0">
                        <a:effectLst/>
                        <a:latin typeface="Cambria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14002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Cambria" pitchFamily="18" charset="0"/>
                        </a:rPr>
                        <a:t>Национальная оборона</a:t>
                      </a:r>
                      <a:endParaRPr lang="ru-RU" sz="1200" dirty="0">
                        <a:effectLst/>
                        <a:latin typeface="Cambria" pitchFamily="18" charset="0"/>
                        <a:ea typeface="Times New Roman"/>
                      </a:endParaRPr>
                    </a:p>
                  </a:txBody>
                  <a:tcPr marL="52374" marR="52374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pitchFamily="18" charset="0"/>
                          <a:cs typeface="Times New Roman" pitchFamily="18" charset="0"/>
                        </a:rPr>
                        <a:t>3 229,5</a:t>
                      </a:r>
                    </a:p>
                  </a:txBody>
                  <a:tcPr marL="91439" marR="91439" marT="45727" marB="45727" anchor="ctr" horzOverflow="overflow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effectLst/>
                          <a:latin typeface="Cambria" pitchFamily="18" charset="0"/>
                        </a:rPr>
                        <a:t>3 </a:t>
                      </a:r>
                      <a:r>
                        <a:rPr lang="ru-RU" sz="1200" b="0" i="0" u="none" strike="noStrike" dirty="0" smtClean="0">
                          <a:effectLst/>
                          <a:latin typeface="Cambria" pitchFamily="18" charset="0"/>
                        </a:rPr>
                        <a:t>812,2 </a:t>
                      </a:r>
                      <a:endParaRPr lang="ru-RU" sz="1200" b="0" i="0" u="none" strike="noStrike" dirty="0">
                        <a:effectLst/>
                        <a:latin typeface="Cambria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ea typeface="Times New Roman" panose="02020603050405020304" pitchFamily="18" charset="0"/>
                        </a:rPr>
                        <a:t>2 </a:t>
                      </a:r>
                      <a:r>
                        <a:rPr lang="ru-RU" sz="1200" dirty="0" smtClean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ea typeface="Times New Roman" panose="02020603050405020304" pitchFamily="18" charset="0"/>
                        </a:rPr>
                        <a:t>934,3</a:t>
                      </a:r>
                      <a:endParaRPr lang="ru-RU" sz="1200" dirty="0">
                        <a:effectLst/>
                        <a:latin typeface="Cambria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ea typeface="Times New Roman" panose="02020603050405020304" pitchFamily="18" charset="0"/>
                        </a:rPr>
                        <a:t>0,37%</a:t>
                      </a:r>
                      <a:endParaRPr lang="ru-RU" sz="1200" dirty="0">
                        <a:effectLst/>
                        <a:latin typeface="Cambria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ea typeface="Times New Roman" panose="02020603050405020304" pitchFamily="18" charset="0"/>
                        </a:rPr>
                        <a:t>2 </a:t>
                      </a:r>
                      <a:r>
                        <a:rPr lang="ru-RU" sz="1200" dirty="0" smtClean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ea typeface="Times New Roman" panose="02020603050405020304" pitchFamily="18" charset="0"/>
                        </a:rPr>
                        <a:t>934,3</a:t>
                      </a:r>
                      <a:endParaRPr lang="ru-RU" sz="1200" dirty="0">
                        <a:effectLst/>
                        <a:latin typeface="Cambria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ea typeface="Times New Roman" panose="02020603050405020304" pitchFamily="18" charset="0"/>
                        </a:rPr>
                        <a:t>2 </a:t>
                      </a:r>
                      <a:r>
                        <a:rPr lang="ru-RU" sz="1200" dirty="0" smtClean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ea typeface="Times New Roman" panose="02020603050405020304" pitchFamily="18" charset="0"/>
                        </a:rPr>
                        <a:t>934,3</a:t>
                      </a:r>
                      <a:endParaRPr lang="ru-RU" sz="1200" dirty="0">
                        <a:effectLst/>
                        <a:latin typeface="Cambria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9650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Cambria" pitchFamily="18" charset="0"/>
                        </a:rPr>
                        <a:t>Национальная безопасность и правоохранительная деятельность</a:t>
                      </a:r>
                      <a:endParaRPr lang="ru-RU" sz="1200" dirty="0">
                        <a:effectLst/>
                        <a:latin typeface="Cambria" pitchFamily="18" charset="0"/>
                        <a:ea typeface="Times New Roman"/>
                      </a:endParaRPr>
                    </a:p>
                  </a:txBody>
                  <a:tcPr marL="52374" marR="52374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pitchFamily="18" charset="0"/>
                          <a:cs typeface="Times New Roman" pitchFamily="18" charset="0"/>
                        </a:rPr>
                        <a:t>1 838</a:t>
                      </a:r>
                    </a:p>
                  </a:txBody>
                  <a:tcPr marL="91439" marR="91439" marT="45727" marB="45727" anchor="ctr" horzOverflow="overflow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effectLst/>
                          <a:latin typeface="Cambria" pitchFamily="18" charset="0"/>
                        </a:rPr>
                        <a:t>3 </a:t>
                      </a:r>
                      <a:r>
                        <a:rPr lang="ru-RU" sz="1200" b="0" i="0" u="none" strike="noStrike" dirty="0" smtClean="0">
                          <a:effectLst/>
                          <a:latin typeface="Cambria" pitchFamily="18" charset="0"/>
                        </a:rPr>
                        <a:t>363,1 </a:t>
                      </a:r>
                      <a:endParaRPr lang="ru-RU" sz="1200" b="0" i="0" u="none" strike="noStrike" dirty="0">
                        <a:effectLst/>
                        <a:latin typeface="Cambria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ea typeface="Times New Roman" panose="02020603050405020304" pitchFamily="18" charset="0"/>
                        </a:rPr>
                        <a:t>3 </a:t>
                      </a:r>
                      <a:r>
                        <a:rPr lang="ru-RU" sz="1200" dirty="0" smtClean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ea typeface="Times New Roman" panose="02020603050405020304" pitchFamily="18" charset="0"/>
                        </a:rPr>
                        <a:t>936,0</a:t>
                      </a:r>
                      <a:endParaRPr lang="ru-RU" sz="1200" dirty="0">
                        <a:effectLst/>
                        <a:latin typeface="Cambria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ea typeface="Times New Roman" panose="02020603050405020304" pitchFamily="18" charset="0"/>
                        </a:rPr>
                        <a:t>0,49%</a:t>
                      </a:r>
                      <a:endParaRPr lang="ru-RU" sz="1200" dirty="0">
                        <a:effectLst/>
                        <a:latin typeface="Cambria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ea typeface="Times New Roman" panose="02020603050405020304" pitchFamily="18" charset="0"/>
                        </a:rPr>
                        <a:t>3 </a:t>
                      </a:r>
                      <a:r>
                        <a:rPr lang="ru-RU" sz="1200" dirty="0" smtClean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ea typeface="Times New Roman" panose="02020603050405020304" pitchFamily="18" charset="0"/>
                        </a:rPr>
                        <a:t>157,8</a:t>
                      </a:r>
                      <a:endParaRPr lang="ru-RU" sz="1200" dirty="0">
                        <a:effectLst/>
                        <a:latin typeface="Cambria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ea typeface="Times New Roman" panose="02020603050405020304" pitchFamily="18" charset="0"/>
                        </a:rPr>
                        <a:t>3 </a:t>
                      </a:r>
                      <a:r>
                        <a:rPr lang="ru-RU" sz="1200" dirty="0" smtClean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ea typeface="Times New Roman" panose="02020603050405020304" pitchFamily="18" charset="0"/>
                        </a:rPr>
                        <a:t>157,8</a:t>
                      </a:r>
                      <a:endParaRPr lang="ru-RU" sz="1200" dirty="0">
                        <a:effectLst/>
                        <a:latin typeface="Cambria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7794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Cambria" pitchFamily="18" charset="0"/>
                        </a:rPr>
                        <a:t>Национальная экономика</a:t>
                      </a:r>
                      <a:endParaRPr lang="ru-RU" sz="1200" dirty="0">
                        <a:effectLst/>
                        <a:latin typeface="Cambria" pitchFamily="18" charset="0"/>
                        <a:ea typeface="Times New Roman"/>
                      </a:endParaRPr>
                    </a:p>
                  </a:txBody>
                  <a:tcPr marL="52374" marR="52374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pitchFamily="18" charset="0"/>
                          <a:cs typeface="Times New Roman" pitchFamily="18" charset="0"/>
                        </a:rPr>
                        <a:t>7 473,8</a:t>
                      </a:r>
                    </a:p>
                  </a:txBody>
                  <a:tcPr marL="91439" marR="91439" marT="45727" marB="45727" anchor="ctr" horzOverflow="overflow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effectLst/>
                          <a:latin typeface="Cambria" pitchFamily="18" charset="0"/>
                        </a:rPr>
                        <a:t>9 </a:t>
                      </a:r>
                      <a:r>
                        <a:rPr lang="ru-RU" sz="1200" b="0" i="0" u="none" strike="noStrike" dirty="0" smtClean="0">
                          <a:effectLst/>
                          <a:latin typeface="Cambria" pitchFamily="18" charset="0"/>
                        </a:rPr>
                        <a:t>218,3 </a:t>
                      </a:r>
                      <a:endParaRPr lang="ru-RU" sz="1200" b="0" i="0" u="none" strike="noStrike" dirty="0">
                        <a:effectLst/>
                        <a:latin typeface="Cambria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ea typeface="Times New Roman" panose="02020603050405020304" pitchFamily="18" charset="0"/>
                        </a:rPr>
                        <a:t>7 </a:t>
                      </a:r>
                      <a:r>
                        <a:rPr lang="ru-RU" sz="1200" dirty="0" smtClean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ea typeface="Times New Roman" panose="02020603050405020304" pitchFamily="18" charset="0"/>
                        </a:rPr>
                        <a:t>955,0</a:t>
                      </a:r>
                      <a:endParaRPr lang="ru-RU" sz="1200" dirty="0">
                        <a:effectLst/>
                        <a:latin typeface="Cambria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ea typeface="Times New Roman" panose="02020603050405020304" pitchFamily="18" charset="0"/>
                        </a:rPr>
                        <a:t>1,00%</a:t>
                      </a:r>
                      <a:endParaRPr lang="ru-RU" sz="1200" dirty="0">
                        <a:effectLst/>
                        <a:latin typeface="Cambria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ea typeface="Times New Roman" panose="02020603050405020304" pitchFamily="18" charset="0"/>
                        </a:rPr>
                        <a:t>6 </a:t>
                      </a:r>
                      <a:r>
                        <a:rPr lang="ru-RU" sz="1200" dirty="0" smtClean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ea typeface="Times New Roman" panose="02020603050405020304" pitchFamily="18" charset="0"/>
                        </a:rPr>
                        <a:t>715,1</a:t>
                      </a:r>
                      <a:endParaRPr lang="ru-RU" sz="1200" dirty="0">
                        <a:effectLst/>
                        <a:latin typeface="Cambria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ea typeface="Times New Roman" panose="02020603050405020304" pitchFamily="18" charset="0"/>
                        </a:rPr>
                        <a:t>7 </a:t>
                      </a:r>
                      <a:r>
                        <a:rPr lang="ru-RU" sz="1200" dirty="0" smtClean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ea typeface="Times New Roman" panose="02020603050405020304" pitchFamily="18" charset="0"/>
                        </a:rPr>
                        <a:t>075,7</a:t>
                      </a:r>
                      <a:endParaRPr lang="ru-RU" sz="1200" dirty="0">
                        <a:effectLst/>
                        <a:latin typeface="Cambria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Cambria" pitchFamily="18" charset="0"/>
                        </a:rPr>
                        <a:t>Жилищно-коммунальное хозяйство</a:t>
                      </a:r>
                      <a:endParaRPr lang="ru-RU" sz="1200" dirty="0">
                        <a:effectLst/>
                        <a:latin typeface="Cambria" pitchFamily="18" charset="0"/>
                        <a:ea typeface="Times New Roman"/>
                      </a:endParaRPr>
                    </a:p>
                  </a:txBody>
                  <a:tcPr marL="52374" marR="52374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pitchFamily="18" charset="0"/>
                          <a:cs typeface="Times New Roman" pitchFamily="18" charset="0"/>
                        </a:rPr>
                        <a:t>14 910,9</a:t>
                      </a:r>
                    </a:p>
                  </a:txBody>
                  <a:tcPr marL="91439" marR="91439" marT="45727" marB="45727" anchor="ctr" horzOverflow="overflow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effectLst/>
                          <a:latin typeface="Cambria" pitchFamily="18" charset="0"/>
                        </a:rPr>
                        <a:t>7 </a:t>
                      </a:r>
                      <a:r>
                        <a:rPr lang="ru-RU" sz="1200" b="0" i="0" u="none" strike="noStrike" dirty="0" smtClean="0">
                          <a:effectLst/>
                          <a:latin typeface="Cambria" pitchFamily="18" charset="0"/>
                        </a:rPr>
                        <a:t>950 </a:t>
                      </a:r>
                      <a:endParaRPr lang="ru-RU" sz="1200" b="0" i="0" u="none" strike="noStrike" dirty="0">
                        <a:effectLst/>
                        <a:latin typeface="Cambria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ea typeface="Times New Roman" panose="02020603050405020304" pitchFamily="18" charset="0"/>
                        </a:rPr>
                        <a:t>4 </a:t>
                      </a:r>
                      <a:r>
                        <a:rPr lang="ru-RU" sz="1200" dirty="0" smtClean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ea typeface="Times New Roman" panose="02020603050405020304" pitchFamily="18" charset="0"/>
                        </a:rPr>
                        <a:t>601,1</a:t>
                      </a:r>
                      <a:endParaRPr lang="ru-RU" sz="1200" dirty="0">
                        <a:effectLst/>
                        <a:latin typeface="Cambria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ea typeface="Times New Roman" panose="02020603050405020304" pitchFamily="18" charset="0"/>
                        </a:rPr>
                        <a:t>0,58%</a:t>
                      </a:r>
                      <a:endParaRPr lang="ru-RU" sz="1200">
                        <a:effectLst/>
                        <a:latin typeface="Cambria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ea typeface="Times New Roman" panose="02020603050405020304" pitchFamily="18" charset="0"/>
                        </a:rPr>
                        <a:t>0,00</a:t>
                      </a:r>
                      <a:endParaRPr lang="ru-RU" sz="1200" dirty="0">
                        <a:effectLst/>
                        <a:latin typeface="Cambria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ea typeface="Times New Roman" panose="02020603050405020304" pitchFamily="18" charset="0"/>
                        </a:rPr>
                        <a:t>0,00</a:t>
                      </a:r>
                      <a:endParaRPr lang="ru-RU" sz="1200" dirty="0">
                        <a:effectLst/>
                        <a:latin typeface="Cambria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8302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Cambria" pitchFamily="18" charset="0"/>
                        </a:rPr>
                        <a:t>Образование</a:t>
                      </a:r>
                      <a:endParaRPr lang="ru-RU" sz="1200" dirty="0">
                        <a:effectLst/>
                        <a:latin typeface="Cambria" pitchFamily="18" charset="0"/>
                        <a:ea typeface="Times New Roman"/>
                      </a:endParaRPr>
                    </a:p>
                  </a:txBody>
                  <a:tcPr marL="52374" marR="52374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pitchFamily="18" charset="0"/>
                          <a:cs typeface="Times New Roman" pitchFamily="18" charset="0"/>
                        </a:rPr>
                        <a:t>524 837</a:t>
                      </a:r>
                    </a:p>
                  </a:txBody>
                  <a:tcPr marL="91439" marR="91439" marT="45727" marB="45727" anchor="ctr" horzOverflow="overflow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effectLst/>
                          <a:latin typeface="Cambria" pitchFamily="18" charset="0"/>
                        </a:rPr>
                        <a:t>551 </a:t>
                      </a:r>
                      <a:r>
                        <a:rPr lang="ru-RU" sz="1200" b="0" i="0" u="none" strike="noStrike" dirty="0" smtClean="0">
                          <a:effectLst/>
                          <a:latin typeface="Cambria" pitchFamily="18" charset="0"/>
                        </a:rPr>
                        <a:t>988,7 </a:t>
                      </a:r>
                      <a:endParaRPr lang="ru-RU" sz="1200" b="0" i="0" u="none" strike="noStrike" dirty="0">
                        <a:effectLst/>
                        <a:latin typeface="Cambria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ea typeface="Times New Roman" panose="02020603050405020304" pitchFamily="18" charset="0"/>
                        </a:rPr>
                        <a:t>570 </a:t>
                      </a:r>
                      <a:r>
                        <a:rPr lang="ru-RU" sz="1200" dirty="0" smtClean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ea typeface="Times New Roman" panose="02020603050405020304" pitchFamily="18" charset="0"/>
                        </a:rPr>
                        <a:t>929,1</a:t>
                      </a:r>
                      <a:endParaRPr lang="ru-RU" sz="1200" dirty="0">
                        <a:effectLst/>
                        <a:latin typeface="Cambria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ea typeface="Times New Roman" panose="02020603050405020304" pitchFamily="18" charset="0"/>
                        </a:rPr>
                        <a:t>71,53%</a:t>
                      </a:r>
                      <a:endParaRPr lang="ru-RU" sz="1200">
                        <a:effectLst/>
                        <a:latin typeface="Cambria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ea typeface="Times New Roman" panose="02020603050405020304" pitchFamily="18" charset="0"/>
                        </a:rPr>
                        <a:t>563 </a:t>
                      </a:r>
                      <a:r>
                        <a:rPr lang="ru-RU" sz="1200" dirty="0" smtClean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ea typeface="Times New Roman" panose="02020603050405020304" pitchFamily="18" charset="0"/>
                        </a:rPr>
                        <a:t>930,4</a:t>
                      </a:r>
                      <a:endParaRPr lang="ru-RU" sz="1200" dirty="0">
                        <a:effectLst/>
                        <a:latin typeface="Cambria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ea typeface="Times New Roman" panose="02020603050405020304" pitchFamily="18" charset="0"/>
                        </a:rPr>
                        <a:t>548 </a:t>
                      </a:r>
                      <a:r>
                        <a:rPr lang="ru-RU" sz="1200" dirty="0" smtClean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ea typeface="Times New Roman" panose="02020603050405020304" pitchFamily="18" charset="0"/>
                        </a:rPr>
                        <a:t>439,6</a:t>
                      </a:r>
                      <a:endParaRPr lang="ru-RU" sz="1200" dirty="0">
                        <a:effectLst/>
                        <a:latin typeface="Cambria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Cambria" pitchFamily="18" charset="0"/>
                        </a:rPr>
                        <a:t>Культура, кинематография</a:t>
                      </a:r>
                      <a:endParaRPr lang="ru-RU" sz="1200" dirty="0">
                        <a:effectLst/>
                        <a:latin typeface="Cambria" pitchFamily="18" charset="0"/>
                        <a:ea typeface="Times New Roman"/>
                      </a:endParaRPr>
                    </a:p>
                  </a:txBody>
                  <a:tcPr marL="52374" marR="52374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pitchFamily="18" charset="0"/>
                          <a:cs typeface="Times New Roman" pitchFamily="18" charset="0"/>
                        </a:rPr>
                        <a:t>61 939</a:t>
                      </a:r>
                    </a:p>
                  </a:txBody>
                  <a:tcPr marL="91439" marR="91439" marT="45727" marB="45727" anchor="ctr" horzOverflow="overflow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effectLst/>
                          <a:latin typeface="Cambria" pitchFamily="18" charset="0"/>
                        </a:rPr>
                        <a:t>70 </a:t>
                      </a:r>
                      <a:r>
                        <a:rPr lang="ru-RU" sz="1200" b="0" i="0" u="none" strike="noStrike" dirty="0" smtClean="0">
                          <a:effectLst/>
                          <a:latin typeface="Cambria" pitchFamily="18" charset="0"/>
                        </a:rPr>
                        <a:t>762,3 </a:t>
                      </a:r>
                      <a:endParaRPr lang="ru-RU" sz="1200" b="0" i="0" u="none" strike="noStrike" dirty="0">
                        <a:effectLst/>
                        <a:latin typeface="Cambria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ea typeface="Times New Roman" panose="02020603050405020304" pitchFamily="18" charset="0"/>
                        </a:rPr>
                        <a:t>63 </a:t>
                      </a:r>
                      <a:r>
                        <a:rPr lang="ru-RU" sz="1200" dirty="0" smtClean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ea typeface="Times New Roman" panose="02020603050405020304" pitchFamily="18" charset="0"/>
                        </a:rPr>
                        <a:t>950,3</a:t>
                      </a:r>
                      <a:endParaRPr lang="ru-RU" sz="1200" dirty="0">
                        <a:effectLst/>
                        <a:latin typeface="Cambria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ea typeface="Times New Roman" panose="02020603050405020304" pitchFamily="18" charset="0"/>
                        </a:rPr>
                        <a:t>8,01%</a:t>
                      </a:r>
                      <a:endParaRPr lang="ru-RU" sz="1200">
                        <a:effectLst/>
                        <a:latin typeface="Cambria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ea typeface="Times New Roman" panose="02020603050405020304" pitchFamily="18" charset="0"/>
                        </a:rPr>
                        <a:t>63 </a:t>
                      </a:r>
                      <a:r>
                        <a:rPr lang="ru-RU" sz="1200" dirty="0" smtClean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ea typeface="Times New Roman" panose="02020603050405020304" pitchFamily="18" charset="0"/>
                        </a:rPr>
                        <a:t>380,3</a:t>
                      </a:r>
                      <a:endParaRPr lang="ru-RU" sz="1200" dirty="0">
                        <a:effectLst/>
                        <a:latin typeface="Cambria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ea typeface="Times New Roman" panose="02020603050405020304" pitchFamily="18" charset="0"/>
                        </a:rPr>
                        <a:t>57 </a:t>
                      </a:r>
                      <a:r>
                        <a:rPr lang="ru-RU" sz="1200" dirty="0" smtClean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ea typeface="Times New Roman" panose="02020603050405020304" pitchFamily="18" charset="0"/>
                        </a:rPr>
                        <a:t>380,3</a:t>
                      </a:r>
                      <a:endParaRPr lang="ru-RU" sz="1200" dirty="0">
                        <a:effectLst/>
                        <a:latin typeface="Cambria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12717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Cambria" pitchFamily="18" charset="0"/>
                        </a:rPr>
                        <a:t>Социальная политика</a:t>
                      </a:r>
                      <a:endParaRPr lang="ru-RU" sz="1200" dirty="0">
                        <a:effectLst/>
                        <a:latin typeface="Cambria" pitchFamily="18" charset="0"/>
                        <a:ea typeface="Times New Roman"/>
                      </a:endParaRPr>
                    </a:p>
                  </a:txBody>
                  <a:tcPr marL="52374" marR="52374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pitchFamily="18" charset="0"/>
                          <a:cs typeface="Times New Roman" pitchFamily="18" charset="0"/>
                        </a:rPr>
                        <a:t>48 635,9</a:t>
                      </a:r>
                    </a:p>
                  </a:txBody>
                  <a:tcPr marL="91439" marR="91439" marT="45727" marB="45727" anchor="ctr" horzOverflow="overflow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effectLst/>
                          <a:latin typeface="Cambria" pitchFamily="18" charset="0"/>
                        </a:rPr>
                        <a:t>60 </a:t>
                      </a:r>
                      <a:r>
                        <a:rPr lang="ru-RU" sz="1200" b="0" i="0" u="none" strike="noStrike" dirty="0" smtClean="0">
                          <a:effectLst/>
                          <a:latin typeface="Cambria" pitchFamily="18" charset="0"/>
                        </a:rPr>
                        <a:t>906,7 </a:t>
                      </a:r>
                      <a:endParaRPr lang="ru-RU" sz="1200" b="0" i="0" u="none" strike="noStrike" dirty="0">
                        <a:effectLst/>
                        <a:latin typeface="Cambria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ea typeface="Times New Roman" panose="02020603050405020304" pitchFamily="18" charset="0"/>
                        </a:rPr>
                        <a:t>47 </a:t>
                      </a:r>
                      <a:r>
                        <a:rPr lang="ru-RU" sz="1200" dirty="0" smtClean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ea typeface="Times New Roman" panose="02020603050405020304" pitchFamily="18" charset="0"/>
                        </a:rPr>
                        <a:t>741,5</a:t>
                      </a:r>
                      <a:endParaRPr lang="ru-RU" sz="1200" dirty="0">
                        <a:effectLst/>
                        <a:latin typeface="Cambria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ea typeface="Times New Roman" panose="02020603050405020304" pitchFamily="18" charset="0"/>
                        </a:rPr>
                        <a:t>5,98%</a:t>
                      </a:r>
                      <a:endParaRPr lang="ru-RU" sz="1200" dirty="0">
                        <a:effectLst/>
                        <a:latin typeface="Cambria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ea typeface="Times New Roman" panose="02020603050405020304" pitchFamily="18" charset="0"/>
                        </a:rPr>
                        <a:t>45 </a:t>
                      </a:r>
                      <a:r>
                        <a:rPr lang="ru-RU" sz="1200" dirty="0" smtClean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ea typeface="Times New Roman" panose="02020603050405020304" pitchFamily="18" charset="0"/>
                        </a:rPr>
                        <a:t>582,7</a:t>
                      </a:r>
                      <a:endParaRPr lang="ru-RU" sz="1200" dirty="0">
                        <a:effectLst/>
                        <a:latin typeface="Cambria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ea typeface="Times New Roman" panose="02020603050405020304" pitchFamily="18" charset="0"/>
                        </a:rPr>
                        <a:t>49 </a:t>
                      </a:r>
                      <a:r>
                        <a:rPr lang="ru-RU" sz="1200" dirty="0" smtClean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ea typeface="Times New Roman" panose="02020603050405020304" pitchFamily="18" charset="0"/>
                        </a:rPr>
                        <a:t>276</a:t>
                      </a:r>
                      <a:endParaRPr lang="ru-RU" sz="1200" dirty="0">
                        <a:effectLst/>
                        <a:latin typeface="Cambria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13094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Cambria" pitchFamily="18" charset="0"/>
                        </a:rPr>
                        <a:t>Физическая культура и спорт</a:t>
                      </a:r>
                      <a:endParaRPr lang="ru-RU" sz="1200" dirty="0">
                        <a:effectLst/>
                        <a:latin typeface="Cambria" pitchFamily="18" charset="0"/>
                        <a:ea typeface="Times New Roman"/>
                      </a:endParaRPr>
                    </a:p>
                  </a:txBody>
                  <a:tcPr marL="52374" marR="52374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pitchFamily="18" charset="0"/>
                          <a:cs typeface="Times New Roman" pitchFamily="18" charset="0"/>
                        </a:rPr>
                        <a:t>9 77,6</a:t>
                      </a:r>
                    </a:p>
                  </a:txBody>
                  <a:tcPr marL="91439" marR="91439" marT="45727" marB="45727" anchor="ctr" horzOverflow="overflow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effectLst/>
                          <a:latin typeface="Cambria" pitchFamily="18" charset="0"/>
                        </a:rPr>
                        <a:t>11 </a:t>
                      </a:r>
                      <a:r>
                        <a:rPr lang="ru-RU" sz="1200" b="0" i="0" u="none" strike="noStrike" dirty="0" smtClean="0">
                          <a:effectLst/>
                          <a:latin typeface="Cambria" pitchFamily="18" charset="0"/>
                        </a:rPr>
                        <a:t>117 </a:t>
                      </a:r>
                      <a:endParaRPr lang="ru-RU" sz="1200" b="0" i="0" u="none" strike="noStrike" dirty="0">
                        <a:effectLst/>
                        <a:latin typeface="Cambria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ea typeface="Times New Roman" panose="02020603050405020304" pitchFamily="18" charset="0"/>
                        </a:rPr>
                        <a:t>16 </a:t>
                      </a:r>
                      <a:r>
                        <a:rPr lang="ru-RU" sz="1200" dirty="0" smtClean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ea typeface="Times New Roman" panose="02020603050405020304" pitchFamily="18" charset="0"/>
                        </a:rPr>
                        <a:t>405,1</a:t>
                      </a:r>
                      <a:endParaRPr lang="ru-RU" sz="1200" dirty="0">
                        <a:effectLst/>
                        <a:latin typeface="Cambria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ea typeface="Times New Roman" panose="02020603050405020304" pitchFamily="18" charset="0"/>
                        </a:rPr>
                        <a:t>2,06%</a:t>
                      </a:r>
                      <a:endParaRPr lang="ru-RU" sz="1200">
                        <a:effectLst/>
                        <a:latin typeface="Cambria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ea typeface="Times New Roman" panose="02020603050405020304" pitchFamily="18" charset="0"/>
                        </a:rPr>
                        <a:t>13 </a:t>
                      </a:r>
                      <a:r>
                        <a:rPr lang="ru-RU" sz="1200" dirty="0" smtClean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ea typeface="Times New Roman" panose="02020603050405020304" pitchFamily="18" charset="0"/>
                        </a:rPr>
                        <a:t>581,6</a:t>
                      </a:r>
                      <a:endParaRPr lang="ru-RU" sz="1200" dirty="0">
                        <a:effectLst/>
                        <a:latin typeface="Cambria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ea typeface="Times New Roman" panose="02020603050405020304" pitchFamily="18" charset="0"/>
                        </a:rPr>
                        <a:t>11 </a:t>
                      </a:r>
                      <a:r>
                        <a:rPr lang="ru-RU" sz="1200" dirty="0" smtClean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ea typeface="Times New Roman" panose="02020603050405020304" pitchFamily="18" charset="0"/>
                        </a:rPr>
                        <a:t>581,6</a:t>
                      </a:r>
                      <a:endParaRPr lang="ru-RU" sz="1200" dirty="0">
                        <a:effectLst/>
                        <a:latin typeface="Cambria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13595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Cambria" pitchFamily="18" charset="0"/>
                        </a:rPr>
                        <a:t>Обслуживание государственного и муниципального долга</a:t>
                      </a:r>
                      <a:endParaRPr lang="ru-RU" sz="1200" dirty="0">
                        <a:effectLst/>
                        <a:latin typeface="Cambria" pitchFamily="18" charset="0"/>
                        <a:ea typeface="Times New Roman"/>
                      </a:endParaRPr>
                    </a:p>
                  </a:txBody>
                  <a:tcPr marL="52374" marR="52374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pitchFamily="18" charset="0"/>
                          <a:cs typeface="Times New Roman" pitchFamily="18" charset="0"/>
                        </a:rPr>
                        <a:t>1 595,6</a:t>
                      </a:r>
                    </a:p>
                  </a:txBody>
                  <a:tcPr marL="91439" marR="91439" marT="45727" marB="45727" anchor="ctr" horzOverflow="overflow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effectLst/>
                          <a:latin typeface="Cambria" pitchFamily="18" charset="0"/>
                        </a:rPr>
                        <a:t>2 </a:t>
                      </a:r>
                      <a:r>
                        <a:rPr lang="ru-RU" sz="1200" b="0" i="0" u="none" strike="noStrike" dirty="0" smtClean="0">
                          <a:effectLst/>
                          <a:latin typeface="Cambria" pitchFamily="18" charset="0"/>
                        </a:rPr>
                        <a:t>260,6  </a:t>
                      </a:r>
                      <a:endParaRPr lang="ru-RU" sz="1200" b="0" i="0" u="none" strike="noStrike" dirty="0">
                        <a:effectLst/>
                        <a:latin typeface="Cambria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ea typeface="Times New Roman" panose="02020603050405020304" pitchFamily="18" charset="0"/>
                        </a:rPr>
                        <a:t>2 </a:t>
                      </a:r>
                      <a:r>
                        <a:rPr lang="ru-RU" sz="1200" dirty="0" smtClean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ea typeface="Times New Roman" panose="02020603050405020304" pitchFamily="18" charset="0"/>
                        </a:rPr>
                        <a:t>148,8</a:t>
                      </a:r>
                      <a:endParaRPr lang="ru-RU" sz="1200" dirty="0">
                        <a:effectLst/>
                        <a:latin typeface="Cambria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ea typeface="Times New Roman" panose="02020603050405020304" pitchFamily="18" charset="0"/>
                        </a:rPr>
                        <a:t>0,27%</a:t>
                      </a:r>
                      <a:endParaRPr lang="ru-RU" sz="1200">
                        <a:effectLst/>
                        <a:latin typeface="Cambria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ea typeface="Times New Roman" panose="02020603050405020304" pitchFamily="18" charset="0"/>
                        </a:rPr>
                        <a:t>2 </a:t>
                      </a:r>
                      <a:r>
                        <a:rPr lang="ru-RU" sz="1200" dirty="0" smtClean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ea typeface="Times New Roman" panose="02020603050405020304" pitchFamily="18" charset="0"/>
                        </a:rPr>
                        <a:t>216,1</a:t>
                      </a:r>
                      <a:endParaRPr lang="ru-RU" sz="1200" dirty="0">
                        <a:effectLst/>
                        <a:latin typeface="Cambria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ea typeface="Times New Roman" panose="02020603050405020304" pitchFamily="18" charset="0"/>
                        </a:rPr>
                        <a:t>2 </a:t>
                      </a:r>
                      <a:r>
                        <a:rPr lang="ru-RU" sz="1200" dirty="0" smtClean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ea typeface="Times New Roman" panose="02020603050405020304" pitchFamily="18" charset="0"/>
                        </a:rPr>
                        <a:t>216,1</a:t>
                      </a:r>
                      <a:endParaRPr lang="ru-RU" sz="1200" dirty="0">
                        <a:effectLst/>
                        <a:latin typeface="Cambria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  <a:tr h="22085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Cambria" pitchFamily="18" charset="0"/>
                        </a:rPr>
                        <a:t>Межбюджетные трансферты общего характера бюджетам бюджетной системы Российской Федерации</a:t>
                      </a:r>
                      <a:endParaRPr lang="ru-RU" sz="1200" dirty="0">
                        <a:effectLst/>
                        <a:latin typeface="Cambria" pitchFamily="18" charset="0"/>
                        <a:ea typeface="Times New Roman"/>
                      </a:endParaRPr>
                    </a:p>
                  </a:txBody>
                  <a:tcPr marL="52374" marR="52374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pitchFamily="18" charset="0"/>
                          <a:cs typeface="Times New Roman" pitchFamily="18" charset="0"/>
                        </a:rPr>
                        <a:t>13 936,6</a:t>
                      </a:r>
                    </a:p>
                  </a:txBody>
                  <a:tcPr marL="91439" marR="91439" marT="45727" marB="45727" anchor="ctr" horzOverflow="overflow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effectLst/>
                          <a:latin typeface="Cambria" pitchFamily="18" charset="0"/>
                        </a:rPr>
                        <a:t>9 </a:t>
                      </a:r>
                      <a:r>
                        <a:rPr lang="ru-RU" sz="1200" b="0" i="0" u="none" strike="noStrike" dirty="0" smtClean="0">
                          <a:effectLst/>
                          <a:latin typeface="Cambria" pitchFamily="18" charset="0"/>
                        </a:rPr>
                        <a:t>054,6</a:t>
                      </a:r>
                      <a:endParaRPr lang="ru-RU" sz="1200" b="0" i="0" u="none" strike="noStrike" dirty="0">
                        <a:effectLst/>
                        <a:latin typeface="Cambria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ea typeface="Times New Roman" panose="02020603050405020304" pitchFamily="18" charset="0"/>
                        </a:rPr>
                        <a:t>6 </a:t>
                      </a:r>
                      <a:r>
                        <a:rPr lang="ru-RU" sz="1200" dirty="0" smtClean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ea typeface="Times New Roman" panose="02020603050405020304" pitchFamily="18" charset="0"/>
                        </a:rPr>
                        <a:t>360,0</a:t>
                      </a:r>
                      <a:endParaRPr lang="ru-RU" sz="1200" dirty="0">
                        <a:effectLst/>
                        <a:latin typeface="Cambria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ea typeface="Times New Roman" panose="02020603050405020304" pitchFamily="18" charset="0"/>
                        </a:rPr>
                        <a:t>0,80%</a:t>
                      </a:r>
                      <a:endParaRPr lang="ru-RU" sz="1200">
                        <a:effectLst/>
                        <a:latin typeface="Cambria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ea typeface="Times New Roman" panose="02020603050405020304" pitchFamily="18" charset="0"/>
                        </a:rPr>
                        <a:t>6 </a:t>
                      </a:r>
                      <a:r>
                        <a:rPr lang="ru-RU" sz="1200" dirty="0" smtClean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ea typeface="Times New Roman" panose="02020603050405020304" pitchFamily="18" charset="0"/>
                        </a:rPr>
                        <a:t>360,0</a:t>
                      </a:r>
                      <a:endParaRPr lang="ru-RU" sz="1200" dirty="0">
                        <a:effectLst/>
                        <a:latin typeface="Cambria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ea typeface="Times New Roman" panose="02020603050405020304" pitchFamily="18" charset="0"/>
                        </a:rPr>
                        <a:t>6 </a:t>
                      </a:r>
                      <a:r>
                        <a:rPr lang="ru-RU" sz="1200" dirty="0" smtClean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ea typeface="Times New Roman" panose="02020603050405020304" pitchFamily="18" charset="0"/>
                        </a:rPr>
                        <a:t>360,0</a:t>
                      </a:r>
                      <a:endParaRPr lang="ru-RU" sz="1200" dirty="0">
                        <a:effectLst/>
                        <a:latin typeface="Cambria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1001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Cambria" pitchFamily="18" charset="0"/>
                          <a:ea typeface="Times New Roman"/>
                        </a:rPr>
                        <a:t>Условно-утвержденные расходы</a:t>
                      </a:r>
                      <a:endParaRPr lang="ru-RU" sz="1200" dirty="0">
                        <a:effectLst/>
                        <a:latin typeface="Cambria" pitchFamily="18" charset="0"/>
                        <a:ea typeface="Times New Roman"/>
                      </a:endParaRPr>
                    </a:p>
                  </a:txBody>
                  <a:tcPr marL="52374" marR="52374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pitchFamily="18" charset="0"/>
                          <a:cs typeface="Times New Roman" pitchFamily="18" charset="0"/>
                        </a:rPr>
                        <a:t>0,00</a:t>
                      </a:r>
                      <a:endParaRPr kumimoji="0" 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pitchFamily="18" charset="0"/>
                        <a:cs typeface="Times New Roman" pitchFamily="18" charset="0"/>
                      </a:endParaRPr>
                    </a:p>
                  </a:txBody>
                  <a:tcPr marL="91439" marR="91439" marT="45727" marB="45727" anchor="ctr" horzOverflow="overflow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Cambria" pitchFamily="18" charset="0"/>
                          <a:ea typeface="Times New Roman"/>
                        </a:rPr>
                        <a:t>0,00</a:t>
                      </a:r>
                      <a:endParaRPr lang="ru-RU" sz="1200" dirty="0">
                        <a:effectLst/>
                        <a:latin typeface="Cambria" pitchFamily="18" charset="0"/>
                        <a:ea typeface="Times New Roman"/>
                      </a:endParaRPr>
                    </a:p>
                  </a:txBody>
                  <a:tcPr marL="52374" marR="52374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ea typeface="Times New Roman" panose="02020603050405020304" pitchFamily="18" charset="0"/>
                        </a:rPr>
                        <a:t>0,00</a:t>
                      </a:r>
                      <a:endParaRPr lang="ru-RU" sz="1200">
                        <a:effectLst/>
                        <a:latin typeface="Cambria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ea typeface="Times New Roman" panose="02020603050405020304" pitchFamily="18" charset="0"/>
                        </a:rPr>
                        <a:t>0,00%</a:t>
                      </a:r>
                      <a:endParaRPr lang="ru-RU" sz="1200">
                        <a:effectLst/>
                        <a:latin typeface="Cambria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ea typeface="Times New Roman" panose="02020603050405020304" pitchFamily="18" charset="0"/>
                        </a:rPr>
                        <a:t>9 </a:t>
                      </a:r>
                      <a:r>
                        <a:rPr lang="ru-RU" sz="1200" dirty="0" smtClean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ea typeface="Times New Roman" panose="02020603050405020304" pitchFamily="18" charset="0"/>
                        </a:rPr>
                        <a:t>500,0</a:t>
                      </a:r>
                      <a:endParaRPr lang="ru-RU" sz="1200" dirty="0">
                        <a:effectLst/>
                        <a:latin typeface="Cambria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ea typeface="Times New Roman" panose="02020603050405020304" pitchFamily="18" charset="0"/>
                        </a:rPr>
                        <a:t>18 </a:t>
                      </a:r>
                      <a:r>
                        <a:rPr lang="ru-RU" sz="1200" dirty="0" smtClean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ea typeface="Times New Roman" panose="02020603050405020304" pitchFamily="18" charset="0"/>
                        </a:rPr>
                        <a:t>000,0</a:t>
                      </a:r>
                      <a:endParaRPr lang="ru-RU" sz="1200" dirty="0">
                        <a:effectLst/>
                        <a:latin typeface="Cambria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28744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bg1"/>
                          </a:solidFill>
                          <a:effectLst/>
                          <a:latin typeface="Cambria" pitchFamily="18" charset="0"/>
                        </a:rPr>
                        <a:t>ВСЕГО РАСХОДОВ</a:t>
                      </a:r>
                      <a:endParaRPr lang="ru-RU" sz="1200" b="1" dirty="0">
                        <a:solidFill>
                          <a:schemeClr val="bg1"/>
                        </a:solidFill>
                        <a:effectLst/>
                        <a:latin typeface="Cambria" pitchFamily="18" charset="0"/>
                        <a:ea typeface="Times New Roman"/>
                      </a:endParaRPr>
                    </a:p>
                  </a:txBody>
                  <a:tcPr marL="52374" marR="52374" marT="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uLnTx/>
                          <a:uFillTx/>
                          <a:latin typeface="Cambria" pitchFamily="18" charset="0"/>
                          <a:cs typeface="Times New Roman" pitchFamily="18" charset="0"/>
                        </a:rPr>
                        <a:t>739 021</a:t>
                      </a:r>
                    </a:p>
                  </a:txBody>
                  <a:tcPr marL="7620" marR="7620" marT="7621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effectLst/>
                          <a:latin typeface="Cambria" pitchFamily="18" charset="0"/>
                        </a:rPr>
                        <a:t>800 </a:t>
                      </a:r>
                      <a:r>
                        <a:rPr lang="ru-RU" sz="12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Cambria" pitchFamily="18" charset="0"/>
                        </a:rPr>
                        <a:t>081,6 </a:t>
                      </a:r>
                      <a:endParaRPr lang="ru-RU" sz="1200" b="1" i="0" u="none" strike="noStrike" dirty="0">
                        <a:solidFill>
                          <a:schemeClr val="bg1"/>
                        </a:solidFill>
                        <a:effectLst/>
                        <a:latin typeface="Cambria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bg1"/>
                          </a:solidFill>
                          <a:effectLst/>
                          <a:latin typeface="Cambria" pitchFamily="18" charset="0"/>
                          <a:ea typeface="Times New Roman" panose="02020603050405020304" pitchFamily="18" charset="0"/>
                        </a:rPr>
                        <a:t>798 </a:t>
                      </a:r>
                      <a:r>
                        <a:rPr lang="ru-RU" sz="1200" b="1" dirty="0" smtClean="0">
                          <a:solidFill>
                            <a:schemeClr val="bg1"/>
                          </a:solidFill>
                          <a:effectLst/>
                          <a:latin typeface="Cambria" pitchFamily="18" charset="0"/>
                          <a:ea typeface="Times New Roman" panose="02020603050405020304" pitchFamily="18" charset="0"/>
                        </a:rPr>
                        <a:t>158,1</a:t>
                      </a:r>
                      <a:endParaRPr lang="ru-RU" sz="1200" b="1" dirty="0">
                        <a:solidFill>
                          <a:schemeClr val="bg1"/>
                        </a:solidFill>
                        <a:effectLst/>
                        <a:latin typeface="Cambria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bg1"/>
                          </a:solidFill>
                          <a:effectLst/>
                          <a:latin typeface="Cambria" pitchFamily="18" charset="0"/>
                          <a:ea typeface="Times New Roman" panose="02020603050405020304" pitchFamily="18" charset="0"/>
                        </a:rPr>
                        <a:t>100,0</a:t>
                      </a:r>
                    </a:p>
                  </a:txBody>
                  <a:tcPr marL="68580" marR="68580" marT="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bg1"/>
                          </a:solidFill>
                          <a:effectLst/>
                          <a:latin typeface="Cambria" pitchFamily="18" charset="0"/>
                          <a:ea typeface="Times New Roman" panose="02020603050405020304" pitchFamily="18" charset="0"/>
                        </a:rPr>
                        <a:t>786 090 </a:t>
                      </a:r>
                      <a:r>
                        <a:rPr lang="ru-RU" sz="1200" b="1" dirty="0" smtClean="0">
                          <a:solidFill>
                            <a:schemeClr val="bg1"/>
                          </a:solidFill>
                          <a:effectLst/>
                          <a:latin typeface="Cambria" pitchFamily="18" charset="0"/>
                          <a:ea typeface="Times New Roman" panose="02020603050405020304" pitchFamily="18" charset="0"/>
                        </a:rPr>
                        <a:t>,7</a:t>
                      </a:r>
                      <a:endParaRPr lang="ru-RU" sz="1200" b="1" dirty="0">
                        <a:solidFill>
                          <a:schemeClr val="bg1"/>
                        </a:solidFill>
                        <a:effectLst/>
                        <a:latin typeface="Cambria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bg1"/>
                          </a:solidFill>
                          <a:effectLst/>
                          <a:latin typeface="Cambria" pitchFamily="18" charset="0"/>
                          <a:ea typeface="Times New Roman" panose="02020603050405020304" pitchFamily="18" charset="0"/>
                        </a:rPr>
                        <a:t>775 </a:t>
                      </a:r>
                      <a:r>
                        <a:rPr lang="ru-RU" sz="1200" b="1" dirty="0" smtClean="0">
                          <a:solidFill>
                            <a:schemeClr val="bg1"/>
                          </a:solidFill>
                          <a:effectLst/>
                          <a:latin typeface="Cambria" pitchFamily="18" charset="0"/>
                          <a:ea typeface="Times New Roman" panose="02020603050405020304" pitchFamily="18" charset="0"/>
                        </a:rPr>
                        <a:t>153,4</a:t>
                      </a:r>
                      <a:endParaRPr lang="ru-RU" sz="1200" b="1" dirty="0">
                        <a:solidFill>
                          <a:schemeClr val="bg1"/>
                        </a:solidFill>
                        <a:effectLst/>
                        <a:latin typeface="Cambria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297563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620688"/>
            <a:ext cx="8229600" cy="504056"/>
          </a:xfrm>
        </p:spPr>
        <p:txBody>
          <a:bodyPr>
            <a:noAutofit/>
          </a:bodyPr>
          <a:lstStyle/>
          <a:p>
            <a:r>
              <a:rPr lang="ru-RU" sz="1800" dirty="0" smtClean="0">
                <a:solidFill>
                  <a:schemeClr val="accent2">
                    <a:lumMod val="50000"/>
                  </a:schemeClr>
                </a:solidFill>
                <a:latin typeface="Cambria" pitchFamily="18" charset="0"/>
              </a:rPr>
              <a:t>Структура </a:t>
            </a:r>
            <a:r>
              <a:rPr lang="ru-RU" sz="1800" dirty="0">
                <a:solidFill>
                  <a:schemeClr val="accent2">
                    <a:lumMod val="50000"/>
                  </a:schemeClr>
                </a:solidFill>
                <a:latin typeface="Cambria" pitchFamily="18" charset="0"/>
              </a:rPr>
              <a:t>расходов бюджета Дятьковского района в </a:t>
            </a:r>
            <a:r>
              <a:rPr lang="ru-RU" sz="1800" dirty="0" smtClean="0">
                <a:solidFill>
                  <a:schemeClr val="accent2">
                    <a:lumMod val="50000"/>
                  </a:schemeClr>
                </a:solidFill>
                <a:latin typeface="Cambria" pitchFamily="18" charset="0"/>
              </a:rPr>
              <a:t>2019 </a:t>
            </a:r>
            <a:r>
              <a:rPr lang="ru-RU" sz="1800" dirty="0">
                <a:solidFill>
                  <a:schemeClr val="accent2">
                    <a:lumMod val="50000"/>
                  </a:schemeClr>
                </a:solidFill>
                <a:latin typeface="Cambria" pitchFamily="18" charset="0"/>
              </a:rPr>
              <a:t>году</a:t>
            </a:r>
          </a:p>
        </p:txBody>
      </p:sp>
      <p:graphicFrame>
        <p:nvGraphicFramePr>
          <p:cNvPr id="5" name="Диаграмма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9507165"/>
              </p:ext>
            </p:extLst>
          </p:nvPr>
        </p:nvGraphicFramePr>
        <p:xfrm>
          <a:off x="179512" y="1268760"/>
          <a:ext cx="8784976" cy="51845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5890496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-11585" y="998876"/>
            <a:ext cx="9144991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>
                <a:latin typeface="Cambria" pitchFamily="18" charset="0"/>
              </a:rPr>
              <a:t>Межбюджетные отношения с  муниципальными образованиями Дятьковского района сформированы в соответствии с законом  Брянской области от 2 ноября 2016 года №89-З «О межбюджетных отношениях в Брянской области», постановлением администрации Дятьковского района от 25 ноября 2016 года №1696 «Об  утверждении порядка и методики распределения межбюджетных трансфертов между городскими и сельскими поселениями Дятьковского района» (в редакции постановления от </a:t>
            </a:r>
            <a:r>
              <a:rPr lang="ru-RU" sz="1400" dirty="0" smtClean="0">
                <a:latin typeface="Cambria" pitchFamily="18" charset="0"/>
              </a:rPr>
              <a:t>03.11.2017 </a:t>
            </a:r>
            <a:r>
              <a:rPr lang="ru-RU" sz="1400" dirty="0">
                <a:latin typeface="Cambria" pitchFamily="18" charset="0"/>
              </a:rPr>
              <a:t>№1681</a:t>
            </a:r>
            <a:r>
              <a:rPr lang="ru-RU" sz="1400" dirty="0" smtClean="0">
                <a:latin typeface="Cambria" pitchFamily="18" charset="0"/>
              </a:rPr>
              <a:t>).</a:t>
            </a:r>
            <a:endParaRPr lang="ru-RU" sz="1400" dirty="0">
              <a:latin typeface="Cambria" pitchFamily="18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691719" y="5383537"/>
            <a:ext cx="1364541" cy="92333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ru-RU" dirty="0">
                <a:solidFill>
                  <a:schemeClr val="bg1"/>
                </a:solidFill>
              </a:rPr>
              <a:t>2018 год:</a:t>
            </a:r>
          </a:p>
          <a:p>
            <a:pPr algn="ctr"/>
            <a:r>
              <a:rPr lang="ru-RU" b="1" dirty="0">
                <a:solidFill>
                  <a:schemeClr val="bg1"/>
                </a:solidFill>
              </a:rPr>
              <a:t>8741</a:t>
            </a:r>
          </a:p>
          <a:p>
            <a:pPr algn="ctr"/>
            <a:r>
              <a:rPr lang="ru-RU" b="1" dirty="0">
                <a:solidFill>
                  <a:schemeClr val="bg1"/>
                </a:solidFill>
              </a:rPr>
              <a:t>тыс. рублей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-1" y="629544"/>
            <a:ext cx="866487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Cambria" pitchFamily="18" charset="0"/>
              </a:rPr>
              <a:t>6.2. Межбюджетные 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Cambria" pitchFamily="18" charset="0"/>
              </a:rPr>
              <a:t>трансферты 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Cambria" pitchFamily="18" charset="0"/>
              </a:rPr>
              <a:t>бюджетам муниципальных 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Cambria" pitchFamily="18" charset="0"/>
              </a:rPr>
              <a:t>образований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-11585" y="2168427"/>
            <a:ext cx="8676456" cy="1600438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ru-RU" sz="1400" dirty="0">
                <a:latin typeface="Cambria" pitchFamily="18" charset="0"/>
              </a:rPr>
              <a:t>Основными принципами распределения межбюджетных трансфертов являются следующие</a:t>
            </a:r>
            <a:r>
              <a:rPr lang="ru-RU" sz="1400" dirty="0" smtClean="0">
                <a:latin typeface="Cambria" pitchFamily="18" charset="0"/>
              </a:rPr>
              <a:t>:</a:t>
            </a:r>
          </a:p>
          <a:p>
            <a:pPr marL="285750" indent="-285750">
              <a:buClr>
                <a:schemeClr val="accent1"/>
              </a:buClr>
              <a:buFont typeface="Wingdings" pitchFamily="2" charset="2"/>
              <a:buChar char="q"/>
            </a:pPr>
            <a:r>
              <a:rPr lang="ru-RU" sz="1400" dirty="0" smtClean="0">
                <a:latin typeface="Cambria" pitchFamily="18" charset="0"/>
              </a:rPr>
              <a:t>Распределение </a:t>
            </a:r>
            <a:r>
              <a:rPr lang="ru-RU" sz="1400" dirty="0">
                <a:latin typeface="Cambria" pitchFamily="18" charset="0"/>
              </a:rPr>
              <a:t>межбюджетных трансфертов  по единым утвержденным </a:t>
            </a:r>
            <a:r>
              <a:rPr lang="ru-RU" sz="1400" dirty="0" smtClean="0">
                <a:latin typeface="Cambria" pitchFamily="18" charset="0"/>
              </a:rPr>
              <a:t>методикам.</a:t>
            </a:r>
          </a:p>
          <a:p>
            <a:pPr marL="285750" indent="-285750">
              <a:buClr>
                <a:schemeClr val="accent1"/>
              </a:buClr>
              <a:buFont typeface="Wingdings" pitchFamily="2" charset="2"/>
              <a:buChar char="q"/>
            </a:pPr>
            <a:r>
              <a:rPr lang="ru-RU" sz="1400" dirty="0">
                <a:latin typeface="Cambria" pitchFamily="18" charset="0"/>
              </a:rPr>
              <a:t>Повышение эффективности механизмов выравнивания бюджетной обеспеченности муниципальных образований и сохранение высокой роли выравнивающей составляющей межбюджетных </a:t>
            </a:r>
            <a:r>
              <a:rPr lang="ru-RU" sz="1400" dirty="0" smtClean="0">
                <a:latin typeface="Cambria" pitchFamily="18" charset="0"/>
              </a:rPr>
              <a:t>трансфертов.</a:t>
            </a:r>
          </a:p>
          <a:p>
            <a:pPr marL="285750" indent="-285750">
              <a:buClr>
                <a:schemeClr val="accent1"/>
              </a:buClr>
              <a:buFont typeface="Wingdings" pitchFamily="2" charset="2"/>
              <a:buChar char="q"/>
            </a:pPr>
            <a:r>
              <a:rPr lang="ru-RU" sz="1400" dirty="0">
                <a:latin typeface="Cambria" pitchFamily="18" charset="0"/>
              </a:rPr>
              <a:t>Повышение эффективности предоставления целевых межбюджетных </a:t>
            </a:r>
            <a:r>
              <a:rPr lang="ru-RU" sz="1400" dirty="0" smtClean="0">
                <a:latin typeface="Cambria" pitchFamily="18" charset="0"/>
              </a:rPr>
              <a:t>трансфертов.</a:t>
            </a:r>
          </a:p>
          <a:p>
            <a:pPr marL="285750" indent="-285750">
              <a:buClr>
                <a:schemeClr val="accent1"/>
              </a:buClr>
              <a:buFont typeface="Wingdings" pitchFamily="2" charset="2"/>
              <a:buChar char="q"/>
            </a:pPr>
            <a:r>
              <a:rPr lang="ru-RU" sz="1400" dirty="0">
                <a:latin typeface="Cambria" pitchFamily="18" charset="0"/>
              </a:rPr>
              <a:t>Обеспечение преемственности принципов распределения межбюджетных </a:t>
            </a:r>
            <a:r>
              <a:rPr lang="ru-RU" sz="1400" dirty="0" smtClean="0">
                <a:latin typeface="Cambria" pitchFamily="18" charset="0"/>
              </a:rPr>
              <a:t>трансфертов.</a:t>
            </a:r>
            <a:endParaRPr lang="ru-RU" sz="1400" dirty="0">
              <a:latin typeface="Cambria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-1975" y="4195827"/>
            <a:ext cx="9155585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dirty="0">
                <a:latin typeface="Cambria" pitchFamily="18" charset="0"/>
              </a:rPr>
              <a:t>Межбюджетные трансферты местным бюджетам в </a:t>
            </a:r>
            <a:r>
              <a:rPr lang="ru-RU" sz="1600" dirty="0" smtClean="0">
                <a:latin typeface="Cambria" pitchFamily="18" charset="0"/>
              </a:rPr>
              <a:t>2019 </a:t>
            </a:r>
            <a:r>
              <a:rPr lang="ru-RU" sz="1600" dirty="0">
                <a:latin typeface="Cambria" pitchFamily="18" charset="0"/>
              </a:rPr>
              <a:t>году</a:t>
            </a:r>
          </a:p>
        </p:txBody>
      </p:sp>
      <p:graphicFrame>
        <p:nvGraphicFramePr>
          <p:cNvPr id="25" name="Диаграмма 2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12907208"/>
              </p:ext>
            </p:extLst>
          </p:nvPr>
        </p:nvGraphicFramePr>
        <p:xfrm>
          <a:off x="2220650" y="4529927"/>
          <a:ext cx="4680520" cy="222521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4236874" y="4863527"/>
            <a:ext cx="4572000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400" dirty="0" smtClean="0">
                <a:latin typeface="Cambria" pitchFamily="18" charset="0"/>
              </a:rPr>
              <a:t>Субвенции </a:t>
            </a:r>
          </a:p>
          <a:p>
            <a:r>
              <a:rPr lang="ru-RU" sz="1400" dirty="0" smtClean="0">
                <a:latin typeface="Cambria" pitchFamily="18" charset="0"/>
              </a:rPr>
              <a:t>2935,3 </a:t>
            </a:r>
            <a:r>
              <a:rPr lang="ru-RU" sz="1400" dirty="0">
                <a:latin typeface="Cambria" pitchFamily="18" charset="0"/>
              </a:rPr>
              <a:t>тыс. рублей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6378871" y="5845202"/>
            <a:ext cx="2286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 smtClean="0">
                <a:latin typeface="Cambria" pitchFamily="18" charset="0"/>
              </a:rPr>
              <a:t>Дотации</a:t>
            </a:r>
          </a:p>
          <a:p>
            <a:r>
              <a:rPr lang="ru-RU" sz="1400" dirty="0" smtClean="0">
                <a:latin typeface="Cambria" pitchFamily="18" charset="0"/>
              </a:rPr>
              <a:t>6360 тыс</a:t>
            </a:r>
            <a:r>
              <a:rPr lang="ru-RU" sz="1400" dirty="0">
                <a:latin typeface="Cambria" pitchFamily="18" charset="0"/>
              </a:rPr>
              <a:t>. рублей</a:t>
            </a:r>
          </a:p>
        </p:txBody>
      </p:sp>
      <p:sp>
        <p:nvSpPr>
          <p:cNvPr id="22" name="Овал 21"/>
          <p:cNvSpPr/>
          <p:nvPr/>
        </p:nvSpPr>
        <p:spPr>
          <a:xfrm>
            <a:off x="1691719" y="4918078"/>
            <a:ext cx="1440000" cy="1440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ru-RU" sz="1400" dirty="0">
                <a:latin typeface="Cambria" pitchFamily="18" charset="0"/>
              </a:rPr>
              <a:t>2018 год:</a:t>
            </a:r>
          </a:p>
          <a:p>
            <a:pPr algn="ctr"/>
            <a:r>
              <a:rPr lang="ru-RU" sz="1400" dirty="0">
                <a:latin typeface="Cambria" pitchFamily="18" charset="0"/>
              </a:rPr>
              <a:t>9295,3</a:t>
            </a:r>
          </a:p>
          <a:p>
            <a:pPr algn="ctr"/>
            <a:r>
              <a:rPr lang="ru-RU" sz="1400" dirty="0">
                <a:latin typeface="Cambria" pitchFamily="18" charset="0"/>
              </a:rPr>
              <a:t>тыс. </a:t>
            </a:r>
            <a:r>
              <a:rPr lang="ru-RU" sz="1400" dirty="0" smtClean="0">
                <a:latin typeface="Cambria" pitchFamily="18" charset="0"/>
              </a:rPr>
              <a:t>рублей</a:t>
            </a:r>
            <a:endParaRPr lang="ru-RU" sz="1400" dirty="0">
              <a:latin typeface="Cambr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7905334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8" descr="https://posobie.help/wp-content/uploads/2017/05/regnum_picture_1493729746521233_normal.jpg"/>
          <p:cNvPicPr>
            <a:picLocks noChangeAspect="1" noChangeArrowheads="1"/>
          </p:cNvPicPr>
          <p:nvPr/>
        </p:nvPicPr>
        <p:blipFill rotWithShape="1"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075" b="33239"/>
          <a:stretch/>
        </p:blipFill>
        <p:spPr bwMode="auto">
          <a:xfrm>
            <a:off x="-10807" y="4415632"/>
            <a:ext cx="9154807" cy="2442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-10808" y="4415632"/>
            <a:ext cx="9154807" cy="1682473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100000">
                <a:schemeClr val="bg1">
                  <a:alpha val="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22680" y="620688"/>
            <a:ext cx="9085824" cy="43396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200" dirty="0">
                <a:latin typeface="Cambria" pitchFamily="18" charset="0"/>
              </a:rPr>
              <a:t>Дотации местным бюджетам предоставляются на безвозмездной и безвозвратной основе без установления  направлений и (или) условий их использования, т.е. направляются на цели, определяемые получателем самостоятельно. Дотации обычно называют «нецелевыми межбюджетными трансфертами».</a:t>
            </a:r>
          </a:p>
          <a:p>
            <a:pPr algn="just"/>
            <a:endParaRPr lang="ru-RU" sz="1200" dirty="0">
              <a:latin typeface="Cambria" pitchFamily="18" charset="0"/>
            </a:endParaRPr>
          </a:p>
          <a:p>
            <a:pPr algn="just"/>
            <a:r>
              <a:rPr lang="ru-RU" sz="1200" dirty="0">
                <a:latin typeface="Cambria" pitchFamily="18" charset="0"/>
              </a:rPr>
              <a:t>Наиболее значимая дотация бюджетам  муниципальных образований – дотация на выравнивание уровня бюджетной обеспеченности. Бюджетное выравнивание - это процесс, осуществляемый администрацией Дятьковского района с целью сглаживания различий в уровнях социально-экономического развития территорий, обеспечения сбалансированности бюджетов всех уровней и относительно равной возможности реализации социальных гарантий на территории муниципальных образований.</a:t>
            </a:r>
          </a:p>
          <a:p>
            <a:pPr algn="just"/>
            <a:endParaRPr lang="ru-RU" sz="1200" dirty="0">
              <a:latin typeface="Cambria" pitchFamily="18" charset="0"/>
            </a:endParaRPr>
          </a:p>
          <a:p>
            <a:pPr algn="just"/>
            <a:r>
              <a:rPr lang="ru-RU" sz="1200" dirty="0">
                <a:latin typeface="Cambria" pitchFamily="18" charset="0"/>
              </a:rPr>
              <a:t>Отправной точкой для распределения дотаций является уровень расчетной бюджетной обеспеченности, определяемый как отношение индекса налогового потенциала к индексу бюджетных расходов.</a:t>
            </a:r>
          </a:p>
          <a:p>
            <a:pPr algn="just"/>
            <a:endParaRPr lang="ru-RU" sz="1200" dirty="0">
              <a:latin typeface="Cambria" pitchFamily="18" charset="0"/>
            </a:endParaRPr>
          </a:p>
          <a:p>
            <a:pPr algn="just"/>
            <a:r>
              <a:rPr lang="ru-RU" sz="1200" dirty="0">
                <a:latin typeface="Cambria" pitchFamily="18" charset="0"/>
              </a:rPr>
              <a:t>Целью выравнивания бюджетной обеспеченности является сокращение разрыва между муниципальными образованиями с высоким и низким уровнем бюджетной обеспеченности.</a:t>
            </a:r>
          </a:p>
          <a:p>
            <a:pPr algn="just"/>
            <a:endParaRPr lang="ru-RU" sz="1200" dirty="0">
              <a:latin typeface="Cambria" pitchFamily="18" charset="0"/>
            </a:endParaRPr>
          </a:p>
          <a:p>
            <a:pPr algn="just"/>
            <a:r>
              <a:rPr lang="ru-RU" sz="1200" dirty="0">
                <a:latin typeface="Cambria" pitchFamily="18" charset="0"/>
              </a:rPr>
              <a:t>Субсидии предоставляются на поддержку реализации полномочий, исполнение которых закреплено за получателем субсидий. </a:t>
            </a:r>
          </a:p>
          <a:p>
            <a:pPr algn="just"/>
            <a:endParaRPr lang="ru-RU" sz="1200" dirty="0">
              <a:latin typeface="Cambria" pitchFamily="18" charset="0"/>
            </a:endParaRPr>
          </a:p>
          <a:p>
            <a:pPr algn="just"/>
            <a:r>
              <a:rPr lang="ru-RU" sz="1200" dirty="0">
                <a:latin typeface="Cambria" pitchFamily="18" charset="0"/>
              </a:rPr>
              <a:t>Субсидии обычно предоставляются на условиях софинансирования - это означает, что получатель субсидии должен за счет собственных средств предусмотреть определенную долю финансирования (обычно от 5% до 30%) на те же цели.</a:t>
            </a:r>
          </a:p>
          <a:p>
            <a:pPr algn="just"/>
            <a:endParaRPr lang="ru-RU" sz="1200" dirty="0">
              <a:latin typeface="Cambria" pitchFamily="18" charset="0"/>
            </a:endParaRPr>
          </a:p>
          <a:p>
            <a:pPr algn="just"/>
            <a:r>
              <a:rPr lang="ru-RU" sz="1200" dirty="0">
                <a:latin typeface="Cambria" pitchFamily="18" charset="0"/>
              </a:rPr>
              <a:t>Субвенции предоставляются на осуществление переданных полномочий, т.е. полномочий, которые не закреплены за получателем субвенции.</a:t>
            </a:r>
          </a:p>
        </p:txBody>
      </p:sp>
    </p:spTree>
    <p:extLst>
      <p:ext uri="{BB962C8B-B14F-4D97-AF65-F5344CB8AC3E}">
        <p14:creationId xmlns:p14="http://schemas.microsoft.com/office/powerpoint/2010/main" val="16310770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620688"/>
            <a:ext cx="9144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Cambria" pitchFamily="18" charset="0"/>
              </a:rPr>
              <a:t>Уровень расчетной бюджетной обеспеченности городских и сельских поселений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7998622" y="1057678"/>
            <a:ext cx="1145378" cy="307777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r>
              <a:rPr lang="ru-RU" sz="1400" dirty="0">
                <a:latin typeface="Cambria" pitchFamily="18" charset="0"/>
              </a:rPr>
              <a:t>тыс. рублей</a:t>
            </a:r>
          </a:p>
        </p:txBody>
      </p:sp>
      <p:graphicFrame>
        <p:nvGraphicFramePr>
          <p:cNvPr id="7" name="Диаграмма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73761614"/>
              </p:ext>
            </p:extLst>
          </p:nvPr>
        </p:nvGraphicFramePr>
        <p:xfrm>
          <a:off x="179512" y="1365455"/>
          <a:ext cx="8784976" cy="53558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33887973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Объект 2"/>
          <p:cNvSpPr txBox="1">
            <a:spLocks/>
          </p:cNvSpPr>
          <p:nvPr/>
        </p:nvSpPr>
        <p:spPr>
          <a:xfrm>
            <a:off x="-6835" y="1082353"/>
            <a:ext cx="9157667" cy="1727978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chemeClr val="tx2"/>
              </a:buClr>
              <a:buFont typeface="Wingdings" pitchFamily="2" charset="2"/>
              <a:buChar char="q"/>
            </a:pPr>
            <a:r>
              <a:rPr lang="ru-RU" sz="1200" dirty="0">
                <a:latin typeface="Cambria" pitchFamily="18" charset="0"/>
              </a:rPr>
              <a:t>На 2019 – 2020 годы прогнозируется бездефицитный бюджет. </a:t>
            </a:r>
          </a:p>
          <a:p>
            <a:pPr>
              <a:buClr>
                <a:schemeClr val="tx2"/>
              </a:buClr>
              <a:buFont typeface="Wingdings" pitchFamily="2" charset="2"/>
              <a:buChar char="q"/>
            </a:pPr>
            <a:r>
              <a:rPr lang="ru-RU" sz="1200" dirty="0">
                <a:latin typeface="Cambria" pitchFamily="18" charset="0"/>
              </a:rPr>
              <a:t>Профицит бюджета в 2021 году прогнозируется в размере 3 000 000 рублей.</a:t>
            </a:r>
          </a:p>
          <a:p>
            <a:pPr>
              <a:buClr>
                <a:schemeClr val="tx2"/>
              </a:buClr>
              <a:buFont typeface="Wingdings" pitchFamily="2" charset="2"/>
              <a:buChar char="q"/>
            </a:pPr>
            <a:r>
              <a:rPr lang="ru-RU" sz="1200" dirty="0">
                <a:latin typeface="Cambria" pitchFamily="18" charset="0"/>
              </a:rPr>
              <a:t>В 2019 – 2020 годах предусмотрено привлечение кредитов кредитных организаций по 26 000 000,00 рублей соответственно, в 2021 году предусмотрено привлечение кредитов кредитных организаций в сумме 23 000 000,00 рублей.</a:t>
            </a:r>
          </a:p>
          <a:p>
            <a:pPr>
              <a:buClr>
                <a:schemeClr val="tx2"/>
              </a:buClr>
              <a:buFont typeface="Wingdings" pitchFamily="2" charset="2"/>
              <a:buChar char="q"/>
            </a:pPr>
            <a:r>
              <a:rPr lang="ru-RU" sz="1200" dirty="0">
                <a:latin typeface="Cambria" pitchFamily="18" charset="0"/>
              </a:rPr>
              <a:t>Также, планируется погашение кредитов от кредитных организаций: в 2019-2020 годах в объеме  по 26 000 000 рублей соответственно, и в 2021 году 26 000 000 рублей</a:t>
            </a:r>
            <a:r>
              <a:rPr lang="ru-RU" sz="1200" dirty="0" smtClean="0">
                <a:latin typeface="Cambria" pitchFamily="18" charset="0"/>
              </a:rPr>
              <a:t>.</a:t>
            </a:r>
            <a:endParaRPr lang="ru-RU" sz="1200" dirty="0">
              <a:latin typeface="Cambria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0" y="620688"/>
            <a:ext cx="914399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chemeClr val="accent2"/>
                </a:solidFill>
                <a:latin typeface="Cambria" pitchFamily="18" charset="0"/>
              </a:rPr>
              <a:t>7. Дефицит </a:t>
            </a:r>
            <a:r>
              <a:rPr lang="ru-RU" sz="2400" dirty="0">
                <a:solidFill>
                  <a:schemeClr val="accent2"/>
                </a:solidFill>
                <a:latin typeface="Cambria" pitchFamily="18" charset="0"/>
              </a:rPr>
              <a:t>бюджета и муниципальный долг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160716" y="2810331"/>
            <a:ext cx="482453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/>
              <a:t>Объем муниципального долга, тыс. рублей</a:t>
            </a:r>
          </a:p>
        </p:txBody>
      </p:sp>
      <p:graphicFrame>
        <p:nvGraphicFramePr>
          <p:cNvPr id="12" name="Диаграмма 1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86973268"/>
              </p:ext>
            </p:extLst>
          </p:nvPr>
        </p:nvGraphicFramePr>
        <p:xfrm>
          <a:off x="174603" y="3148885"/>
          <a:ext cx="8784976" cy="370911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45274613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18366047"/>
              </p:ext>
            </p:extLst>
          </p:nvPr>
        </p:nvGraphicFramePr>
        <p:xfrm>
          <a:off x="107503" y="1124744"/>
          <a:ext cx="8928993" cy="497587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2671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130534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877653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145411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1011530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937155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</a:tblGrid>
              <a:tr h="153542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>
                          <a:effectLst/>
                          <a:latin typeface="Cambria" pitchFamily="18" charset="0"/>
                        </a:rPr>
                        <a:t>Показатель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Cambria" pitchFamily="18" charset="0"/>
                      </a:endParaRPr>
                    </a:p>
                  </a:txBody>
                  <a:tcPr marL="7405" marR="7405" marT="740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>
                          <a:effectLst/>
                          <a:latin typeface="Cambria" pitchFamily="18" charset="0"/>
                        </a:rPr>
                        <a:t>2017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Cambria" pitchFamily="18" charset="0"/>
                      </a:endParaRPr>
                    </a:p>
                  </a:txBody>
                  <a:tcPr marL="7405" marR="7405" marT="740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Cambria" pitchFamily="18" charset="0"/>
                        </a:rPr>
                        <a:t>2018</a:t>
                      </a:r>
                      <a:endParaRPr lang="ru-RU" sz="1000" b="1" i="0" u="none" strike="noStrike">
                        <a:solidFill>
                          <a:srgbClr val="000000"/>
                        </a:solidFill>
                        <a:effectLst/>
                        <a:latin typeface="Cambria" pitchFamily="18" charset="0"/>
                      </a:endParaRPr>
                    </a:p>
                  </a:txBody>
                  <a:tcPr marL="7405" marR="7405" marT="740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Cambria" pitchFamily="18" charset="0"/>
                        </a:rPr>
                        <a:t>2019</a:t>
                      </a:r>
                      <a:endParaRPr lang="ru-RU" sz="1000" b="1" i="0" u="none" strike="noStrike">
                        <a:solidFill>
                          <a:srgbClr val="000000"/>
                        </a:solidFill>
                        <a:effectLst/>
                        <a:latin typeface="Cambria" pitchFamily="18" charset="0"/>
                      </a:endParaRPr>
                    </a:p>
                  </a:txBody>
                  <a:tcPr marL="7405" marR="7405" marT="740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Cambria" pitchFamily="18" charset="0"/>
                        </a:rPr>
                        <a:t>2020</a:t>
                      </a:r>
                      <a:endParaRPr lang="ru-RU" sz="1000" b="1" i="0" u="none" strike="noStrike">
                        <a:solidFill>
                          <a:srgbClr val="000000"/>
                        </a:solidFill>
                        <a:effectLst/>
                        <a:latin typeface="Cambria" pitchFamily="18" charset="0"/>
                      </a:endParaRPr>
                    </a:p>
                  </a:txBody>
                  <a:tcPr marL="7405" marR="7405" marT="740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 smtClean="0">
                          <a:effectLst/>
                          <a:latin typeface="Cambria" pitchFamily="18" charset="0"/>
                        </a:rPr>
                        <a:t>2021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Cambria" pitchFamily="18" charset="0"/>
                      </a:endParaRPr>
                    </a:p>
                  </a:txBody>
                  <a:tcPr marL="7405" marR="7405" marT="7405" marB="0" anchor="ctr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5954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u="none" strike="noStrike">
                          <a:effectLst/>
                          <a:latin typeface="Cambria" pitchFamily="18" charset="0"/>
                        </a:rPr>
                        <a:t>дефицит(-)/ профицит (+) бюджета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Cambria" pitchFamily="18" charset="0"/>
                      </a:endParaRPr>
                    </a:p>
                  </a:txBody>
                  <a:tcPr marL="7405" marR="7405" marT="740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chemeClr val="dk1"/>
                          </a:solidFill>
                          <a:effectLst/>
                          <a:latin typeface="Cambria" pitchFamily="18" charset="0"/>
                        </a:rPr>
                        <a:t>-968,9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Cambria" pitchFamily="18" charset="0"/>
                      </a:endParaRPr>
                    </a:p>
                  </a:txBody>
                  <a:tcPr marL="7405" marR="7405" marT="740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>
                          <a:effectLst/>
                          <a:latin typeface="Cambria" pitchFamily="18" charset="0"/>
                        </a:rPr>
                        <a:t>0,0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Cambria" pitchFamily="18" charset="0"/>
                      </a:endParaRPr>
                    </a:p>
                  </a:txBody>
                  <a:tcPr marL="7405" marR="7405" marT="740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Cambria" pitchFamily="18" charset="0"/>
                        </a:rPr>
                        <a:t>0,0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Cambria" pitchFamily="18" charset="0"/>
                      </a:endParaRPr>
                    </a:p>
                  </a:txBody>
                  <a:tcPr marL="7405" marR="7405" marT="740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Cambria" pitchFamily="18" charset="0"/>
                        </a:rPr>
                        <a:t>0,0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Cambria" pitchFamily="18" charset="0"/>
                      </a:endParaRPr>
                    </a:p>
                  </a:txBody>
                  <a:tcPr marL="7405" marR="7405" marT="740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chemeClr val="dk1"/>
                          </a:solidFill>
                          <a:effectLst/>
                          <a:latin typeface="Cambria" pitchFamily="18" charset="0"/>
                        </a:rPr>
                        <a:t>3000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Cambria" pitchFamily="18" charset="0"/>
                      </a:endParaRPr>
                    </a:p>
                  </a:txBody>
                  <a:tcPr marL="7405" marR="7405" marT="7405" marB="0" anchor="ctr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1481646"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i="1" u="none" strike="noStrike" dirty="0">
                          <a:effectLst/>
                          <a:latin typeface="Cambria" pitchFamily="18" charset="0"/>
                        </a:rPr>
                        <a:t>ст.92.1 БК РФ : "Для муниципального образования, в отношении которого осуществляются меры, предусмотренные пунктом 4 статьи 136 настоящего Кодекса, дефицит бюджета не должен превышать 5 процентов утвержденного общего годового объема доходов местного бюджета без учета утвержденного объема безвозмездных поступлений и (или) поступлений налоговых доходов по дополнительным нормативам отчислений".</a:t>
                      </a:r>
                      <a:endParaRPr lang="ru-RU" sz="1000" b="0" i="1" u="none" strike="noStrike" dirty="0">
                        <a:solidFill>
                          <a:srgbClr val="000000"/>
                        </a:solidFill>
                        <a:effectLst/>
                        <a:latin typeface="Cambria" pitchFamily="18" charset="0"/>
                      </a:endParaRPr>
                    </a:p>
                  </a:txBody>
                  <a:tcPr marL="7405" marR="7405" marT="7405" marB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1" u="none" strike="noStrike" dirty="0" smtClean="0">
                          <a:solidFill>
                            <a:schemeClr val="dk1"/>
                          </a:solidFill>
                          <a:effectLst/>
                          <a:latin typeface="Cambria" pitchFamily="18" charset="0"/>
                        </a:rPr>
                        <a:t>1,5%</a:t>
                      </a:r>
                      <a:endParaRPr lang="ru-RU" sz="1000" b="0" i="1" u="none" strike="noStrike" dirty="0">
                        <a:solidFill>
                          <a:srgbClr val="000000"/>
                        </a:solidFill>
                        <a:effectLst/>
                        <a:latin typeface="Cambria" pitchFamily="18" charset="0"/>
                      </a:endParaRPr>
                    </a:p>
                  </a:txBody>
                  <a:tcPr marL="7405" marR="7405" marT="740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i="1" u="none" strike="noStrike" dirty="0">
                          <a:effectLst/>
                          <a:latin typeface="Cambria" pitchFamily="18" charset="0"/>
                        </a:rPr>
                        <a:t>-</a:t>
                      </a:r>
                      <a:endParaRPr lang="ru-RU" sz="1000" b="0" i="1" u="none" strike="noStrike" dirty="0">
                        <a:solidFill>
                          <a:srgbClr val="000000"/>
                        </a:solidFill>
                        <a:effectLst/>
                        <a:latin typeface="Cambria" pitchFamily="18" charset="0"/>
                      </a:endParaRPr>
                    </a:p>
                  </a:txBody>
                  <a:tcPr marL="7405" marR="7405" marT="740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i="1" u="none" strike="noStrike" dirty="0">
                          <a:effectLst/>
                          <a:latin typeface="Cambria" pitchFamily="18" charset="0"/>
                        </a:rPr>
                        <a:t>-</a:t>
                      </a:r>
                      <a:endParaRPr lang="ru-RU" sz="1000" b="0" i="1" u="none" strike="noStrike" dirty="0">
                        <a:solidFill>
                          <a:srgbClr val="000000"/>
                        </a:solidFill>
                        <a:effectLst/>
                        <a:latin typeface="Cambria" pitchFamily="18" charset="0"/>
                      </a:endParaRPr>
                    </a:p>
                  </a:txBody>
                  <a:tcPr marL="7405" marR="7405" marT="740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i="1" u="none" strike="noStrike" dirty="0">
                          <a:effectLst/>
                          <a:latin typeface="Cambria" pitchFamily="18" charset="0"/>
                        </a:rPr>
                        <a:t>-</a:t>
                      </a:r>
                      <a:endParaRPr lang="ru-RU" sz="1000" b="0" i="1" u="none" strike="noStrike" dirty="0">
                        <a:solidFill>
                          <a:srgbClr val="000000"/>
                        </a:solidFill>
                        <a:effectLst/>
                        <a:latin typeface="Cambria" pitchFamily="18" charset="0"/>
                      </a:endParaRPr>
                    </a:p>
                  </a:txBody>
                  <a:tcPr marL="7405" marR="7405" marT="740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i="1" u="none" strike="noStrike" dirty="0">
                          <a:effectLst/>
                          <a:latin typeface="Cambria" pitchFamily="18" charset="0"/>
                        </a:rPr>
                        <a:t>-</a:t>
                      </a:r>
                      <a:endParaRPr lang="ru-RU" sz="1000" b="0" i="1" u="none" strike="noStrike" dirty="0">
                        <a:solidFill>
                          <a:srgbClr val="000000"/>
                        </a:solidFill>
                        <a:effectLst/>
                        <a:latin typeface="Cambria" pitchFamily="18" charset="0"/>
                      </a:endParaRPr>
                    </a:p>
                  </a:txBody>
                  <a:tcPr marL="7405" marR="7405" marT="7405" marB="0" anchor="ctr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15954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u="none" strike="noStrike">
                          <a:effectLst/>
                          <a:latin typeface="Cambria" pitchFamily="18" charset="0"/>
                        </a:rPr>
                        <a:t>муниципальный долг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Cambria" pitchFamily="18" charset="0"/>
                      </a:endParaRPr>
                    </a:p>
                  </a:txBody>
                  <a:tcPr marL="7405" marR="7405" marT="740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>
                          <a:effectLst/>
                          <a:latin typeface="Cambria" pitchFamily="18" charset="0"/>
                        </a:rPr>
                        <a:t>26 620,0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Cambria" pitchFamily="18" charset="0"/>
                      </a:endParaRPr>
                    </a:p>
                  </a:txBody>
                  <a:tcPr marL="7405" marR="7405" marT="740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>
                          <a:effectLst/>
                          <a:latin typeface="Cambria" pitchFamily="18" charset="0"/>
                        </a:rPr>
                        <a:t>26 </a:t>
                      </a:r>
                      <a:r>
                        <a:rPr lang="ru-RU" sz="1000" u="none" strike="noStrike" dirty="0" smtClean="0">
                          <a:effectLst/>
                          <a:latin typeface="Cambria" pitchFamily="18" charset="0"/>
                        </a:rPr>
                        <a:t>000,0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Cambria" pitchFamily="18" charset="0"/>
                      </a:endParaRPr>
                    </a:p>
                  </a:txBody>
                  <a:tcPr marL="7405" marR="7405" marT="740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>
                          <a:effectLst/>
                          <a:latin typeface="Cambria" pitchFamily="18" charset="0"/>
                        </a:rPr>
                        <a:t>26 </a:t>
                      </a:r>
                      <a:r>
                        <a:rPr lang="ru-RU" sz="1000" u="none" strike="noStrike" dirty="0" smtClean="0">
                          <a:effectLst/>
                          <a:latin typeface="Cambria" pitchFamily="18" charset="0"/>
                        </a:rPr>
                        <a:t>000,0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Cambria" pitchFamily="18" charset="0"/>
                      </a:endParaRPr>
                    </a:p>
                  </a:txBody>
                  <a:tcPr marL="7405" marR="7405" marT="740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>
                          <a:effectLst/>
                          <a:latin typeface="Cambria" pitchFamily="18" charset="0"/>
                        </a:rPr>
                        <a:t>26 </a:t>
                      </a:r>
                      <a:r>
                        <a:rPr lang="ru-RU" sz="1000" u="none" strike="noStrike" dirty="0" smtClean="0">
                          <a:effectLst/>
                          <a:latin typeface="Cambria" pitchFamily="18" charset="0"/>
                        </a:rPr>
                        <a:t>000,0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Cambria" pitchFamily="18" charset="0"/>
                      </a:endParaRPr>
                    </a:p>
                  </a:txBody>
                  <a:tcPr marL="7405" marR="7405" marT="740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 smtClean="0">
                          <a:effectLst/>
                          <a:latin typeface="Cambria" pitchFamily="18" charset="0"/>
                        </a:rPr>
                        <a:t>23 000,0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Cambria" pitchFamily="18" charset="0"/>
                      </a:endParaRPr>
                    </a:p>
                  </a:txBody>
                  <a:tcPr marL="7405" marR="7405" marT="7405" marB="0" anchor="ctr"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162921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i="1" u="none" strike="noStrike" dirty="0">
                          <a:effectLst/>
                          <a:latin typeface="Cambria" pitchFamily="18" charset="0"/>
                        </a:rPr>
                        <a:t>ст.107 БК РФ: "Для муниципального образования, в отношении которого осуществляются меры, предусмотренные пунктом 4 статьи 136 настоящего Кодекса, предельный объем муниципального долга не должен превышать 50 процентов утвержденного общего годового объема доходов местного бюджета без учета утвержденного объема безвозмездных поступлений и (или) поступлений налоговых доходов по дополнительным нормативам отчислений".</a:t>
                      </a:r>
                      <a:endParaRPr lang="ru-RU" sz="1000" b="0" i="1" u="none" strike="noStrike" dirty="0">
                        <a:solidFill>
                          <a:srgbClr val="000000"/>
                        </a:solidFill>
                        <a:effectLst/>
                        <a:latin typeface="Cambria" pitchFamily="18" charset="0"/>
                      </a:endParaRPr>
                    </a:p>
                  </a:txBody>
                  <a:tcPr marL="7405" marR="7405" marT="740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i="1" u="none" strike="noStrike" dirty="0" smtClean="0">
                          <a:solidFill>
                            <a:schemeClr val="tx1"/>
                          </a:solidFill>
                          <a:effectLst/>
                          <a:latin typeface="Cambria" pitchFamily="18" charset="0"/>
                        </a:rPr>
                        <a:t>42,4%</a:t>
                      </a:r>
                      <a:endParaRPr lang="ru-RU" sz="1000" b="0" i="1" u="none" strike="noStrike" dirty="0">
                        <a:solidFill>
                          <a:schemeClr val="tx1"/>
                        </a:solidFill>
                        <a:effectLst/>
                        <a:latin typeface="Cambria" pitchFamily="18" charset="0"/>
                      </a:endParaRPr>
                    </a:p>
                  </a:txBody>
                  <a:tcPr marL="7405" marR="7405" marT="740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i="1" u="none" strike="noStrike" dirty="0" smtClean="0">
                          <a:effectLst/>
                          <a:latin typeface="Cambria" pitchFamily="18" charset="0"/>
                        </a:rPr>
                        <a:t>41,5%</a:t>
                      </a:r>
                      <a:endParaRPr lang="ru-RU" sz="1000" b="0" i="1" u="none" strike="noStrike" dirty="0">
                        <a:solidFill>
                          <a:srgbClr val="000000"/>
                        </a:solidFill>
                        <a:effectLst/>
                        <a:latin typeface="Cambria" pitchFamily="18" charset="0"/>
                      </a:endParaRPr>
                    </a:p>
                  </a:txBody>
                  <a:tcPr marL="7405" marR="7405" marT="740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i="1" u="none" strike="noStrike" dirty="0" smtClean="0">
                          <a:effectLst/>
                          <a:latin typeface="Cambria" pitchFamily="18" charset="0"/>
                        </a:rPr>
                        <a:t>41,1%</a:t>
                      </a:r>
                      <a:endParaRPr lang="ru-RU" sz="1000" b="0" i="1" u="none" strike="noStrike" dirty="0">
                        <a:solidFill>
                          <a:srgbClr val="000000"/>
                        </a:solidFill>
                        <a:effectLst/>
                        <a:latin typeface="Cambria" pitchFamily="18" charset="0"/>
                      </a:endParaRPr>
                    </a:p>
                  </a:txBody>
                  <a:tcPr marL="7405" marR="7405" marT="740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i="1" u="none" strike="noStrike" dirty="0" smtClean="0">
                          <a:effectLst/>
                          <a:latin typeface="Cambria" pitchFamily="18" charset="0"/>
                        </a:rPr>
                        <a:t>39,7%</a:t>
                      </a:r>
                      <a:endParaRPr lang="ru-RU" sz="1000" b="0" i="1" u="none" strike="noStrike" dirty="0">
                        <a:solidFill>
                          <a:srgbClr val="000000"/>
                        </a:solidFill>
                        <a:effectLst/>
                        <a:latin typeface="Cambria" pitchFamily="18" charset="0"/>
                      </a:endParaRPr>
                    </a:p>
                  </a:txBody>
                  <a:tcPr marL="7405" marR="7405" marT="740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i="1" u="none" strike="noStrike" dirty="0" smtClean="0">
                          <a:effectLst/>
                          <a:latin typeface="Cambria" pitchFamily="18" charset="0"/>
                        </a:rPr>
                        <a:t>49,2%</a:t>
                      </a:r>
                      <a:endParaRPr lang="ru-RU" sz="1000" b="0" i="1" u="none" strike="noStrike" dirty="0">
                        <a:solidFill>
                          <a:srgbClr val="000000"/>
                        </a:solidFill>
                        <a:effectLst/>
                        <a:latin typeface="Cambria" pitchFamily="18" charset="0"/>
                      </a:endParaRPr>
                    </a:p>
                  </a:txBody>
                  <a:tcPr marL="7405" marR="7405" marT="7405" marB="0" anchor="ctr"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15954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u="none" strike="noStrike">
                          <a:effectLst/>
                          <a:latin typeface="Cambria" pitchFamily="18" charset="0"/>
                        </a:rPr>
                        <a:t>кредиты кредитных организаций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Cambria" pitchFamily="18" charset="0"/>
                      </a:endParaRPr>
                    </a:p>
                  </a:txBody>
                  <a:tcPr marL="7405" marR="7405" marT="740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Cambria" pitchFamily="18" charset="0"/>
                        </a:rPr>
                        <a:t>20 810,0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Cambria" pitchFamily="18" charset="0"/>
                      </a:endParaRPr>
                    </a:p>
                  </a:txBody>
                  <a:tcPr marL="7405" marR="7405" marT="740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>
                          <a:effectLst/>
                          <a:latin typeface="Cambria" pitchFamily="18" charset="0"/>
                        </a:rPr>
                        <a:t>26 </a:t>
                      </a:r>
                      <a:r>
                        <a:rPr lang="ru-RU" sz="1000" u="none" strike="noStrike" dirty="0" smtClean="0">
                          <a:effectLst/>
                          <a:latin typeface="Cambria" pitchFamily="18" charset="0"/>
                        </a:rPr>
                        <a:t>000,0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Cambria" pitchFamily="18" charset="0"/>
                      </a:endParaRPr>
                    </a:p>
                  </a:txBody>
                  <a:tcPr marL="7405" marR="7405" marT="740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>
                          <a:effectLst/>
                          <a:latin typeface="Cambria" pitchFamily="18" charset="0"/>
                        </a:rPr>
                        <a:t>26 </a:t>
                      </a:r>
                      <a:r>
                        <a:rPr lang="ru-RU" sz="1000" u="none" strike="noStrike" dirty="0" smtClean="0">
                          <a:effectLst/>
                          <a:latin typeface="Cambria" pitchFamily="18" charset="0"/>
                        </a:rPr>
                        <a:t>000,0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Cambria" pitchFamily="18" charset="0"/>
                      </a:endParaRPr>
                    </a:p>
                  </a:txBody>
                  <a:tcPr marL="7405" marR="7405" marT="740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>
                          <a:effectLst/>
                          <a:latin typeface="Cambria" pitchFamily="18" charset="0"/>
                        </a:rPr>
                        <a:t>26 </a:t>
                      </a:r>
                      <a:r>
                        <a:rPr lang="ru-RU" sz="1000" u="none" strike="noStrike" dirty="0" smtClean="0">
                          <a:effectLst/>
                          <a:latin typeface="Cambria" pitchFamily="18" charset="0"/>
                        </a:rPr>
                        <a:t>000,0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Cambria" pitchFamily="18" charset="0"/>
                      </a:endParaRPr>
                    </a:p>
                  </a:txBody>
                  <a:tcPr marL="7405" marR="7405" marT="740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 smtClean="0">
                          <a:effectLst/>
                          <a:latin typeface="Cambria" pitchFamily="18" charset="0"/>
                        </a:rPr>
                        <a:t>23000,0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Cambria" pitchFamily="18" charset="0"/>
                      </a:endParaRPr>
                    </a:p>
                  </a:txBody>
                  <a:tcPr marL="7405" marR="7405" marT="7405" marB="0" anchor="ctr"/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15954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u="none" strike="noStrike">
                          <a:effectLst/>
                          <a:latin typeface="Cambria" pitchFamily="18" charset="0"/>
                        </a:rPr>
                        <a:t>бюджетные кредиты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Cambria" pitchFamily="18" charset="0"/>
                      </a:endParaRPr>
                    </a:p>
                  </a:txBody>
                  <a:tcPr marL="7405" marR="7405" marT="740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Cambria" pitchFamily="18" charset="0"/>
                        </a:rPr>
                        <a:t>5 810,0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Cambria" pitchFamily="18" charset="0"/>
                      </a:endParaRPr>
                    </a:p>
                  </a:txBody>
                  <a:tcPr marL="7405" marR="7405" marT="740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>
                          <a:effectLst/>
                          <a:latin typeface="Cambria" pitchFamily="18" charset="0"/>
                        </a:rPr>
                        <a:t>0,0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Cambria" pitchFamily="18" charset="0"/>
                      </a:endParaRPr>
                    </a:p>
                  </a:txBody>
                  <a:tcPr marL="7405" marR="7405" marT="740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Cambria" pitchFamily="18" charset="0"/>
                        </a:rPr>
                        <a:t>0,0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Cambria" pitchFamily="18" charset="0"/>
                      </a:endParaRPr>
                    </a:p>
                  </a:txBody>
                  <a:tcPr marL="7405" marR="7405" marT="740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Cambria" pitchFamily="18" charset="0"/>
                        </a:rPr>
                        <a:t>0,0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Cambria" pitchFamily="18" charset="0"/>
                      </a:endParaRPr>
                    </a:p>
                  </a:txBody>
                  <a:tcPr marL="7405" marR="7405" marT="740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Cambria" pitchFamily="18" charset="0"/>
                        </a:rPr>
                        <a:t>0,0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Cambria" pitchFamily="18" charset="0"/>
                      </a:endParaRPr>
                    </a:p>
                  </a:txBody>
                  <a:tcPr marL="7405" marR="7405" marT="7405" marB="0" anchor="ctr"/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17461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u="none" strike="noStrike" dirty="0">
                          <a:effectLst/>
                          <a:latin typeface="Cambria" pitchFamily="18" charset="0"/>
                        </a:rPr>
                        <a:t>расходы на обслуживание муниципального долга 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Cambria" pitchFamily="18" charset="0"/>
                      </a:endParaRPr>
                    </a:p>
                  </a:txBody>
                  <a:tcPr marL="7405" marR="7405" marT="740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>
                          <a:effectLst/>
                          <a:latin typeface="Cambria" pitchFamily="18" charset="0"/>
                        </a:rPr>
                        <a:t>1 </a:t>
                      </a:r>
                      <a:r>
                        <a:rPr lang="ru-RU" sz="1000" u="none" strike="noStrike" dirty="0" smtClean="0">
                          <a:effectLst/>
                          <a:latin typeface="Cambria" pitchFamily="18" charset="0"/>
                        </a:rPr>
                        <a:t>595,6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Cambria" pitchFamily="18" charset="0"/>
                      </a:endParaRPr>
                    </a:p>
                  </a:txBody>
                  <a:tcPr marL="7405" marR="7405" marT="740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>
                          <a:effectLst/>
                          <a:latin typeface="Cambria" pitchFamily="18" charset="0"/>
                        </a:rPr>
                        <a:t>2 260,6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Cambria" pitchFamily="18" charset="0"/>
                      </a:endParaRPr>
                    </a:p>
                  </a:txBody>
                  <a:tcPr marL="7405" marR="7405" marT="740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</a:rPr>
                        <a:t>2148,8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Cambria" pitchFamily="18" charset="0"/>
                      </a:endParaRPr>
                    </a:p>
                  </a:txBody>
                  <a:tcPr marL="7405" marR="7405" marT="740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</a:rPr>
                        <a:t>2216,0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Cambria" pitchFamily="18" charset="0"/>
                      </a:endParaRPr>
                    </a:p>
                  </a:txBody>
                  <a:tcPr marL="7405" marR="7405" marT="740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</a:rPr>
                        <a:t>2058,9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Cambria" pitchFamily="18" charset="0"/>
                      </a:endParaRPr>
                    </a:p>
                  </a:txBody>
                  <a:tcPr marL="7405" marR="7405" marT="7405" marB="0" anchor="ctr"/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891377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i="1" u="none" strike="noStrike" dirty="0">
                          <a:effectLst/>
                          <a:latin typeface="Cambria" pitchFamily="18" charset="0"/>
                        </a:rPr>
                        <a:t>ст.111 БК РФ: "Объем расходов на обслуживание муниципального долга   не должен превышать 15 процентов объема расходов, за исключением объема расходов, которые осуществляются за счет субвенций, предоставляемых из бюджетов бюджетной системы Российской Федерации".</a:t>
                      </a:r>
                      <a:endParaRPr lang="ru-RU" sz="1000" b="0" i="1" u="none" strike="noStrike" dirty="0">
                        <a:solidFill>
                          <a:srgbClr val="000000"/>
                        </a:solidFill>
                        <a:effectLst/>
                        <a:latin typeface="Cambria" pitchFamily="18" charset="0"/>
                      </a:endParaRPr>
                    </a:p>
                  </a:txBody>
                  <a:tcPr marL="7405" marR="7405" marT="740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i="1" u="none" strike="noStrike" dirty="0" smtClean="0">
                          <a:effectLst/>
                          <a:latin typeface="Cambria" pitchFamily="18" charset="0"/>
                        </a:rPr>
                        <a:t>0,4%</a:t>
                      </a:r>
                      <a:endParaRPr lang="ru-RU" sz="1000" b="0" i="1" u="none" strike="noStrike" dirty="0">
                        <a:solidFill>
                          <a:srgbClr val="000000"/>
                        </a:solidFill>
                        <a:effectLst/>
                        <a:latin typeface="Cambria" pitchFamily="18" charset="0"/>
                      </a:endParaRPr>
                    </a:p>
                  </a:txBody>
                  <a:tcPr marL="7405" marR="7405" marT="740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i="1" u="none" strike="noStrike" dirty="0">
                          <a:effectLst/>
                          <a:latin typeface="Cambria" pitchFamily="18" charset="0"/>
                        </a:rPr>
                        <a:t>0,6%</a:t>
                      </a:r>
                      <a:endParaRPr lang="ru-RU" sz="1000" b="0" i="1" u="none" strike="noStrike" dirty="0">
                        <a:solidFill>
                          <a:srgbClr val="000000"/>
                        </a:solidFill>
                        <a:effectLst/>
                        <a:latin typeface="Cambria" pitchFamily="18" charset="0"/>
                      </a:endParaRPr>
                    </a:p>
                  </a:txBody>
                  <a:tcPr marL="7405" marR="7405" marT="740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i="1" u="none" strike="noStrike" dirty="0" smtClean="0">
                          <a:effectLst/>
                          <a:latin typeface="Cambria" pitchFamily="18" charset="0"/>
                        </a:rPr>
                        <a:t>0,6%</a:t>
                      </a:r>
                      <a:endParaRPr lang="ru-RU" sz="1000" b="0" i="1" u="none" strike="noStrike" dirty="0">
                        <a:solidFill>
                          <a:srgbClr val="000000"/>
                        </a:solidFill>
                        <a:effectLst/>
                        <a:latin typeface="Cambria" pitchFamily="18" charset="0"/>
                      </a:endParaRPr>
                    </a:p>
                  </a:txBody>
                  <a:tcPr marL="7405" marR="7405" marT="740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i="1" u="none" strike="noStrike" dirty="0" smtClean="0">
                          <a:effectLst/>
                          <a:latin typeface="Cambria" pitchFamily="18" charset="0"/>
                        </a:rPr>
                        <a:t>0,6%</a:t>
                      </a:r>
                      <a:endParaRPr lang="ru-RU" sz="1000" b="0" i="1" u="none" strike="noStrike" dirty="0">
                        <a:solidFill>
                          <a:srgbClr val="000000"/>
                        </a:solidFill>
                        <a:effectLst/>
                        <a:latin typeface="Cambria" pitchFamily="18" charset="0"/>
                      </a:endParaRPr>
                    </a:p>
                  </a:txBody>
                  <a:tcPr marL="7405" marR="7405" marT="740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i="1" u="none" strike="noStrike" dirty="0" smtClean="0">
                          <a:effectLst/>
                          <a:latin typeface="Cambria" pitchFamily="18" charset="0"/>
                        </a:rPr>
                        <a:t>0,6%</a:t>
                      </a:r>
                      <a:endParaRPr lang="ru-RU" sz="1000" b="0" i="1" u="none" strike="noStrike" dirty="0">
                        <a:solidFill>
                          <a:srgbClr val="000000"/>
                        </a:solidFill>
                        <a:effectLst/>
                        <a:latin typeface="Cambria" pitchFamily="18" charset="0"/>
                      </a:endParaRPr>
                    </a:p>
                  </a:txBody>
                  <a:tcPr marL="7405" marR="7405" marT="7405" marB="0" anchor="ctr"/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8192329" y="263253"/>
            <a:ext cx="951671" cy="27699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r>
              <a:rPr lang="ru-RU" sz="1200" dirty="0"/>
              <a:t>тыс. рублей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0" y="620688"/>
            <a:ext cx="669572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Cambria" pitchFamily="18" charset="0"/>
              </a:rPr>
              <a:t>Дефицит бюджета и муниципальный долг</a:t>
            </a:r>
          </a:p>
        </p:txBody>
      </p:sp>
    </p:spTree>
    <p:extLst>
      <p:ext uri="{BB962C8B-B14F-4D97-AF65-F5344CB8AC3E}">
        <p14:creationId xmlns:p14="http://schemas.microsoft.com/office/powerpoint/2010/main" val="24977161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0" y="456194"/>
            <a:ext cx="605410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chemeClr val="accent2"/>
                </a:solidFill>
                <a:latin typeface="Cambria" pitchFamily="18" charset="0"/>
              </a:rPr>
              <a:t>Оглавление</a:t>
            </a: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44967222"/>
              </p:ext>
            </p:extLst>
          </p:nvPr>
        </p:nvGraphicFramePr>
        <p:xfrm>
          <a:off x="179512" y="836712"/>
          <a:ext cx="8784976" cy="5888715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8232018"/>
                <a:gridCol w="552958"/>
              </a:tblGrid>
              <a:tr h="207321">
                <a:tc>
                  <a:txBody>
                    <a:bodyPr/>
                    <a:lstStyle/>
                    <a:p>
                      <a:pPr algn="l"/>
                      <a:r>
                        <a:rPr lang="ru-RU" sz="800" dirty="0" smtClean="0">
                          <a:latin typeface="Cambria" pitchFamily="18" charset="0"/>
                        </a:rPr>
                        <a:t>1. Основные показатели социально-экономического развития Дятьковского района</a:t>
                      </a:r>
                      <a:endParaRPr lang="ru-RU" sz="800" dirty="0">
                        <a:latin typeface="Cambria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dirty="0" smtClean="0">
                          <a:latin typeface="Cambria" pitchFamily="18" charset="0"/>
                        </a:rPr>
                        <a:t>3</a:t>
                      </a:r>
                      <a:endParaRPr lang="ru-RU" sz="800" dirty="0">
                        <a:latin typeface="Cambria" pitchFamily="18" charset="0"/>
                      </a:endParaRPr>
                    </a:p>
                  </a:txBody>
                  <a:tcPr anchor="ctr"/>
                </a:tc>
              </a:tr>
              <a:tr h="218925">
                <a:tc>
                  <a:txBody>
                    <a:bodyPr/>
                    <a:lstStyle/>
                    <a:p>
                      <a:pPr algn="l"/>
                      <a:r>
                        <a:rPr lang="ru-RU" sz="800" dirty="0" smtClean="0">
                          <a:latin typeface="Cambria" pitchFamily="18" charset="0"/>
                        </a:rPr>
                        <a:t>2. Основные задачи и приоритетные направления бюджетной и налоговой политики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dirty="0" smtClean="0">
                          <a:latin typeface="Cambria" pitchFamily="18" charset="0"/>
                        </a:rPr>
                        <a:t>4</a:t>
                      </a:r>
                      <a:endParaRPr lang="ru-RU" sz="800" dirty="0">
                        <a:latin typeface="Cambria" pitchFamily="18" charset="0"/>
                      </a:endParaRPr>
                    </a:p>
                  </a:txBody>
                  <a:tcPr anchor="ctr"/>
                </a:tc>
              </a:tr>
              <a:tr h="218925">
                <a:tc>
                  <a:txBody>
                    <a:bodyPr/>
                    <a:lstStyle/>
                    <a:p>
                      <a:pPr algn="l"/>
                      <a:r>
                        <a:rPr lang="ru-RU" sz="800" dirty="0" smtClean="0">
                          <a:latin typeface="Cambria" pitchFamily="18" charset="0"/>
                        </a:rPr>
                        <a:t>2.1. Предварительные итоги реализации бюджетной политики в 2018 году</a:t>
                      </a:r>
                      <a:endParaRPr lang="ru-RU" sz="800" dirty="0">
                        <a:latin typeface="Cambria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dirty="0" smtClean="0">
                          <a:latin typeface="Cambria" pitchFamily="18" charset="0"/>
                        </a:rPr>
                        <a:t>4</a:t>
                      </a:r>
                      <a:endParaRPr lang="ru-RU" sz="800" dirty="0">
                        <a:latin typeface="Cambria" pitchFamily="18" charset="0"/>
                      </a:endParaRPr>
                    </a:p>
                  </a:txBody>
                  <a:tcPr anchor="ctr"/>
                </a:tc>
              </a:tr>
              <a:tr h="218925">
                <a:tc>
                  <a:txBody>
                    <a:bodyPr/>
                    <a:lstStyle/>
                    <a:p>
                      <a:pPr algn="l"/>
                      <a:r>
                        <a:rPr lang="ru-RU" sz="800" dirty="0" smtClean="0">
                          <a:latin typeface="Cambria" pitchFamily="18" charset="0"/>
                        </a:rPr>
                        <a:t>2.2. Приоритетные направления бюджетной политики на 2019 - 2021 годы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dirty="0" smtClean="0">
                          <a:latin typeface="Cambria" pitchFamily="18" charset="0"/>
                        </a:rPr>
                        <a:t>5</a:t>
                      </a:r>
                      <a:endParaRPr lang="ru-RU" sz="800" dirty="0">
                        <a:latin typeface="Cambria" pitchFamily="18" charset="0"/>
                      </a:endParaRPr>
                    </a:p>
                  </a:txBody>
                  <a:tcPr anchor="ctr"/>
                </a:tc>
              </a:tr>
              <a:tr h="218925">
                <a:tc>
                  <a:txBody>
                    <a:bodyPr/>
                    <a:lstStyle/>
                    <a:p>
                      <a:pPr algn="l"/>
                      <a:r>
                        <a:rPr lang="ru-RU" sz="800" dirty="0" smtClean="0">
                          <a:latin typeface="Cambria" pitchFamily="18" charset="0"/>
                        </a:rPr>
                        <a:t>2.3. Приоритетные направления налоговой политики на 2019 - 2021 годы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dirty="0" smtClean="0">
                          <a:latin typeface="Cambria" pitchFamily="18" charset="0"/>
                        </a:rPr>
                        <a:t>6</a:t>
                      </a:r>
                      <a:endParaRPr lang="ru-RU" sz="800" dirty="0">
                        <a:latin typeface="Cambria" pitchFamily="18" charset="0"/>
                      </a:endParaRPr>
                    </a:p>
                  </a:txBody>
                  <a:tcPr anchor="ctr"/>
                </a:tc>
              </a:tr>
              <a:tr h="211506">
                <a:tc>
                  <a:txBody>
                    <a:bodyPr/>
                    <a:lstStyle/>
                    <a:p>
                      <a:pPr algn="l"/>
                      <a:r>
                        <a:rPr lang="ru-RU" sz="800" dirty="0" smtClean="0">
                          <a:latin typeface="Cambria" pitchFamily="18" charset="0"/>
                        </a:rPr>
                        <a:t>3. Основные характеристики бюджета</a:t>
                      </a:r>
                      <a:endParaRPr lang="ru-RU" sz="800" dirty="0">
                        <a:latin typeface="Cambria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dirty="0" smtClean="0">
                          <a:latin typeface="Cambria" pitchFamily="18" charset="0"/>
                        </a:rPr>
                        <a:t>7</a:t>
                      </a:r>
                      <a:endParaRPr lang="ru-RU" sz="800" dirty="0">
                        <a:latin typeface="Cambria" pitchFamily="18" charset="0"/>
                      </a:endParaRPr>
                    </a:p>
                  </a:txBody>
                  <a:tcPr anchor="ctr"/>
                </a:tc>
              </a:tr>
              <a:tr h="218925">
                <a:tc>
                  <a:txBody>
                    <a:bodyPr/>
                    <a:lstStyle/>
                    <a:p>
                      <a:pPr algn="l"/>
                      <a:r>
                        <a:rPr lang="ru-RU" sz="800" dirty="0" smtClean="0">
                          <a:latin typeface="Cambria" pitchFamily="18" charset="0"/>
                        </a:rPr>
                        <a:t>4. Динамика доходов и расходов бюджета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dirty="0" smtClean="0">
                          <a:latin typeface="Cambria" pitchFamily="18" charset="0"/>
                        </a:rPr>
                        <a:t>8</a:t>
                      </a:r>
                      <a:endParaRPr lang="ru-RU" sz="800" dirty="0">
                        <a:latin typeface="Cambria" pitchFamily="18" charset="0"/>
                      </a:endParaRPr>
                    </a:p>
                  </a:txBody>
                  <a:tcPr anchor="ctr"/>
                </a:tc>
              </a:tr>
              <a:tr h="207321">
                <a:tc>
                  <a:txBody>
                    <a:bodyPr/>
                    <a:lstStyle/>
                    <a:p>
                      <a:pPr algn="l"/>
                      <a:r>
                        <a:rPr lang="ru-RU" sz="800" dirty="0" smtClean="0">
                          <a:latin typeface="Cambria" pitchFamily="18" charset="0"/>
                        </a:rPr>
                        <a:t>5. Доходы бюджета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dirty="0" smtClean="0">
                          <a:latin typeface="Cambria" pitchFamily="18" charset="0"/>
                        </a:rPr>
                        <a:t>9</a:t>
                      </a:r>
                      <a:endParaRPr lang="ru-RU" sz="800" dirty="0">
                        <a:latin typeface="Cambria" pitchFamily="18" charset="0"/>
                      </a:endParaRPr>
                    </a:p>
                  </a:txBody>
                  <a:tcPr anchor="ctr"/>
                </a:tc>
              </a:tr>
              <a:tr h="218925">
                <a:tc>
                  <a:txBody>
                    <a:bodyPr/>
                    <a:lstStyle/>
                    <a:p>
                      <a:pPr algn="l"/>
                      <a:r>
                        <a:rPr lang="ru-RU" sz="800" dirty="0" smtClean="0">
                          <a:latin typeface="Cambria" pitchFamily="18" charset="0"/>
                        </a:rPr>
                        <a:t>5.1. Структура доходов бюджета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dirty="0" smtClean="0">
                          <a:latin typeface="Cambria" pitchFamily="18" charset="0"/>
                        </a:rPr>
                        <a:t>9</a:t>
                      </a:r>
                      <a:endParaRPr lang="ru-RU" sz="800" dirty="0">
                        <a:latin typeface="Cambria" pitchFamily="18" charset="0"/>
                      </a:endParaRPr>
                    </a:p>
                  </a:txBody>
                  <a:tcPr anchor="ctr"/>
                </a:tc>
              </a:tr>
              <a:tr h="218925">
                <a:tc>
                  <a:txBody>
                    <a:bodyPr/>
                    <a:lstStyle/>
                    <a:p>
                      <a:pPr algn="l"/>
                      <a:r>
                        <a:rPr lang="ru-RU" sz="800" dirty="0" smtClean="0">
                          <a:latin typeface="Cambria" pitchFamily="18" charset="0"/>
                        </a:rPr>
                        <a:t>5.2. Динамика и структура налоговых и неналоговых  доходов  бюджета </a:t>
                      </a:r>
                      <a:endParaRPr lang="ru-RU" sz="800" dirty="0">
                        <a:latin typeface="Cambria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dirty="0" smtClean="0">
                          <a:latin typeface="Cambria" pitchFamily="18" charset="0"/>
                        </a:rPr>
                        <a:t>10</a:t>
                      </a:r>
                      <a:endParaRPr lang="ru-RU" sz="800" dirty="0">
                        <a:latin typeface="Cambria" pitchFamily="18" charset="0"/>
                      </a:endParaRPr>
                    </a:p>
                  </a:txBody>
                  <a:tcPr anchor="ctr"/>
                </a:tc>
              </a:tr>
              <a:tr h="218925">
                <a:tc>
                  <a:txBody>
                    <a:bodyPr/>
                    <a:lstStyle/>
                    <a:p>
                      <a:pPr algn="l"/>
                      <a:r>
                        <a:rPr lang="ru-RU" sz="800" dirty="0" smtClean="0">
                          <a:latin typeface="Cambria" pitchFamily="18" charset="0"/>
                        </a:rPr>
                        <a:t>5.3. Динамика и структура безвозмездных поступлений бюджета</a:t>
                      </a:r>
                      <a:endParaRPr lang="ru-RU" sz="800" dirty="0">
                        <a:latin typeface="Cambria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dirty="0" smtClean="0">
                          <a:latin typeface="Cambria" pitchFamily="18" charset="0"/>
                        </a:rPr>
                        <a:t>11</a:t>
                      </a:r>
                      <a:endParaRPr lang="ru-RU" sz="800" dirty="0">
                        <a:latin typeface="Cambria" pitchFamily="18" charset="0"/>
                      </a:endParaRPr>
                    </a:p>
                  </a:txBody>
                  <a:tcPr anchor="ctr"/>
                </a:tc>
              </a:tr>
              <a:tr h="218925">
                <a:tc>
                  <a:txBody>
                    <a:bodyPr/>
                    <a:lstStyle/>
                    <a:p>
                      <a:pPr algn="l"/>
                      <a:r>
                        <a:rPr lang="ru-RU" sz="800" dirty="0" smtClean="0">
                          <a:latin typeface="Cambria" pitchFamily="18" charset="0"/>
                        </a:rPr>
                        <a:t>5.4. Основные налогоплательщики и их вклад в формирование бюджета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dirty="0" smtClean="0">
                          <a:latin typeface="Cambria" pitchFamily="18" charset="0"/>
                        </a:rPr>
                        <a:t>12</a:t>
                      </a:r>
                      <a:endParaRPr lang="ru-RU" sz="800" dirty="0">
                        <a:latin typeface="Cambria" pitchFamily="18" charset="0"/>
                      </a:endParaRPr>
                    </a:p>
                  </a:txBody>
                  <a:tcPr anchor="ctr"/>
                </a:tc>
              </a:tr>
              <a:tr h="218925">
                <a:tc>
                  <a:txBody>
                    <a:bodyPr/>
                    <a:lstStyle/>
                    <a:p>
                      <a:pPr algn="l"/>
                      <a:r>
                        <a:rPr lang="ru-RU" sz="800" dirty="0" smtClean="0">
                          <a:latin typeface="Cambria" pitchFamily="18" charset="0"/>
                        </a:rPr>
                        <a:t>6. Расходы бюджета</a:t>
                      </a:r>
                      <a:endParaRPr lang="ru-RU" sz="800" dirty="0">
                        <a:latin typeface="Cambria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dirty="0" smtClean="0">
                          <a:latin typeface="Cambria" pitchFamily="18" charset="0"/>
                        </a:rPr>
                        <a:t>13</a:t>
                      </a:r>
                      <a:endParaRPr lang="ru-RU" sz="800" dirty="0">
                        <a:latin typeface="Cambria" pitchFamily="18" charset="0"/>
                      </a:endParaRPr>
                    </a:p>
                  </a:txBody>
                  <a:tcPr anchor="ctr"/>
                </a:tc>
              </a:tr>
              <a:tr h="218925">
                <a:tc>
                  <a:txBody>
                    <a:bodyPr/>
                    <a:lstStyle/>
                    <a:p>
                      <a:pPr algn="l"/>
                      <a:r>
                        <a:rPr lang="ru-RU" sz="800" dirty="0" smtClean="0">
                          <a:latin typeface="Cambria" pitchFamily="18" charset="0"/>
                        </a:rPr>
                        <a:t>6.1. Динамика и структура расходов бюджета Дятьковского района в 2019-2021 годах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dirty="0" smtClean="0">
                          <a:latin typeface="Cambria" pitchFamily="18" charset="0"/>
                        </a:rPr>
                        <a:t>13-14</a:t>
                      </a:r>
                      <a:endParaRPr lang="ru-RU" sz="800" dirty="0">
                        <a:latin typeface="Cambria" pitchFamily="18" charset="0"/>
                      </a:endParaRPr>
                    </a:p>
                  </a:txBody>
                  <a:tcPr anchor="ctr"/>
                </a:tc>
              </a:tr>
              <a:tr h="218925">
                <a:tc>
                  <a:txBody>
                    <a:bodyPr/>
                    <a:lstStyle/>
                    <a:p>
                      <a:pPr algn="l"/>
                      <a:r>
                        <a:rPr lang="ru-RU" sz="800" dirty="0" smtClean="0">
                          <a:latin typeface="Cambria" pitchFamily="18" charset="0"/>
                        </a:rPr>
                        <a:t>6.2. Межбюджетные трансферты бюджетам муниципальных образований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dirty="0" smtClean="0">
                          <a:latin typeface="Cambria" pitchFamily="18" charset="0"/>
                        </a:rPr>
                        <a:t>15-17</a:t>
                      </a:r>
                      <a:endParaRPr lang="ru-RU" sz="800" dirty="0">
                        <a:latin typeface="Cambria" pitchFamily="18" charset="0"/>
                      </a:endParaRPr>
                    </a:p>
                  </a:txBody>
                  <a:tcPr anchor="ctr"/>
                </a:tc>
              </a:tr>
              <a:tr h="218925">
                <a:tc>
                  <a:txBody>
                    <a:bodyPr/>
                    <a:lstStyle/>
                    <a:p>
                      <a:pPr algn="l"/>
                      <a:r>
                        <a:rPr lang="ru-RU" sz="800" dirty="0" smtClean="0">
                          <a:latin typeface="Cambria" pitchFamily="18" charset="0"/>
                        </a:rPr>
                        <a:t>7. Дефицит бюджета и муниципальный долг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dirty="0" smtClean="0">
                          <a:latin typeface="Cambria" pitchFamily="18" charset="0"/>
                        </a:rPr>
                        <a:t>18-19</a:t>
                      </a:r>
                      <a:endParaRPr lang="ru-RU" sz="800" dirty="0">
                        <a:latin typeface="Cambria" pitchFamily="18" charset="0"/>
                      </a:endParaRPr>
                    </a:p>
                  </a:txBody>
                  <a:tcPr anchor="ctr"/>
                </a:tc>
              </a:tr>
              <a:tr h="218925">
                <a:tc>
                  <a:txBody>
                    <a:bodyPr/>
                    <a:lstStyle/>
                    <a:p>
                      <a:pPr algn="l"/>
                      <a:r>
                        <a:rPr lang="ru-RU" sz="800" dirty="0" smtClean="0">
                          <a:latin typeface="Cambria" pitchFamily="18" charset="0"/>
                        </a:rPr>
                        <a:t>8. Муниципальные программы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dirty="0" smtClean="0">
                          <a:latin typeface="Cambria" pitchFamily="18" charset="0"/>
                        </a:rPr>
                        <a:t>20</a:t>
                      </a:r>
                      <a:endParaRPr lang="ru-RU" sz="800" dirty="0">
                        <a:latin typeface="Cambria" pitchFamily="18" charset="0"/>
                      </a:endParaRPr>
                    </a:p>
                  </a:txBody>
                  <a:tcPr anchor="ctr"/>
                </a:tc>
              </a:tr>
              <a:tr h="218925">
                <a:tc>
                  <a:txBody>
                    <a:bodyPr/>
                    <a:lstStyle/>
                    <a:p>
                      <a:pPr algn="l"/>
                      <a:r>
                        <a:rPr lang="ru-RU" sz="800" dirty="0" smtClean="0">
                          <a:latin typeface="Cambria" pitchFamily="18" charset="0"/>
                        </a:rPr>
                        <a:t>8.1. Муниципальная программа «Управление муниципальными финансами  Дятьковского района (2019 – 2021 годы)»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dirty="0" smtClean="0">
                          <a:latin typeface="Cambria" pitchFamily="18" charset="0"/>
                        </a:rPr>
                        <a:t>20-21</a:t>
                      </a:r>
                      <a:endParaRPr lang="ru-RU" sz="800" dirty="0">
                        <a:latin typeface="Cambria" pitchFamily="18" charset="0"/>
                      </a:endParaRPr>
                    </a:p>
                  </a:txBody>
                  <a:tcPr anchor="ctr"/>
                </a:tc>
              </a:tr>
              <a:tr h="218925">
                <a:tc>
                  <a:txBody>
                    <a:bodyPr/>
                    <a:lstStyle/>
                    <a:p>
                      <a:pPr algn="l"/>
                      <a:r>
                        <a:rPr lang="ru-RU" sz="800" dirty="0" smtClean="0">
                          <a:latin typeface="Cambria" pitchFamily="18" charset="0"/>
                        </a:rPr>
                        <a:t>8.2. Муниципальная программа «Развитие образования Дятьковского района (2019-2021 годы)»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dirty="0" smtClean="0">
                          <a:latin typeface="Cambria" pitchFamily="18" charset="0"/>
                        </a:rPr>
                        <a:t>22-23</a:t>
                      </a:r>
                      <a:endParaRPr lang="ru-RU" sz="800" dirty="0">
                        <a:latin typeface="Cambria" pitchFamily="18" charset="0"/>
                      </a:endParaRPr>
                    </a:p>
                  </a:txBody>
                  <a:tcPr anchor="ctr"/>
                </a:tc>
              </a:tr>
              <a:tr h="218925">
                <a:tc>
                  <a:txBody>
                    <a:bodyPr/>
                    <a:lstStyle/>
                    <a:p>
                      <a:pPr algn="l"/>
                      <a:r>
                        <a:rPr lang="ru-RU" sz="800" dirty="0" smtClean="0">
                          <a:latin typeface="Cambria" pitchFamily="18" charset="0"/>
                        </a:rPr>
                        <a:t>8.3. Муниципальная программа «Развитие культуры Дятьковского района (2019-2021 годы)»</a:t>
                      </a:r>
                      <a:endParaRPr lang="ru-RU" sz="800" dirty="0">
                        <a:latin typeface="Cambria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dirty="0" smtClean="0">
                          <a:latin typeface="Cambria" pitchFamily="18" charset="0"/>
                        </a:rPr>
                        <a:t>24</a:t>
                      </a:r>
                      <a:endParaRPr lang="ru-RU" sz="800" dirty="0">
                        <a:latin typeface="Cambria" pitchFamily="18" charset="0"/>
                      </a:endParaRPr>
                    </a:p>
                  </a:txBody>
                  <a:tcPr anchor="ctr"/>
                </a:tc>
              </a:tr>
              <a:tr h="218925">
                <a:tc>
                  <a:txBody>
                    <a:bodyPr/>
                    <a:lstStyle/>
                    <a:p>
                      <a:pPr algn="l"/>
                      <a:r>
                        <a:rPr lang="ru-RU" sz="800" dirty="0" smtClean="0">
                          <a:latin typeface="Cambria" pitchFamily="18" charset="0"/>
                        </a:rPr>
                        <a:t>8.4. Муниципальная программа «Управление муниципальным имуществом Дятьковского района (2019-2021 годы)»</a:t>
                      </a:r>
                      <a:endParaRPr lang="ru-RU" sz="800" dirty="0">
                        <a:latin typeface="Cambria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dirty="0" smtClean="0">
                          <a:latin typeface="Cambria" pitchFamily="18" charset="0"/>
                        </a:rPr>
                        <a:t>25</a:t>
                      </a:r>
                      <a:endParaRPr lang="ru-RU" sz="800" dirty="0">
                        <a:latin typeface="Cambria" pitchFamily="18" charset="0"/>
                      </a:endParaRPr>
                    </a:p>
                  </a:txBody>
                  <a:tcPr anchor="ctr"/>
                </a:tc>
              </a:tr>
              <a:tr h="218925">
                <a:tc>
                  <a:txBody>
                    <a:bodyPr/>
                    <a:lstStyle/>
                    <a:p>
                      <a:pPr algn="l"/>
                      <a:r>
                        <a:rPr lang="ru-RU" sz="800" dirty="0" smtClean="0">
                          <a:latin typeface="Cambria" pitchFamily="18" charset="0"/>
                        </a:rPr>
                        <a:t>8.5. Муниципальная программа «Реализация полномочий исполнительно-распорядительного органа Дятьковского района (2019-2021 годы)»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dirty="0" smtClean="0">
                          <a:latin typeface="Cambria" pitchFamily="18" charset="0"/>
                        </a:rPr>
                        <a:t>26-27</a:t>
                      </a:r>
                      <a:endParaRPr lang="ru-RU" sz="800" dirty="0">
                        <a:latin typeface="Cambria" pitchFamily="18" charset="0"/>
                      </a:endParaRPr>
                    </a:p>
                  </a:txBody>
                  <a:tcPr anchor="ctr"/>
                </a:tc>
              </a:tr>
              <a:tr h="218925">
                <a:tc>
                  <a:txBody>
                    <a:bodyPr/>
                    <a:lstStyle/>
                    <a:p>
                      <a:pPr algn="l"/>
                      <a:r>
                        <a:rPr lang="ru-RU" sz="800" dirty="0" smtClean="0">
                          <a:latin typeface="Cambria" pitchFamily="18" charset="0"/>
                        </a:rPr>
                        <a:t>9. Реализация «майских» указов Президента России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dirty="0" smtClean="0">
                          <a:latin typeface="Cambria" pitchFamily="18" charset="0"/>
                        </a:rPr>
                        <a:t>28</a:t>
                      </a:r>
                      <a:endParaRPr lang="ru-RU" sz="800" dirty="0">
                        <a:latin typeface="Cambria" pitchFamily="18" charset="0"/>
                      </a:endParaRPr>
                    </a:p>
                  </a:txBody>
                  <a:tcPr anchor="ctr"/>
                </a:tc>
              </a:tr>
              <a:tr h="218925">
                <a:tc>
                  <a:txBody>
                    <a:bodyPr/>
                    <a:lstStyle/>
                    <a:p>
                      <a:pPr algn="l"/>
                      <a:r>
                        <a:rPr lang="ru-RU" sz="800" dirty="0" smtClean="0">
                          <a:latin typeface="Cambria" pitchFamily="18" charset="0"/>
                        </a:rPr>
                        <a:t>10. Бюджетный процесс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dirty="0" smtClean="0">
                          <a:latin typeface="Cambria" pitchFamily="18" charset="0"/>
                        </a:rPr>
                        <a:t>29</a:t>
                      </a:r>
                      <a:endParaRPr lang="ru-RU" sz="800" dirty="0">
                        <a:latin typeface="Cambria" pitchFamily="18" charset="0"/>
                      </a:endParaRPr>
                    </a:p>
                  </a:txBody>
                  <a:tcPr anchor="ctr"/>
                </a:tc>
              </a:tr>
              <a:tr h="218925">
                <a:tc>
                  <a:txBody>
                    <a:bodyPr/>
                    <a:lstStyle/>
                    <a:p>
                      <a:pPr algn="l"/>
                      <a:r>
                        <a:rPr lang="ru-RU" sz="800" dirty="0" smtClean="0">
                          <a:latin typeface="Cambria" pitchFamily="18" charset="0"/>
                        </a:rPr>
                        <a:t>11. Глоссарий терминов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dirty="0" smtClean="0">
                          <a:latin typeface="Cambria" pitchFamily="18" charset="0"/>
                        </a:rPr>
                        <a:t>30-31</a:t>
                      </a:r>
                      <a:endParaRPr lang="ru-RU" sz="800" dirty="0">
                        <a:latin typeface="Cambria" pitchFamily="18" charset="0"/>
                      </a:endParaRPr>
                    </a:p>
                  </a:txBody>
                  <a:tcPr anchor="ctr"/>
                </a:tc>
              </a:tr>
              <a:tr h="207321">
                <a:tc>
                  <a:txBody>
                    <a:bodyPr/>
                    <a:lstStyle/>
                    <a:p>
                      <a:pPr algn="l"/>
                      <a:r>
                        <a:rPr lang="ru-RU" sz="800" dirty="0" smtClean="0">
                          <a:latin typeface="Cambria" pitchFamily="18" charset="0"/>
                        </a:rPr>
                        <a:t>12. Ответы на часто задаваемые вопросы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dirty="0" smtClean="0">
                          <a:latin typeface="Cambria" pitchFamily="18" charset="0"/>
                        </a:rPr>
                        <a:t>32-33</a:t>
                      </a:r>
                      <a:endParaRPr lang="ru-RU" sz="800" dirty="0">
                        <a:latin typeface="Cambria" pitchFamily="18" charset="0"/>
                      </a:endParaRPr>
                    </a:p>
                  </a:txBody>
                  <a:tcPr anchor="ctr"/>
                </a:tc>
              </a:tr>
              <a:tr h="218925">
                <a:tc>
                  <a:txBody>
                    <a:bodyPr/>
                    <a:lstStyle/>
                    <a:p>
                      <a:pPr algn="l"/>
                      <a:r>
                        <a:rPr lang="ru-RU" sz="800" dirty="0" smtClean="0">
                          <a:latin typeface="Cambria" pitchFamily="18" charset="0"/>
                        </a:rPr>
                        <a:t>13. Контактная информация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dirty="0" smtClean="0">
                          <a:latin typeface="Cambria" pitchFamily="18" charset="0"/>
                        </a:rPr>
                        <a:t>34</a:t>
                      </a:r>
                      <a:endParaRPr lang="ru-RU" sz="800" dirty="0">
                        <a:latin typeface="Cambria" pitchFamily="18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3674260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-9815" y="1844824"/>
            <a:ext cx="9153815" cy="2677656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just"/>
            <a:r>
              <a:rPr lang="ru-RU" sz="1200" b="1" dirty="0">
                <a:latin typeface="Cambria" pitchFamily="18" charset="0"/>
              </a:rPr>
              <a:t>Цели муниципальной программы: </a:t>
            </a:r>
            <a:r>
              <a:rPr lang="ru-RU" sz="1200" dirty="0">
                <a:latin typeface="Cambria" pitchFamily="18" charset="0"/>
              </a:rPr>
              <a:t>Обеспечение долгосрочной сбалансированности и устойчивости бюджетной системы Дятьковского района, повышение качества управления муниципальными финансами.</a:t>
            </a:r>
          </a:p>
          <a:p>
            <a:pPr algn="just"/>
            <a:endParaRPr lang="ru-RU" sz="1200" b="1" dirty="0">
              <a:latin typeface="Cambria" pitchFamily="18" charset="0"/>
            </a:endParaRPr>
          </a:p>
          <a:p>
            <a:pPr algn="just"/>
            <a:r>
              <a:rPr lang="ru-RU" sz="1200" b="1" dirty="0">
                <a:latin typeface="Cambria" pitchFamily="18" charset="0"/>
              </a:rPr>
              <a:t>Задачи муниципальной программы:</a:t>
            </a:r>
          </a:p>
          <a:p>
            <a:pPr marL="171450" indent="-171450" algn="just">
              <a:buClr>
                <a:schemeClr val="tx2"/>
              </a:buClr>
              <a:buFont typeface="Wingdings" pitchFamily="2" charset="2"/>
              <a:buChar char="q"/>
            </a:pPr>
            <a:r>
              <a:rPr lang="ru-RU" sz="1200" dirty="0">
                <a:latin typeface="Cambria" pitchFamily="18" charset="0"/>
              </a:rPr>
              <a:t>Реализация мероприятий, направленных на поэтапное сокращение муниципального долга;</a:t>
            </a:r>
          </a:p>
          <a:p>
            <a:pPr marL="171450" indent="-171450" algn="just">
              <a:buClr>
                <a:schemeClr val="tx2"/>
              </a:buClr>
              <a:buFont typeface="Wingdings" pitchFamily="2" charset="2"/>
              <a:buChar char="q"/>
            </a:pPr>
            <a:r>
              <a:rPr lang="ru-RU" sz="1200" dirty="0">
                <a:latin typeface="Cambria" pitchFamily="18" charset="0"/>
              </a:rPr>
              <a:t>Обеспечение финансовой устойчивости бюджетной системы Дятьковского района  путем проведения сбалансированной финансовой политики;</a:t>
            </a:r>
          </a:p>
          <a:p>
            <a:pPr marL="171450" indent="-171450" algn="just">
              <a:buClr>
                <a:schemeClr val="tx2"/>
              </a:buClr>
              <a:buFont typeface="Wingdings" pitchFamily="2" charset="2"/>
              <a:buChar char="q"/>
            </a:pPr>
            <a:r>
              <a:rPr lang="ru-RU" sz="1200" dirty="0">
                <a:latin typeface="Cambria" pitchFamily="18" charset="0"/>
              </a:rPr>
              <a:t>Модернизация бюджетного процесса путем полноценного внедрения программно-целевых методов управления в деятельность органов местного самоуправления Дятьковского района;</a:t>
            </a:r>
          </a:p>
          <a:p>
            <a:pPr marL="171450" indent="-171450" algn="just">
              <a:buClr>
                <a:schemeClr val="tx2"/>
              </a:buClr>
              <a:buFont typeface="Wingdings" pitchFamily="2" charset="2"/>
              <a:buChar char="q"/>
            </a:pPr>
            <a:r>
              <a:rPr lang="ru-RU" sz="1200" dirty="0">
                <a:latin typeface="Cambria" pitchFamily="18" charset="0"/>
              </a:rPr>
              <a:t>Внедрение современных методов и технологий управления муниципальными финансами;</a:t>
            </a:r>
          </a:p>
          <a:p>
            <a:pPr marL="171450" indent="-171450" algn="just">
              <a:buClr>
                <a:schemeClr val="tx2"/>
              </a:buClr>
              <a:buFont typeface="Wingdings" pitchFamily="2" charset="2"/>
              <a:buChar char="q"/>
            </a:pPr>
            <a:r>
              <a:rPr lang="ru-RU" sz="1200" dirty="0">
                <a:latin typeface="Cambria" pitchFamily="18" charset="0"/>
              </a:rPr>
              <a:t>Повышение прозрачности и открытости бюджетной системы Дятьковского района;</a:t>
            </a:r>
          </a:p>
          <a:p>
            <a:pPr marL="171450" indent="-171450" algn="just">
              <a:buClr>
                <a:schemeClr val="tx2"/>
              </a:buClr>
              <a:buFont typeface="Wingdings" pitchFamily="2" charset="2"/>
              <a:buChar char="q"/>
            </a:pPr>
            <a:r>
              <a:rPr lang="ru-RU" sz="1200" dirty="0">
                <a:latin typeface="Cambria" pitchFamily="18" charset="0"/>
              </a:rPr>
              <a:t>Выравнивание бюджетной обеспеченности муниципальных образований и поддержка мер по обеспечению сбалансированности бюджетов городских и сельских поселений в Дятьковском районе  в рамках содействия органам местного самоуправления в осуществлении реализации полномочий по решению вопросов местного значения.</a:t>
            </a: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75042427"/>
              </p:ext>
            </p:extLst>
          </p:nvPr>
        </p:nvGraphicFramePr>
        <p:xfrm>
          <a:off x="183851" y="4653136"/>
          <a:ext cx="8766481" cy="194421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3654361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278030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278030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278030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1278030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</a:tblGrid>
              <a:tr h="672539">
                <a:tc rowSpan="2">
                  <a:txBody>
                    <a:bodyPr/>
                    <a:lstStyle/>
                    <a:p>
                      <a:pPr algn="ctr" fontAlgn="b"/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mbria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Cambria" pitchFamily="18" charset="0"/>
                        </a:rPr>
                        <a:t>2019 </a:t>
                      </a:r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effectLst/>
                          <a:latin typeface="Cambria" pitchFamily="18" charset="0"/>
                        </a:rPr>
                        <a:t>год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mbria" pitchFamily="18" charset="0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pPr algn="ctr" fontAlgn="b"/>
                      <a:endParaRPr lang="ru-RU" sz="1200" b="1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 dirty="0" smtClean="0">
                          <a:effectLst/>
                          <a:latin typeface="Cambria" pitchFamily="18" charset="0"/>
                        </a:rPr>
                        <a:t>2020 </a:t>
                      </a:r>
                      <a:r>
                        <a:rPr lang="ru-RU" sz="1200" u="none" strike="noStrike" dirty="0">
                          <a:effectLst/>
                          <a:latin typeface="Cambria" pitchFamily="18" charset="0"/>
                        </a:rPr>
                        <a:t>год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mbria" pitchFamily="18" charset="0"/>
                      </a:endParaRPr>
                    </a:p>
                  </a:txBody>
                  <a:tcPr marL="9525" marR="9525" marT="9525" marB="0" anchor="ctr"/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 dirty="0" smtClean="0">
                          <a:effectLst/>
                          <a:latin typeface="Cambria" pitchFamily="18" charset="0"/>
                        </a:rPr>
                        <a:t>2021 </a:t>
                      </a:r>
                      <a:r>
                        <a:rPr lang="ru-RU" sz="1200" u="none" strike="noStrike" dirty="0">
                          <a:effectLst/>
                          <a:latin typeface="Cambria" pitchFamily="18" charset="0"/>
                        </a:rPr>
                        <a:t>год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mbria" pitchFamily="18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672539">
                <a:tc vMerge="1">
                  <a:txBody>
                    <a:bodyPr/>
                    <a:lstStyle/>
                    <a:p>
                      <a:pPr algn="ctr" fontAlgn="b"/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u="none" strike="noStrike" dirty="0">
                          <a:solidFill>
                            <a:schemeClr val="tx1"/>
                          </a:solidFill>
                          <a:effectLst/>
                          <a:latin typeface="Cambria" pitchFamily="18" charset="0"/>
                        </a:rPr>
                        <a:t>Сумма</a:t>
                      </a:r>
                      <a:endParaRPr lang="ru-RU" sz="1200" b="1" i="0" u="none" strike="noStrike" dirty="0">
                        <a:solidFill>
                          <a:schemeClr val="tx1"/>
                        </a:solidFill>
                        <a:effectLst/>
                        <a:latin typeface="Cambria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Cambria" pitchFamily="18" charset="0"/>
                        </a:rPr>
                        <a:t>Удельный вес в общем объеме расходов, %</a:t>
                      </a:r>
                    </a:p>
                  </a:txBody>
                  <a:tcPr marL="9525" marR="9525" marT="9525" marB="0" anchor="ctr"/>
                </a:tc>
                <a:tc vMerge="1">
                  <a:txBody>
                    <a:bodyPr/>
                    <a:lstStyle/>
                    <a:p>
                      <a:pPr algn="ctr" fontAlgn="b"/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 vMerge="1">
                  <a:txBody>
                    <a:bodyPr/>
                    <a:lstStyle/>
                    <a:p>
                      <a:pPr algn="ctr" fontAlgn="b"/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599138"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u="none" strike="noStrike" dirty="0">
                          <a:effectLst/>
                          <a:latin typeface="Cambria" pitchFamily="18" charset="0"/>
                        </a:rPr>
                        <a:t>Средства на реализацию муниципальной программы,</a:t>
                      </a:r>
                    </a:p>
                    <a:p>
                      <a:pPr algn="ctr" fontAlgn="b"/>
                      <a:r>
                        <a:rPr lang="ru-RU" sz="1200" b="0" u="none" strike="noStrike" dirty="0">
                          <a:effectLst/>
                          <a:latin typeface="Cambria" pitchFamily="18" charset="0"/>
                        </a:rPr>
                        <a:t> тыс. рублей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0" dirty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ea typeface="Times New Roman" panose="02020603050405020304" pitchFamily="18" charset="0"/>
                        </a:rPr>
                        <a:t>18 </a:t>
                      </a:r>
                      <a:r>
                        <a:rPr lang="ru-RU" sz="1200" b="0" dirty="0" smtClean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ea typeface="Times New Roman" panose="02020603050405020304" pitchFamily="18" charset="0"/>
                        </a:rPr>
                        <a:t>146,2</a:t>
                      </a:r>
                      <a:endParaRPr lang="ru-RU" sz="1200" b="0" dirty="0">
                        <a:effectLst/>
                        <a:latin typeface="Cambria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0" dirty="0" smtClean="0">
                          <a:effectLst/>
                          <a:latin typeface="Cambria" pitchFamily="18" charset="0"/>
                          <a:ea typeface="Times New Roman"/>
                        </a:rPr>
                        <a:t>2,3</a:t>
                      </a:r>
                      <a:endParaRPr lang="ru-RU" sz="1200" b="0" dirty="0">
                        <a:effectLst/>
                        <a:latin typeface="Cambria" pitchFamily="18" charset="0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0" dirty="0" smtClean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ea typeface="Times New Roman" panose="02020603050405020304" pitchFamily="18" charset="0"/>
                        </a:rPr>
                        <a:t>18 213,4</a:t>
                      </a:r>
                      <a:endParaRPr lang="ru-RU" sz="1200" b="0" dirty="0">
                        <a:effectLst/>
                        <a:latin typeface="Cambria" pitchFamily="18" charset="0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0" dirty="0" smtClean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ea typeface="Times New Roman"/>
                        </a:rPr>
                        <a:t>18 213,4</a:t>
                      </a:r>
                      <a:endParaRPr lang="ru-RU" sz="1200" b="0" dirty="0">
                        <a:effectLst/>
                        <a:latin typeface="Cambria" pitchFamily="18" charset="0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026" name="Picture 2" descr="http://imhotour.ru/wp-content/uploads/2016/09/maxresdefault.jpg"/>
          <p:cNvPicPr>
            <a:picLocks noChangeAspect="1" noChangeArrowheads="1"/>
          </p:cNvPicPr>
          <p:nvPr/>
        </p:nvPicPr>
        <p:blipFill rotWithShape="1"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420" b="21594"/>
          <a:stretch/>
        </p:blipFill>
        <p:spPr bwMode="auto">
          <a:xfrm>
            <a:off x="221298" y="4696790"/>
            <a:ext cx="3562283" cy="1258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-9815" y="1098351"/>
            <a:ext cx="741682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Cambria" pitchFamily="18" charset="0"/>
              </a:rPr>
              <a:t>8.1. Муниципальная 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Cambria" pitchFamily="18" charset="0"/>
              </a:rPr>
              <a:t>программа «Управление муниципальными финансами  Дятьковского района (2019 – 2021 годы)»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0" y="620688"/>
            <a:ext cx="587271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chemeClr val="accent2"/>
                </a:solidFill>
                <a:latin typeface="Cambria" pitchFamily="18" charset="0"/>
              </a:rPr>
              <a:t>8. Муниципальные </a:t>
            </a:r>
            <a:r>
              <a:rPr lang="ru-RU" sz="2400" dirty="0">
                <a:solidFill>
                  <a:schemeClr val="accent2"/>
                </a:solidFill>
                <a:latin typeface="Cambria" pitchFamily="18" charset="0"/>
              </a:rPr>
              <a:t>программы</a:t>
            </a:r>
          </a:p>
        </p:txBody>
      </p:sp>
    </p:spTree>
    <p:extLst>
      <p:ext uri="{BB962C8B-B14F-4D97-AF65-F5344CB8AC3E}">
        <p14:creationId xmlns:p14="http://schemas.microsoft.com/office/powerpoint/2010/main" val="322338435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54067471"/>
              </p:ext>
            </p:extLst>
          </p:nvPr>
        </p:nvGraphicFramePr>
        <p:xfrm>
          <a:off x="251520" y="990020"/>
          <a:ext cx="8640959" cy="554461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82567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892059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892975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958071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922312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892975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</a:tblGrid>
              <a:tr h="197144"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effectLst/>
                          <a:latin typeface="Cambria" pitchFamily="18" charset="0"/>
                        </a:rPr>
                        <a:t>Целевой показатель</a:t>
                      </a:r>
                      <a:endParaRPr lang="ru-RU" sz="1400" dirty="0">
                        <a:effectLst/>
                        <a:latin typeface="Cambria" pitchFamily="18" charset="0"/>
                        <a:ea typeface="Times New Roman"/>
                        <a:cs typeface="Times New Roman"/>
                      </a:endParaRPr>
                    </a:p>
                  </a:txBody>
                  <a:tcPr marL="57291" marR="5729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 smtClean="0">
                          <a:effectLst/>
                          <a:latin typeface="Cambria" pitchFamily="18" charset="0"/>
                        </a:rPr>
                        <a:t>2017</a:t>
                      </a:r>
                      <a:endParaRPr lang="ru-RU" sz="1400" dirty="0">
                        <a:effectLst/>
                        <a:latin typeface="Cambria" pitchFamily="18" charset="0"/>
                        <a:ea typeface="Times New Roman"/>
                        <a:cs typeface="Times New Roman"/>
                      </a:endParaRPr>
                    </a:p>
                  </a:txBody>
                  <a:tcPr marL="57291" marR="5729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 smtClean="0">
                          <a:effectLst/>
                          <a:latin typeface="Cambria" pitchFamily="18" charset="0"/>
                        </a:rPr>
                        <a:t>2018</a:t>
                      </a:r>
                      <a:endParaRPr lang="ru-RU" sz="1400" dirty="0">
                        <a:effectLst/>
                        <a:latin typeface="Cambria" pitchFamily="18" charset="0"/>
                        <a:ea typeface="Times New Roman"/>
                        <a:cs typeface="Times New Roman"/>
                      </a:endParaRPr>
                    </a:p>
                  </a:txBody>
                  <a:tcPr marL="57291" marR="5729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 smtClean="0">
                          <a:effectLst/>
                          <a:latin typeface="Cambria" pitchFamily="18" charset="0"/>
                        </a:rPr>
                        <a:t>2019</a:t>
                      </a:r>
                      <a:endParaRPr lang="ru-RU" sz="1400" dirty="0">
                        <a:effectLst/>
                        <a:latin typeface="Cambria" pitchFamily="18" charset="0"/>
                        <a:ea typeface="Times New Roman"/>
                        <a:cs typeface="Times New Roman"/>
                      </a:endParaRPr>
                    </a:p>
                  </a:txBody>
                  <a:tcPr marL="57291" marR="5729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 smtClean="0">
                          <a:effectLst/>
                          <a:latin typeface="Cambria" pitchFamily="18" charset="0"/>
                        </a:rPr>
                        <a:t>2020</a:t>
                      </a:r>
                      <a:endParaRPr lang="ru-RU" sz="1400" dirty="0">
                        <a:effectLst/>
                        <a:latin typeface="Cambria" pitchFamily="18" charset="0"/>
                        <a:ea typeface="Times New Roman"/>
                        <a:cs typeface="Times New Roman"/>
                      </a:endParaRPr>
                    </a:p>
                  </a:txBody>
                  <a:tcPr marL="57291" marR="5729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 smtClean="0">
                          <a:effectLst/>
                          <a:latin typeface="Cambria" pitchFamily="18" charset="0"/>
                        </a:rPr>
                        <a:t>2021</a:t>
                      </a:r>
                      <a:endParaRPr lang="ru-RU" sz="1400" dirty="0">
                        <a:effectLst/>
                        <a:latin typeface="Cambria" pitchFamily="18" charset="0"/>
                        <a:ea typeface="Times New Roman"/>
                        <a:cs typeface="Times New Roman"/>
                      </a:endParaRPr>
                    </a:p>
                  </a:txBody>
                  <a:tcPr marL="57291" marR="57291" marT="0" marB="0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45447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effectLst/>
                          <a:latin typeface="Cambria" pitchFamily="18" charset="0"/>
                        </a:rPr>
                        <a:t>Положительная динамика налоговых и неналоговых доходов районного бюджета (к предыдущему году) %</a:t>
                      </a:r>
                      <a:endParaRPr lang="ru-RU" sz="1400" dirty="0">
                        <a:effectLst/>
                        <a:latin typeface="Cambria" pitchFamily="18" charset="0"/>
                        <a:ea typeface="Times New Roman"/>
                        <a:cs typeface="Times New Roman"/>
                      </a:endParaRPr>
                    </a:p>
                  </a:txBody>
                  <a:tcPr marL="57291" marR="5729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 smtClean="0">
                          <a:effectLst/>
                          <a:latin typeface="Cambria" pitchFamily="18" charset="0"/>
                        </a:rPr>
                        <a:t>103,6</a:t>
                      </a:r>
                      <a:r>
                        <a:rPr lang="ru-RU" sz="1200" dirty="0">
                          <a:effectLst/>
                          <a:latin typeface="Cambria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Cambria" pitchFamily="18" charset="0"/>
                        <a:ea typeface="Times New Roman"/>
                        <a:cs typeface="Times New Roman"/>
                      </a:endParaRPr>
                    </a:p>
                  </a:txBody>
                  <a:tcPr marL="57291" marR="5729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 smtClean="0">
                          <a:effectLst/>
                          <a:latin typeface="Cambria" pitchFamily="18" charset="0"/>
                        </a:rPr>
                        <a:t>102,6</a:t>
                      </a:r>
                      <a:endParaRPr lang="ru-RU" sz="1400" dirty="0">
                        <a:effectLst/>
                        <a:latin typeface="Cambria" pitchFamily="18" charset="0"/>
                        <a:ea typeface="Times New Roman"/>
                        <a:cs typeface="Times New Roman"/>
                      </a:endParaRPr>
                    </a:p>
                  </a:txBody>
                  <a:tcPr marL="57291" marR="5729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 smtClean="0">
                          <a:effectLst/>
                          <a:latin typeface="Cambria" pitchFamily="18" charset="0"/>
                        </a:rPr>
                        <a:t>103,8</a:t>
                      </a:r>
                      <a:endParaRPr lang="ru-RU" sz="1400" dirty="0">
                        <a:effectLst/>
                        <a:latin typeface="Cambria" pitchFamily="18" charset="0"/>
                        <a:ea typeface="Times New Roman"/>
                        <a:cs typeface="Times New Roman"/>
                      </a:endParaRPr>
                    </a:p>
                  </a:txBody>
                  <a:tcPr marL="57291" marR="5729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 smtClean="0">
                          <a:effectLst/>
                          <a:latin typeface="Cambria" pitchFamily="18" charset="0"/>
                        </a:rPr>
                        <a:t>104,4</a:t>
                      </a:r>
                      <a:endParaRPr lang="ru-RU" sz="1400" dirty="0">
                        <a:effectLst/>
                        <a:latin typeface="Cambria" pitchFamily="18" charset="0"/>
                        <a:ea typeface="Times New Roman"/>
                        <a:cs typeface="Times New Roman"/>
                      </a:endParaRPr>
                    </a:p>
                  </a:txBody>
                  <a:tcPr marL="57291" marR="5729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effectLst/>
                          <a:latin typeface="Cambria" pitchFamily="18" charset="0"/>
                        </a:rPr>
                        <a:t>105,7</a:t>
                      </a:r>
                      <a:endParaRPr lang="ru-RU" sz="1400" dirty="0">
                        <a:effectLst/>
                        <a:latin typeface="Cambria" pitchFamily="18" charset="0"/>
                        <a:ea typeface="Times New Roman"/>
                        <a:cs typeface="Times New Roman"/>
                      </a:endParaRPr>
                    </a:p>
                  </a:txBody>
                  <a:tcPr marL="57291" marR="57291" marT="0" marB="0" anchor="ctr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45447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effectLst/>
                          <a:latin typeface="Cambria" pitchFamily="18" charset="0"/>
                        </a:rPr>
                        <a:t>Отклонение фактического объема налоговых и неналоговых доходов от первоначального плана</a:t>
                      </a:r>
                      <a:endParaRPr lang="ru-RU" sz="1400" dirty="0">
                        <a:effectLst/>
                        <a:latin typeface="Cambria" pitchFamily="18" charset="0"/>
                        <a:ea typeface="Times New Roman"/>
                        <a:cs typeface="Times New Roman"/>
                      </a:endParaRPr>
                    </a:p>
                  </a:txBody>
                  <a:tcPr marL="57291" marR="5729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  <a:latin typeface="Cambria" pitchFamily="18" charset="0"/>
                        </a:rPr>
                        <a:t>не более 15 %</a:t>
                      </a:r>
                      <a:endParaRPr lang="ru-RU" sz="1400">
                        <a:effectLst/>
                        <a:latin typeface="Cambria" pitchFamily="18" charset="0"/>
                        <a:ea typeface="Times New Roman"/>
                        <a:cs typeface="Times New Roman"/>
                      </a:endParaRPr>
                    </a:p>
                  </a:txBody>
                  <a:tcPr marL="57291" marR="5729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  <a:latin typeface="Cambria" pitchFamily="18" charset="0"/>
                        </a:rPr>
                        <a:t>не более 15 %</a:t>
                      </a:r>
                      <a:endParaRPr lang="ru-RU" sz="1400">
                        <a:effectLst/>
                        <a:latin typeface="Cambria" pitchFamily="18" charset="0"/>
                        <a:ea typeface="Times New Roman"/>
                        <a:cs typeface="Times New Roman"/>
                      </a:endParaRPr>
                    </a:p>
                  </a:txBody>
                  <a:tcPr marL="57291" marR="5729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  <a:latin typeface="Cambria" pitchFamily="18" charset="0"/>
                        </a:rPr>
                        <a:t>не более 15 %</a:t>
                      </a:r>
                      <a:endParaRPr lang="ru-RU" sz="1400">
                        <a:effectLst/>
                        <a:latin typeface="Cambria" pitchFamily="18" charset="0"/>
                        <a:ea typeface="Times New Roman"/>
                        <a:cs typeface="Times New Roman"/>
                      </a:endParaRPr>
                    </a:p>
                  </a:txBody>
                  <a:tcPr marL="57291" marR="5729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  <a:latin typeface="Cambria" pitchFamily="18" charset="0"/>
                        </a:rPr>
                        <a:t>не более 15 %</a:t>
                      </a:r>
                      <a:endParaRPr lang="ru-RU" sz="1400">
                        <a:effectLst/>
                        <a:latin typeface="Cambria" pitchFamily="18" charset="0"/>
                        <a:ea typeface="Times New Roman"/>
                        <a:cs typeface="Times New Roman"/>
                      </a:endParaRPr>
                    </a:p>
                  </a:txBody>
                  <a:tcPr marL="57291" marR="5729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  <a:latin typeface="Cambria" pitchFamily="18" charset="0"/>
                        </a:rPr>
                        <a:t>не более 15 %</a:t>
                      </a:r>
                      <a:endParaRPr lang="ru-RU" sz="1400">
                        <a:effectLst/>
                        <a:latin typeface="Cambria" pitchFamily="18" charset="0"/>
                        <a:ea typeface="Times New Roman"/>
                        <a:cs typeface="Times New Roman"/>
                      </a:endParaRPr>
                    </a:p>
                  </a:txBody>
                  <a:tcPr marL="57291" marR="57291" marT="0" marB="0" anchor="ctr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66181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effectLst/>
                          <a:latin typeface="Cambria" pitchFamily="18" charset="0"/>
                        </a:rPr>
                        <a:t>Доля расходов бюджета Дятьковского района, формируемых в рамках муниципальных программ Дятьковского района</a:t>
                      </a:r>
                      <a:endParaRPr lang="ru-RU" sz="1400" dirty="0">
                        <a:effectLst/>
                        <a:latin typeface="Cambria" pitchFamily="18" charset="0"/>
                        <a:ea typeface="Times New Roman"/>
                        <a:cs typeface="Times New Roman"/>
                      </a:endParaRPr>
                    </a:p>
                  </a:txBody>
                  <a:tcPr marL="57291" marR="5729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  <a:latin typeface="Cambria" pitchFamily="18" charset="0"/>
                        </a:rPr>
                        <a:t>не менее 90%</a:t>
                      </a:r>
                      <a:endParaRPr lang="ru-RU" sz="1400">
                        <a:effectLst/>
                        <a:latin typeface="Cambria" pitchFamily="18" charset="0"/>
                        <a:ea typeface="Times New Roman"/>
                        <a:cs typeface="Times New Roman"/>
                      </a:endParaRPr>
                    </a:p>
                  </a:txBody>
                  <a:tcPr marL="57291" marR="5729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effectLst/>
                          <a:latin typeface="Cambria" pitchFamily="18" charset="0"/>
                        </a:rPr>
                        <a:t>не менее 90%</a:t>
                      </a:r>
                      <a:endParaRPr lang="ru-RU" sz="1400" dirty="0">
                        <a:effectLst/>
                        <a:latin typeface="Cambria" pitchFamily="18" charset="0"/>
                        <a:ea typeface="Times New Roman"/>
                        <a:cs typeface="Times New Roman"/>
                      </a:endParaRPr>
                    </a:p>
                  </a:txBody>
                  <a:tcPr marL="57291" marR="5729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  <a:latin typeface="Cambria" pitchFamily="18" charset="0"/>
                        </a:rPr>
                        <a:t>не менее 90%</a:t>
                      </a:r>
                      <a:endParaRPr lang="ru-RU" sz="1400">
                        <a:effectLst/>
                        <a:latin typeface="Cambria" pitchFamily="18" charset="0"/>
                        <a:ea typeface="Times New Roman"/>
                        <a:cs typeface="Times New Roman"/>
                      </a:endParaRPr>
                    </a:p>
                  </a:txBody>
                  <a:tcPr marL="57291" marR="5729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  <a:latin typeface="Cambria" pitchFamily="18" charset="0"/>
                        </a:rPr>
                        <a:t>не менее 90%</a:t>
                      </a:r>
                      <a:endParaRPr lang="ru-RU" sz="1400">
                        <a:effectLst/>
                        <a:latin typeface="Cambria" pitchFamily="18" charset="0"/>
                        <a:ea typeface="Times New Roman"/>
                        <a:cs typeface="Times New Roman"/>
                      </a:endParaRPr>
                    </a:p>
                  </a:txBody>
                  <a:tcPr marL="57291" marR="5729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  <a:latin typeface="Cambria" pitchFamily="18" charset="0"/>
                        </a:rPr>
                        <a:t>не менее 90%</a:t>
                      </a:r>
                      <a:endParaRPr lang="ru-RU" sz="1400">
                        <a:effectLst/>
                        <a:latin typeface="Cambria" pitchFamily="18" charset="0"/>
                        <a:ea typeface="Times New Roman"/>
                        <a:cs typeface="Times New Roman"/>
                      </a:endParaRPr>
                    </a:p>
                  </a:txBody>
                  <a:tcPr marL="57291" marR="57291" marT="0" marB="0" anchor="ctr"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66181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  <a:latin typeface="Cambria" pitchFamily="18" charset="0"/>
                        </a:rPr>
                        <a:t>Доля просроченной кредиторской задолженности по состоянию на конец отчетного периода в общем объеме расходов бюджета района (%)</a:t>
                      </a:r>
                      <a:endParaRPr lang="ru-RU" sz="1400">
                        <a:effectLst/>
                        <a:latin typeface="Cambria" pitchFamily="18" charset="0"/>
                        <a:ea typeface="Times New Roman"/>
                        <a:cs typeface="Times New Roman"/>
                      </a:endParaRPr>
                    </a:p>
                  </a:txBody>
                  <a:tcPr marL="57291" marR="5729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  <a:latin typeface="Cambria" pitchFamily="18" charset="0"/>
                        </a:rPr>
                        <a:t>0</a:t>
                      </a:r>
                      <a:endParaRPr lang="ru-RU" sz="1400">
                        <a:effectLst/>
                        <a:latin typeface="Cambria" pitchFamily="18" charset="0"/>
                        <a:ea typeface="Times New Roman"/>
                        <a:cs typeface="Times New Roman"/>
                      </a:endParaRPr>
                    </a:p>
                  </a:txBody>
                  <a:tcPr marL="57291" marR="5729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  <a:latin typeface="Cambria" pitchFamily="18" charset="0"/>
                        </a:rPr>
                        <a:t>0</a:t>
                      </a:r>
                      <a:endParaRPr lang="ru-RU" sz="1400">
                        <a:effectLst/>
                        <a:latin typeface="Cambria" pitchFamily="18" charset="0"/>
                        <a:ea typeface="Times New Roman"/>
                        <a:cs typeface="Times New Roman"/>
                      </a:endParaRPr>
                    </a:p>
                  </a:txBody>
                  <a:tcPr marL="57291" marR="5729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  <a:latin typeface="Cambria" pitchFamily="18" charset="0"/>
                        </a:rPr>
                        <a:t>0</a:t>
                      </a:r>
                      <a:endParaRPr lang="ru-RU" sz="1400">
                        <a:effectLst/>
                        <a:latin typeface="Cambria" pitchFamily="18" charset="0"/>
                        <a:ea typeface="Times New Roman"/>
                        <a:cs typeface="Times New Roman"/>
                      </a:endParaRPr>
                    </a:p>
                  </a:txBody>
                  <a:tcPr marL="57291" marR="5729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  <a:latin typeface="Cambria" pitchFamily="18" charset="0"/>
                        </a:rPr>
                        <a:t>0</a:t>
                      </a:r>
                      <a:endParaRPr lang="ru-RU" sz="1400">
                        <a:effectLst/>
                        <a:latin typeface="Cambria" pitchFamily="18" charset="0"/>
                        <a:ea typeface="Times New Roman"/>
                        <a:cs typeface="Times New Roman"/>
                      </a:endParaRPr>
                    </a:p>
                  </a:txBody>
                  <a:tcPr marL="57291" marR="5729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  <a:latin typeface="Cambria" pitchFamily="18" charset="0"/>
                        </a:rPr>
                        <a:t>0</a:t>
                      </a:r>
                      <a:endParaRPr lang="ru-RU" sz="1400">
                        <a:effectLst/>
                        <a:latin typeface="Cambria" pitchFamily="18" charset="0"/>
                        <a:ea typeface="Times New Roman"/>
                        <a:cs typeface="Times New Roman"/>
                      </a:endParaRPr>
                    </a:p>
                  </a:txBody>
                  <a:tcPr marL="57291" marR="57291" marT="0" marB="0" anchor="ctr"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66181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  <a:latin typeface="Cambria" pitchFamily="18" charset="0"/>
                        </a:rPr>
                        <a:t>Обеспечение публикации в сети Интернет информации о системе управления муниципальными финансами Дятьковского района (%)</a:t>
                      </a:r>
                      <a:endParaRPr lang="ru-RU" sz="1400">
                        <a:effectLst/>
                        <a:latin typeface="Cambria" pitchFamily="18" charset="0"/>
                        <a:ea typeface="Times New Roman"/>
                        <a:cs typeface="Times New Roman"/>
                      </a:endParaRPr>
                    </a:p>
                  </a:txBody>
                  <a:tcPr marL="57291" marR="5729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  <a:latin typeface="Cambria" pitchFamily="18" charset="0"/>
                        </a:rPr>
                        <a:t>100</a:t>
                      </a:r>
                      <a:endParaRPr lang="ru-RU" sz="1400">
                        <a:effectLst/>
                        <a:latin typeface="Cambria" pitchFamily="18" charset="0"/>
                        <a:ea typeface="Times New Roman"/>
                        <a:cs typeface="Times New Roman"/>
                      </a:endParaRPr>
                    </a:p>
                  </a:txBody>
                  <a:tcPr marL="57291" marR="5729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  <a:latin typeface="Cambria" pitchFamily="18" charset="0"/>
                        </a:rPr>
                        <a:t>100</a:t>
                      </a:r>
                      <a:endParaRPr lang="ru-RU" sz="1400">
                        <a:effectLst/>
                        <a:latin typeface="Cambria" pitchFamily="18" charset="0"/>
                        <a:ea typeface="Times New Roman"/>
                        <a:cs typeface="Times New Roman"/>
                      </a:endParaRPr>
                    </a:p>
                  </a:txBody>
                  <a:tcPr marL="57291" marR="5729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  <a:latin typeface="Cambria" pitchFamily="18" charset="0"/>
                        </a:rPr>
                        <a:t>100</a:t>
                      </a:r>
                      <a:endParaRPr lang="ru-RU" sz="1400">
                        <a:effectLst/>
                        <a:latin typeface="Cambria" pitchFamily="18" charset="0"/>
                        <a:ea typeface="Times New Roman"/>
                        <a:cs typeface="Times New Roman"/>
                      </a:endParaRPr>
                    </a:p>
                  </a:txBody>
                  <a:tcPr marL="57291" marR="5729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  <a:latin typeface="Cambria" pitchFamily="18" charset="0"/>
                        </a:rPr>
                        <a:t>100</a:t>
                      </a:r>
                      <a:endParaRPr lang="ru-RU" sz="1400">
                        <a:effectLst/>
                        <a:latin typeface="Cambria" pitchFamily="18" charset="0"/>
                        <a:ea typeface="Times New Roman"/>
                        <a:cs typeface="Times New Roman"/>
                      </a:endParaRPr>
                    </a:p>
                  </a:txBody>
                  <a:tcPr marL="57291" marR="5729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  <a:latin typeface="Cambria" pitchFamily="18" charset="0"/>
                        </a:rPr>
                        <a:t>100</a:t>
                      </a:r>
                      <a:endParaRPr lang="ru-RU" sz="1400">
                        <a:effectLst/>
                        <a:latin typeface="Cambria" pitchFamily="18" charset="0"/>
                        <a:ea typeface="Times New Roman"/>
                        <a:cs typeface="Times New Roman"/>
                      </a:endParaRPr>
                    </a:p>
                  </a:txBody>
                  <a:tcPr marL="57291" marR="57291" marT="0" marB="0" anchor="ctr"/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133679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  <a:latin typeface="Cambria" pitchFamily="18" charset="0"/>
                        </a:rPr>
                        <a:t>Отношение объема муниципального долга по состоянию на 1 января к общему годовому объему доходов бюджета Дятьковского района (без учета утверждённого объема безвозмездных поступлений и (или) поступлений налоговых доходов по дополнительным нормативам отчислений) %</a:t>
                      </a:r>
                      <a:endParaRPr lang="ru-RU" sz="1400">
                        <a:effectLst/>
                        <a:latin typeface="Cambria" pitchFamily="18" charset="0"/>
                        <a:ea typeface="Times New Roman"/>
                        <a:cs typeface="Times New Roman"/>
                      </a:endParaRPr>
                    </a:p>
                  </a:txBody>
                  <a:tcPr marL="57291" marR="5729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effectLst/>
                          <a:latin typeface="Cambria" pitchFamily="18" charset="0"/>
                        </a:rPr>
                        <a:t>≥</a:t>
                      </a:r>
                      <a:r>
                        <a:rPr lang="ru-RU" sz="1200" dirty="0" smtClean="0">
                          <a:effectLst/>
                          <a:latin typeface="Cambria" pitchFamily="18" charset="0"/>
                        </a:rPr>
                        <a:t> </a:t>
                      </a:r>
                      <a:r>
                        <a:rPr lang="ru-RU" sz="1200" dirty="0">
                          <a:effectLst/>
                          <a:latin typeface="Cambria" pitchFamily="18" charset="0"/>
                        </a:rPr>
                        <a:t>50,0</a:t>
                      </a:r>
                      <a:endParaRPr lang="ru-RU" sz="1400" dirty="0">
                        <a:effectLst/>
                        <a:latin typeface="Cambria" pitchFamily="18" charset="0"/>
                        <a:ea typeface="Times New Roman"/>
                        <a:cs typeface="Times New Roman"/>
                      </a:endParaRPr>
                    </a:p>
                  </a:txBody>
                  <a:tcPr marL="57291" marR="5729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 smtClean="0">
                          <a:effectLst/>
                          <a:latin typeface="Cambria" pitchFamily="18" charset="0"/>
                        </a:rPr>
                        <a:t>≥ 50,0</a:t>
                      </a:r>
                      <a:endParaRPr lang="ru-RU" sz="1400" dirty="0">
                        <a:effectLst/>
                        <a:latin typeface="Cambria" pitchFamily="18" charset="0"/>
                        <a:ea typeface="Times New Roman"/>
                        <a:cs typeface="Times New Roman"/>
                      </a:endParaRPr>
                    </a:p>
                  </a:txBody>
                  <a:tcPr marL="57291" marR="5729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smtClean="0">
                          <a:effectLst/>
                          <a:latin typeface="Cambria" pitchFamily="18" charset="0"/>
                        </a:rPr>
                        <a:t>≥ 50,0</a:t>
                      </a:r>
                      <a:endParaRPr lang="ru-RU" sz="1400" dirty="0">
                        <a:effectLst/>
                        <a:latin typeface="Cambria" pitchFamily="18" charset="0"/>
                        <a:ea typeface="Times New Roman"/>
                        <a:cs typeface="Times New Roman"/>
                      </a:endParaRPr>
                    </a:p>
                  </a:txBody>
                  <a:tcPr marL="57291" marR="5729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smtClean="0">
                          <a:effectLst/>
                          <a:latin typeface="Cambria" pitchFamily="18" charset="0"/>
                        </a:rPr>
                        <a:t>≥ 50,0</a:t>
                      </a:r>
                      <a:endParaRPr lang="ru-RU" sz="1400" dirty="0">
                        <a:effectLst/>
                        <a:latin typeface="Cambria" pitchFamily="18" charset="0"/>
                        <a:ea typeface="Times New Roman"/>
                        <a:cs typeface="Times New Roman"/>
                      </a:endParaRPr>
                    </a:p>
                  </a:txBody>
                  <a:tcPr marL="57291" marR="5729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 smtClean="0">
                          <a:effectLst/>
                          <a:latin typeface="Cambria" pitchFamily="18" charset="0"/>
                        </a:rPr>
                        <a:t>≥ 50,0</a:t>
                      </a:r>
                      <a:endParaRPr lang="ru-RU" sz="1400" dirty="0">
                        <a:effectLst/>
                        <a:latin typeface="Cambria" pitchFamily="18" charset="0"/>
                        <a:ea typeface="Times New Roman"/>
                        <a:cs typeface="Times New Roman"/>
                      </a:endParaRPr>
                    </a:p>
                  </a:txBody>
                  <a:tcPr marL="57291" marR="57291" marT="0" marB="0" anchor="ctr"/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66181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  <a:latin typeface="Cambria" pitchFamily="18" charset="0"/>
                        </a:rPr>
                        <a:t>Превышение ставки по привлеченным кредитам коммерческих банков над ключевой ставкой Банка России (%)</a:t>
                      </a:r>
                      <a:endParaRPr lang="ru-RU" sz="1400">
                        <a:effectLst/>
                        <a:latin typeface="Cambria" pitchFamily="18" charset="0"/>
                        <a:ea typeface="Times New Roman"/>
                        <a:cs typeface="Times New Roman"/>
                      </a:endParaRPr>
                    </a:p>
                  </a:txBody>
                  <a:tcPr marL="57291" marR="5729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effectLst/>
                          <a:latin typeface="Cambria" pitchFamily="18" charset="0"/>
                        </a:rPr>
                        <a:t>не более </a:t>
                      </a:r>
                      <a:r>
                        <a:rPr lang="ru-RU" sz="1200" dirty="0" smtClean="0">
                          <a:effectLst/>
                          <a:latin typeface="Cambria" pitchFamily="18" charset="0"/>
                        </a:rPr>
                        <a:t>1 </a:t>
                      </a:r>
                      <a:r>
                        <a:rPr lang="ru-RU" sz="1200" dirty="0">
                          <a:effectLst/>
                          <a:latin typeface="Cambria" pitchFamily="18" charset="0"/>
                        </a:rPr>
                        <a:t>%</a:t>
                      </a:r>
                      <a:endParaRPr lang="ru-RU" sz="1400" dirty="0">
                        <a:effectLst/>
                        <a:latin typeface="Cambria" pitchFamily="18" charset="0"/>
                        <a:ea typeface="Times New Roman"/>
                        <a:cs typeface="Times New Roman"/>
                      </a:endParaRPr>
                    </a:p>
                  </a:txBody>
                  <a:tcPr marL="57291" marR="5729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smtClean="0">
                          <a:effectLst/>
                          <a:latin typeface="Cambria" pitchFamily="18" charset="0"/>
                        </a:rPr>
                        <a:t>не более 1 %</a:t>
                      </a:r>
                      <a:endParaRPr lang="ru-RU" sz="1400" dirty="0">
                        <a:effectLst/>
                        <a:latin typeface="Cambria" pitchFamily="18" charset="0"/>
                        <a:ea typeface="Times New Roman"/>
                        <a:cs typeface="Times New Roman"/>
                      </a:endParaRPr>
                    </a:p>
                  </a:txBody>
                  <a:tcPr marL="57291" marR="5729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smtClean="0">
                          <a:effectLst/>
                          <a:latin typeface="Cambria" pitchFamily="18" charset="0"/>
                        </a:rPr>
                        <a:t>не более 1 %</a:t>
                      </a:r>
                      <a:endParaRPr lang="ru-RU" sz="1400" dirty="0">
                        <a:effectLst/>
                        <a:latin typeface="Cambria" pitchFamily="18" charset="0"/>
                        <a:ea typeface="Times New Roman"/>
                        <a:cs typeface="Times New Roman"/>
                      </a:endParaRPr>
                    </a:p>
                  </a:txBody>
                  <a:tcPr marL="57291" marR="5729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smtClean="0">
                          <a:effectLst/>
                          <a:latin typeface="Cambria" pitchFamily="18" charset="0"/>
                        </a:rPr>
                        <a:t>не более 1 %</a:t>
                      </a:r>
                      <a:endParaRPr lang="ru-RU" sz="1400" dirty="0">
                        <a:effectLst/>
                        <a:latin typeface="Cambria" pitchFamily="18" charset="0"/>
                        <a:ea typeface="Times New Roman"/>
                        <a:cs typeface="Times New Roman"/>
                      </a:endParaRPr>
                    </a:p>
                  </a:txBody>
                  <a:tcPr marL="57291" marR="5729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 smtClean="0">
                          <a:effectLst/>
                          <a:latin typeface="Cambria" pitchFamily="18" charset="0"/>
                        </a:rPr>
                        <a:t>не более 1 %</a:t>
                      </a:r>
                      <a:endParaRPr lang="ru-RU" sz="1400" dirty="0">
                        <a:effectLst/>
                        <a:latin typeface="Cambria" pitchFamily="18" charset="0"/>
                        <a:ea typeface="Times New Roman"/>
                        <a:cs typeface="Times New Roman"/>
                      </a:endParaRPr>
                    </a:p>
                  </a:txBody>
                  <a:tcPr marL="57291" marR="57291" marT="0" marB="0" anchor="ctr"/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45447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effectLst/>
                          <a:latin typeface="Cambria" pitchFamily="18" charset="0"/>
                        </a:rPr>
                        <a:t>Объем межбюджетных трансфертов, предоставляемых бюджетам городских и сельских поселений (%)</a:t>
                      </a:r>
                      <a:endParaRPr lang="ru-RU" sz="1400" dirty="0">
                        <a:effectLst/>
                        <a:latin typeface="Cambria" pitchFamily="18" charset="0"/>
                        <a:ea typeface="Times New Roman"/>
                        <a:cs typeface="Times New Roman"/>
                      </a:endParaRPr>
                    </a:p>
                  </a:txBody>
                  <a:tcPr marL="57291" marR="5729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  <a:latin typeface="Cambria" pitchFamily="18" charset="0"/>
                        </a:rPr>
                        <a:t>100</a:t>
                      </a:r>
                      <a:endParaRPr lang="ru-RU" sz="1400">
                        <a:effectLst/>
                        <a:latin typeface="Cambria" pitchFamily="18" charset="0"/>
                        <a:ea typeface="Times New Roman"/>
                        <a:cs typeface="Times New Roman"/>
                      </a:endParaRPr>
                    </a:p>
                  </a:txBody>
                  <a:tcPr marL="57291" marR="5729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  <a:latin typeface="Cambria" pitchFamily="18" charset="0"/>
                        </a:rPr>
                        <a:t>100</a:t>
                      </a:r>
                      <a:endParaRPr lang="ru-RU" sz="1400">
                        <a:effectLst/>
                        <a:latin typeface="Cambria" pitchFamily="18" charset="0"/>
                        <a:ea typeface="Times New Roman"/>
                        <a:cs typeface="Times New Roman"/>
                      </a:endParaRPr>
                    </a:p>
                  </a:txBody>
                  <a:tcPr marL="57291" marR="5729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effectLst/>
                          <a:latin typeface="Cambria" pitchFamily="18" charset="0"/>
                        </a:rPr>
                        <a:t>100</a:t>
                      </a:r>
                      <a:endParaRPr lang="ru-RU" sz="1400" dirty="0">
                        <a:effectLst/>
                        <a:latin typeface="Cambria" pitchFamily="18" charset="0"/>
                        <a:ea typeface="Times New Roman"/>
                        <a:cs typeface="Times New Roman"/>
                      </a:endParaRPr>
                    </a:p>
                  </a:txBody>
                  <a:tcPr marL="57291" marR="5729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  <a:latin typeface="Cambria" pitchFamily="18" charset="0"/>
                        </a:rPr>
                        <a:t>100</a:t>
                      </a:r>
                      <a:endParaRPr lang="ru-RU" sz="1400">
                        <a:effectLst/>
                        <a:latin typeface="Cambria" pitchFamily="18" charset="0"/>
                        <a:ea typeface="Times New Roman"/>
                        <a:cs typeface="Times New Roman"/>
                      </a:endParaRPr>
                    </a:p>
                  </a:txBody>
                  <a:tcPr marL="57291" marR="5729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effectLst/>
                          <a:latin typeface="Cambria" pitchFamily="18" charset="0"/>
                        </a:rPr>
                        <a:t>100</a:t>
                      </a:r>
                      <a:endParaRPr lang="ru-RU" sz="1400" dirty="0">
                        <a:effectLst/>
                        <a:latin typeface="Cambria" pitchFamily="18" charset="0"/>
                        <a:ea typeface="Times New Roman"/>
                        <a:cs typeface="Times New Roman"/>
                      </a:endParaRPr>
                    </a:p>
                  </a:txBody>
                  <a:tcPr marL="57291" marR="57291" marT="0" marB="0" anchor="ctr"/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2" name="Прямоугольник 1"/>
          <p:cNvSpPr/>
          <p:nvPr/>
        </p:nvSpPr>
        <p:spPr>
          <a:xfrm>
            <a:off x="0" y="620688"/>
            <a:ext cx="609173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Cambria" pitchFamily="18" charset="0"/>
              </a:rPr>
              <a:t>Ожидаемые результаты реализации</a:t>
            </a:r>
          </a:p>
        </p:txBody>
      </p:sp>
    </p:spTree>
    <p:extLst>
      <p:ext uri="{BB962C8B-B14F-4D97-AF65-F5344CB8AC3E}">
        <p14:creationId xmlns:p14="http://schemas.microsoft.com/office/powerpoint/2010/main" val="66810723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-2962" y="1267019"/>
            <a:ext cx="9144991" cy="36471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100" b="1" i="1" dirty="0">
                <a:latin typeface="Cambria" pitchFamily="18" charset="0"/>
              </a:rPr>
              <a:t>Цели муниципальной программы: </a:t>
            </a:r>
            <a:r>
              <a:rPr lang="ru-RU" sz="1100" dirty="0">
                <a:latin typeface="Cambria" pitchFamily="18" charset="0"/>
              </a:rPr>
              <a:t>Повышение доступности и качества образования, соответствующего требованиям инновационного развития экономики, современным потребностям общества и каждого гражданина .</a:t>
            </a:r>
          </a:p>
          <a:p>
            <a:r>
              <a:rPr lang="ru-RU" sz="1100" dirty="0">
                <a:latin typeface="Cambria" pitchFamily="18" charset="0"/>
              </a:rPr>
              <a:t> </a:t>
            </a:r>
          </a:p>
          <a:p>
            <a:r>
              <a:rPr lang="ru-RU" sz="1100" b="1" i="1" dirty="0">
                <a:latin typeface="Cambria" pitchFamily="18" charset="0"/>
              </a:rPr>
              <a:t>Задачи муниципальной программы:</a:t>
            </a:r>
            <a:endParaRPr lang="ru-RU" sz="1100" dirty="0">
              <a:latin typeface="Cambria" pitchFamily="18" charset="0"/>
            </a:endParaRPr>
          </a:p>
          <a:p>
            <a:pPr marL="171450" lvl="0" indent="-171450">
              <a:buClr>
                <a:schemeClr val="tx2"/>
              </a:buClr>
              <a:buFont typeface="Wingdings" pitchFamily="2" charset="2"/>
              <a:buChar char="q"/>
            </a:pPr>
            <a:r>
              <a:rPr lang="ru-RU" sz="1100" dirty="0">
                <a:latin typeface="Cambria" pitchFamily="18" charset="0"/>
              </a:rPr>
              <a:t>Обновление содержания и структуры образования на основе новых стандартов общего образования  второго поколения. Повышение  качества образования на основе развития инновационных процессов. Развитие системы оценки качества образования на каждой его ступени;</a:t>
            </a:r>
          </a:p>
          <a:p>
            <a:pPr marL="171450" lvl="0" indent="-171450">
              <a:buClr>
                <a:schemeClr val="tx2"/>
              </a:buClr>
              <a:buFont typeface="Wingdings" pitchFamily="2" charset="2"/>
              <a:buChar char="q"/>
            </a:pPr>
            <a:r>
              <a:rPr lang="ru-RU" sz="1100" dirty="0">
                <a:latin typeface="Cambria" pitchFamily="18" charset="0"/>
              </a:rPr>
              <a:t>Создание механизмов координации и интеграции сетевого взаимодействия в работе с одаренными детьми и талантливой молодежью. Использование ресурсов дополнительного образования для расширения возможностей выбора индивидуальных образовательных траекторий и развития творческого потенциала личности; </a:t>
            </a:r>
          </a:p>
          <a:p>
            <a:pPr marL="171450" lvl="0" indent="-171450">
              <a:buClr>
                <a:schemeClr val="tx2"/>
              </a:buClr>
              <a:buFont typeface="Wingdings" pitchFamily="2" charset="2"/>
              <a:buChar char="q"/>
            </a:pPr>
            <a:r>
              <a:rPr lang="ru-RU" sz="1100" dirty="0">
                <a:latin typeface="Cambria" pitchFamily="18" charset="0"/>
              </a:rPr>
              <a:t>Повышение профессиональной компетентности педагогических и управленческих кадров, укрепление их социального статуса </a:t>
            </a:r>
            <a:r>
              <a:rPr lang="ru-RU" sz="1100" dirty="0" smtClean="0">
                <a:latin typeface="Cambria" pitchFamily="18" charset="0"/>
              </a:rPr>
              <a:t>через </a:t>
            </a:r>
            <a:r>
              <a:rPr lang="ru-RU" sz="1100" dirty="0">
                <a:latin typeface="Cambria" pitchFamily="18" charset="0"/>
              </a:rPr>
              <a:t>разработку новой модели системы повышения  квалификации педагогических работников Дятьковского района, создание сетевых, профессиональных сообществ творческих учителей, совершенствование системы повышения квалификации, участие педагогов в конкурсах профессионального мастерства, внедрение эффективных механизмов новой системы оплаты труда педагогических работников;</a:t>
            </a:r>
          </a:p>
          <a:p>
            <a:pPr marL="171450" lvl="0" indent="-171450">
              <a:buClr>
                <a:schemeClr val="tx2"/>
              </a:buClr>
              <a:buFont typeface="Wingdings" pitchFamily="2" charset="2"/>
              <a:buChar char="q"/>
            </a:pPr>
            <a:r>
              <a:rPr lang="ru-RU" sz="1100" dirty="0">
                <a:latin typeface="Cambria" pitchFamily="18" charset="0"/>
              </a:rPr>
              <a:t>Совершенствование материально-технической базы образовательных учреждений и создание безопасных условий образовательного процесса;</a:t>
            </a:r>
          </a:p>
          <a:p>
            <a:pPr marL="171450" lvl="0" indent="-171450">
              <a:buClr>
                <a:schemeClr val="tx2"/>
              </a:buClr>
              <a:buFont typeface="Wingdings" pitchFamily="2" charset="2"/>
              <a:buChar char="q"/>
            </a:pPr>
            <a:r>
              <a:rPr lang="ru-RU" sz="1100" dirty="0">
                <a:latin typeface="Cambria" pitchFamily="18" charset="0"/>
              </a:rPr>
              <a:t>Формирование здоровьесберегающей среды в образовательных учреждениях, создание условий для  формирования здорового образа жизни у всех участников образовательного процесса. </a:t>
            </a:r>
          </a:p>
          <a:p>
            <a:pPr marL="171450" lvl="0" indent="-171450">
              <a:buClr>
                <a:schemeClr val="tx2"/>
              </a:buClr>
              <a:buFont typeface="Wingdings" pitchFamily="2" charset="2"/>
              <a:buChar char="q"/>
            </a:pPr>
            <a:r>
              <a:rPr lang="ru-RU" sz="1100" dirty="0">
                <a:latin typeface="Cambria" pitchFamily="18" charset="0"/>
              </a:rPr>
              <a:t>Удовлетворение потребности населения района в услугах дошкольного образования  и создание равных возможностей его получения для всех слоев населения и т.д.</a:t>
            </a:r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29391306"/>
              </p:ext>
            </p:extLst>
          </p:nvPr>
        </p:nvGraphicFramePr>
        <p:xfrm>
          <a:off x="188759" y="4869003"/>
          <a:ext cx="8766481" cy="1903243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3654361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278030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278030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278030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1278030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</a:tblGrid>
              <a:tr h="672539">
                <a:tc rowSpan="2">
                  <a:txBody>
                    <a:bodyPr/>
                    <a:lstStyle/>
                    <a:p>
                      <a:pPr algn="ctr" fontAlgn="b"/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mbria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Cambria" pitchFamily="18" charset="0"/>
                        </a:rPr>
                        <a:t>2019 </a:t>
                      </a:r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effectLst/>
                          <a:latin typeface="Cambria" pitchFamily="18" charset="0"/>
                        </a:rPr>
                        <a:t>год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mbria" pitchFamily="18" charset="0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pPr algn="ctr" fontAlgn="b"/>
                      <a:endParaRPr lang="ru-RU" sz="1200" b="1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 dirty="0" smtClean="0">
                          <a:effectLst/>
                          <a:latin typeface="Cambria" pitchFamily="18" charset="0"/>
                        </a:rPr>
                        <a:t>2020 </a:t>
                      </a:r>
                      <a:r>
                        <a:rPr lang="ru-RU" sz="1200" u="none" strike="noStrike" dirty="0">
                          <a:effectLst/>
                          <a:latin typeface="Cambria" pitchFamily="18" charset="0"/>
                        </a:rPr>
                        <a:t>год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mbria" pitchFamily="18" charset="0"/>
                      </a:endParaRPr>
                    </a:p>
                  </a:txBody>
                  <a:tcPr marL="9525" marR="9525" marT="9525" marB="0" anchor="ctr"/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 dirty="0" smtClean="0">
                          <a:effectLst/>
                          <a:latin typeface="Cambria" pitchFamily="18" charset="0"/>
                        </a:rPr>
                        <a:t>2021 </a:t>
                      </a:r>
                      <a:r>
                        <a:rPr lang="ru-RU" sz="1200" u="none" strike="noStrike" dirty="0">
                          <a:effectLst/>
                          <a:latin typeface="Cambria" pitchFamily="18" charset="0"/>
                        </a:rPr>
                        <a:t>год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mbria" pitchFamily="18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672539">
                <a:tc vMerge="1">
                  <a:txBody>
                    <a:bodyPr/>
                    <a:lstStyle/>
                    <a:p>
                      <a:pPr algn="ctr" fontAlgn="b"/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u="none" strike="noStrike" dirty="0">
                          <a:solidFill>
                            <a:schemeClr val="tx1"/>
                          </a:solidFill>
                          <a:effectLst/>
                          <a:latin typeface="Cambria" pitchFamily="18" charset="0"/>
                        </a:rPr>
                        <a:t>Сумма</a:t>
                      </a:r>
                      <a:endParaRPr lang="ru-RU" sz="1200" b="1" i="0" u="none" strike="noStrike" dirty="0">
                        <a:solidFill>
                          <a:schemeClr val="tx1"/>
                        </a:solidFill>
                        <a:effectLst/>
                        <a:latin typeface="Cambria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Cambria" pitchFamily="18" charset="0"/>
                        </a:rPr>
                        <a:t>Удельный вес в общем объеме расходов, %</a:t>
                      </a:r>
                    </a:p>
                  </a:txBody>
                  <a:tcPr marL="9525" marR="9525" marT="9525" marB="0" anchor="ctr"/>
                </a:tc>
                <a:tc vMerge="1">
                  <a:txBody>
                    <a:bodyPr/>
                    <a:lstStyle/>
                    <a:p>
                      <a:pPr algn="ctr" fontAlgn="b"/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 vMerge="1">
                  <a:txBody>
                    <a:bodyPr/>
                    <a:lstStyle/>
                    <a:p>
                      <a:pPr algn="ctr" fontAlgn="b"/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452184"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 dirty="0">
                          <a:effectLst/>
                          <a:latin typeface="Cambria" pitchFamily="18" charset="0"/>
                        </a:rPr>
                        <a:t>Средства на реализацию муниципальной программы,</a:t>
                      </a:r>
                    </a:p>
                    <a:p>
                      <a:pPr algn="ctr" fontAlgn="b"/>
                      <a:r>
                        <a:rPr lang="ru-RU" sz="1200" u="none" strike="noStrike" dirty="0">
                          <a:effectLst/>
                          <a:latin typeface="Cambria" pitchFamily="18" charset="0"/>
                        </a:rPr>
                        <a:t> тыс. рублей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0" dirty="0" smtClean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ea typeface="Times New Roman"/>
                        </a:rPr>
                        <a:t>540 551,6</a:t>
                      </a:r>
                      <a:endParaRPr lang="ru-RU" sz="1200" b="0" dirty="0">
                        <a:solidFill>
                          <a:srgbClr val="000000"/>
                        </a:solidFill>
                        <a:effectLst/>
                        <a:latin typeface="Cambria" pitchFamily="18" charset="0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0" dirty="0" smtClean="0">
                          <a:effectLst/>
                          <a:latin typeface="Cambria" pitchFamily="18" charset="0"/>
                          <a:ea typeface="Times New Roman"/>
                        </a:rPr>
                        <a:t>67,7</a:t>
                      </a:r>
                      <a:endParaRPr lang="ru-RU" sz="1200" b="0" dirty="0">
                        <a:effectLst/>
                        <a:latin typeface="Cambria" pitchFamily="18" charset="0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effectLst/>
                          <a:latin typeface="Cambria" pitchFamily="18" charset="0"/>
                        </a:rPr>
                        <a:t>535 </a:t>
                      </a:r>
                      <a:r>
                        <a:rPr lang="ru-RU" sz="1200" b="0" i="0" u="none" strike="noStrike" dirty="0" smtClean="0">
                          <a:effectLst/>
                          <a:latin typeface="Cambria" pitchFamily="18" charset="0"/>
                        </a:rPr>
                        <a:t>538,3</a:t>
                      </a:r>
                      <a:endParaRPr lang="ru-RU" sz="1200" b="0" i="0" u="none" strike="noStrike" dirty="0">
                        <a:effectLst/>
                        <a:latin typeface="Cambria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effectLst/>
                          <a:latin typeface="Cambria" pitchFamily="18" charset="0"/>
                        </a:rPr>
                        <a:t>522 </a:t>
                      </a:r>
                      <a:r>
                        <a:rPr lang="ru-RU" sz="1200" b="0" i="0" u="none" strike="noStrike" dirty="0" smtClean="0">
                          <a:effectLst/>
                          <a:latin typeface="Cambria" pitchFamily="18" charset="0"/>
                        </a:rPr>
                        <a:t>802,3</a:t>
                      </a:r>
                      <a:endParaRPr lang="ru-RU" sz="1200" b="0" i="0" u="none" strike="noStrike" dirty="0">
                        <a:effectLst/>
                        <a:latin typeface="Cambria" pitchFamily="18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028" name="Picture 4" descr="http://www.zvedeno.info/wp-content/uploads/2017/09/1.jpg"/>
          <p:cNvPicPr>
            <a:picLocks noChangeAspect="1" noChangeArrowheads="1"/>
          </p:cNvPicPr>
          <p:nvPr/>
        </p:nvPicPr>
        <p:blipFill rotWithShape="1"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227" b="36919"/>
          <a:stretch/>
        </p:blipFill>
        <p:spPr bwMode="auto">
          <a:xfrm>
            <a:off x="251520" y="4941169"/>
            <a:ext cx="3528392" cy="11987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-992" y="620688"/>
            <a:ext cx="914499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Cambria" pitchFamily="18" charset="0"/>
              </a:rPr>
              <a:t>8.2. Муниципальная 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Cambria" pitchFamily="18" charset="0"/>
              </a:rPr>
              <a:t>программа «Развитие образования </a:t>
            </a:r>
          </a:p>
          <a:p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Cambria" pitchFamily="18" charset="0"/>
              </a:rPr>
              <a:t>Дятьковского района (2019-2021 годы)»</a:t>
            </a:r>
          </a:p>
        </p:txBody>
      </p:sp>
    </p:spTree>
    <p:extLst>
      <p:ext uri="{BB962C8B-B14F-4D97-AF65-F5344CB8AC3E}">
        <p14:creationId xmlns:p14="http://schemas.microsoft.com/office/powerpoint/2010/main" val="278544247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60196548"/>
              </p:ext>
            </p:extLst>
          </p:nvPr>
        </p:nvGraphicFramePr>
        <p:xfrm>
          <a:off x="251520" y="1052736"/>
          <a:ext cx="8640962" cy="572314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82568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892059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892977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958068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922313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892977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</a:tblGrid>
              <a:tr h="143529"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effectLst/>
                          <a:latin typeface="Cambria" pitchFamily="18" charset="0"/>
                        </a:rPr>
                        <a:t>Целевой показатель</a:t>
                      </a:r>
                      <a:endParaRPr lang="ru-RU" sz="1000" dirty="0">
                        <a:effectLst/>
                        <a:latin typeface="Cambria" pitchFamily="18" charset="0"/>
                        <a:ea typeface="Times New Roman"/>
                        <a:cs typeface="Times New Roman"/>
                      </a:endParaRPr>
                    </a:p>
                  </a:txBody>
                  <a:tcPr marL="41270" marR="4127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 smtClean="0">
                          <a:effectLst/>
                          <a:latin typeface="Cambria" pitchFamily="18" charset="0"/>
                        </a:rPr>
                        <a:t>2017</a:t>
                      </a:r>
                      <a:endParaRPr lang="ru-RU" sz="1000" dirty="0">
                        <a:effectLst/>
                        <a:latin typeface="Cambria" pitchFamily="18" charset="0"/>
                        <a:ea typeface="Times New Roman"/>
                        <a:cs typeface="Times New Roman"/>
                      </a:endParaRPr>
                    </a:p>
                  </a:txBody>
                  <a:tcPr marL="41270" marR="4127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 smtClean="0">
                          <a:effectLst/>
                          <a:latin typeface="Cambria" pitchFamily="18" charset="0"/>
                        </a:rPr>
                        <a:t>2018</a:t>
                      </a:r>
                      <a:endParaRPr lang="ru-RU" sz="1000" dirty="0">
                        <a:effectLst/>
                        <a:latin typeface="Cambria" pitchFamily="18" charset="0"/>
                        <a:ea typeface="Times New Roman"/>
                        <a:cs typeface="Times New Roman"/>
                      </a:endParaRPr>
                    </a:p>
                  </a:txBody>
                  <a:tcPr marL="41270" marR="4127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 smtClean="0">
                          <a:effectLst/>
                          <a:latin typeface="Cambria" pitchFamily="18" charset="0"/>
                        </a:rPr>
                        <a:t>2019</a:t>
                      </a:r>
                      <a:endParaRPr lang="ru-RU" sz="1000" dirty="0">
                        <a:effectLst/>
                        <a:latin typeface="Cambria" pitchFamily="18" charset="0"/>
                        <a:ea typeface="Times New Roman"/>
                        <a:cs typeface="Times New Roman"/>
                      </a:endParaRPr>
                    </a:p>
                  </a:txBody>
                  <a:tcPr marL="41270" marR="4127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 smtClean="0">
                          <a:effectLst/>
                          <a:latin typeface="Cambria" pitchFamily="18" charset="0"/>
                        </a:rPr>
                        <a:t>2020</a:t>
                      </a:r>
                      <a:endParaRPr lang="ru-RU" sz="1000" dirty="0">
                        <a:effectLst/>
                        <a:latin typeface="Cambria" pitchFamily="18" charset="0"/>
                        <a:ea typeface="Times New Roman"/>
                        <a:cs typeface="Times New Roman"/>
                      </a:endParaRPr>
                    </a:p>
                  </a:txBody>
                  <a:tcPr marL="41270" marR="4127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 smtClean="0">
                          <a:effectLst/>
                          <a:latin typeface="Cambria" pitchFamily="18" charset="0"/>
                        </a:rPr>
                        <a:t>2021</a:t>
                      </a:r>
                      <a:endParaRPr lang="ru-RU" sz="1000" dirty="0">
                        <a:effectLst/>
                        <a:latin typeface="Cambria" pitchFamily="18" charset="0"/>
                        <a:ea typeface="Times New Roman"/>
                        <a:cs typeface="Times New Roman"/>
                      </a:endParaRPr>
                    </a:p>
                  </a:txBody>
                  <a:tcPr marL="41270" marR="41270" marT="0" marB="0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290496">
                <a:tc>
                  <a:txBody>
                    <a:bodyPr/>
                    <a:lstStyle/>
                    <a:p>
                      <a:pPr>
                        <a:lnSpc>
                          <a:spcPct val="10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effectLst/>
                          <a:latin typeface="Cambria" pitchFamily="18" charset="0"/>
                        </a:rPr>
                        <a:t>внедрение федеральных государственных образовательных стандартов</a:t>
                      </a:r>
                      <a:endParaRPr lang="ru-RU" sz="1000" dirty="0">
                        <a:effectLst/>
                        <a:latin typeface="Cambria" pitchFamily="18" charset="0"/>
                        <a:ea typeface="Times New Roman"/>
                        <a:cs typeface="Times New Roman"/>
                      </a:endParaRPr>
                    </a:p>
                  </a:txBody>
                  <a:tcPr marL="41270" marR="4127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effectLst/>
                          <a:latin typeface="Cambria" pitchFamily="18" charset="0"/>
                        </a:rPr>
                        <a:t>71,25</a:t>
                      </a:r>
                      <a:endParaRPr lang="ru-RU" sz="1000" dirty="0">
                        <a:effectLst/>
                        <a:latin typeface="Cambria" pitchFamily="18" charset="0"/>
                        <a:ea typeface="Times New Roman"/>
                        <a:cs typeface="Times New Roman"/>
                      </a:endParaRPr>
                    </a:p>
                  </a:txBody>
                  <a:tcPr marL="41270" marR="4127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effectLst/>
                          <a:latin typeface="Cambria" pitchFamily="18" charset="0"/>
                        </a:rPr>
                        <a:t>83,6</a:t>
                      </a:r>
                      <a:endParaRPr lang="ru-RU" sz="1000" dirty="0">
                        <a:effectLst/>
                        <a:latin typeface="Cambria" pitchFamily="18" charset="0"/>
                        <a:ea typeface="Times New Roman"/>
                        <a:cs typeface="Times New Roman"/>
                      </a:endParaRPr>
                    </a:p>
                  </a:txBody>
                  <a:tcPr marL="41270" marR="4127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effectLst/>
                          <a:latin typeface="Cambria" pitchFamily="18" charset="0"/>
                        </a:rPr>
                        <a:t>92,9</a:t>
                      </a:r>
                      <a:endParaRPr lang="ru-RU" sz="1000" dirty="0">
                        <a:effectLst/>
                        <a:latin typeface="Cambria" pitchFamily="18" charset="0"/>
                        <a:ea typeface="Times New Roman"/>
                        <a:cs typeface="Times New Roman"/>
                      </a:endParaRPr>
                    </a:p>
                  </a:txBody>
                  <a:tcPr marL="41270" marR="4127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effectLst/>
                          <a:latin typeface="Cambria" pitchFamily="18" charset="0"/>
                        </a:rPr>
                        <a:t>96,5</a:t>
                      </a:r>
                      <a:endParaRPr lang="ru-RU" sz="1000" dirty="0">
                        <a:effectLst/>
                        <a:latin typeface="Cambria" pitchFamily="18" charset="0"/>
                        <a:ea typeface="Times New Roman"/>
                        <a:cs typeface="Times New Roman"/>
                      </a:endParaRPr>
                    </a:p>
                  </a:txBody>
                  <a:tcPr marL="41270" marR="4127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 smtClean="0">
                          <a:effectLst/>
                          <a:latin typeface="Cambria" pitchFamily="18" charset="0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1000" dirty="0">
                        <a:effectLst/>
                        <a:latin typeface="Cambria" pitchFamily="18" charset="0"/>
                        <a:ea typeface="Times New Roman"/>
                        <a:cs typeface="Times New Roman"/>
                      </a:endParaRPr>
                    </a:p>
                  </a:txBody>
                  <a:tcPr marL="41270" marR="41270" marT="0" marB="0" anchor="ctr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439171">
                <a:tc>
                  <a:txBody>
                    <a:bodyPr/>
                    <a:lstStyle/>
                    <a:p>
                      <a:pPr>
                        <a:lnSpc>
                          <a:spcPct val="10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effectLst/>
                          <a:latin typeface="Cambria" pitchFamily="18" charset="0"/>
                        </a:rPr>
                        <a:t>соотношение средней заработной платы педагогических работников образовательных учреждений общего образования к средней заработной плате по региону</a:t>
                      </a:r>
                      <a:endParaRPr lang="ru-RU" sz="1000" dirty="0">
                        <a:effectLst/>
                        <a:latin typeface="Cambria" pitchFamily="18" charset="0"/>
                        <a:ea typeface="Times New Roman"/>
                        <a:cs typeface="Times New Roman"/>
                      </a:endParaRPr>
                    </a:p>
                  </a:txBody>
                  <a:tcPr marL="41270" marR="4127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effectLst/>
                          <a:latin typeface="Cambria" pitchFamily="18" charset="0"/>
                        </a:rPr>
                        <a:t>100</a:t>
                      </a:r>
                      <a:endParaRPr lang="ru-RU" sz="1000" dirty="0">
                        <a:effectLst/>
                        <a:latin typeface="Cambria" pitchFamily="18" charset="0"/>
                        <a:ea typeface="Times New Roman"/>
                        <a:cs typeface="Times New Roman"/>
                      </a:endParaRPr>
                    </a:p>
                  </a:txBody>
                  <a:tcPr marL="41270" marR="4127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effectLst/>
                          <a:latin typeface="Cambria" pitchFamily="18" charset="0"/>
                        </a:rPr>
                        <a:t>100</a:t>
                      </a:r>
                      <a:endParaRPr lang="ru-RU" sz="1000">
                        <a:effectLst/>
                        <a:latin typeface="Cambria" pitchFamily="18" charset="0"/>
                        <a:ea typeface="Times New Roman"/>
                        <a:cs typeface="Times New Roman"/>
                      </a:endParaRPr>
                    </a:p>
                  </a:txBody>
                  <a:tcPr marL="41270" marR="4127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effectLst/>
                          <a:latin typeface="Cambria" pitchFamily="18" charset="0"/>
                        </a:rPr>
                        <a:t>100</a:t>
                      </a:r>
                      <a:endParaRPr lang="ru-RU" sz="1000">
                        <a:effectLst/>
                        <a:latin typeface="Cambria" pitchFamily="18" charset="0"/>
                        <a:ea typeface="Times New Roman"/>
                        <a:cs typeface="Times New Roman"/>
                      </a:endParaRPr>
                    </a:p>
                  </a:txBody>
                  <a:tcPr marL="41270" marR="4127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effectLst/>
                          <a:latin typeface="Cambria" pitchFamily="18" charset="0"/>
                        </a:rPr>
                        <a:t>100</a:t>
                      </a:r>
                      <a:endParaRPr lang="ru-RU" sz="1000" dirty="0">
                        <a:effectLst/>
                        <a:latin typeface="Cambria" pitchFamily="18" charset="0"/>
                        <a:ea typeface="Times New Roman"/>
                        <a:cs typeface="Times New Roman"/>
                      </a:endParaRPr>
                    </a:p>
                  </a:txBody>
                  <a:tcPr marL="41270" marR="4127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 smtClean="0">
                          <a:effectLst/>
                          <a:latin typeface="Cambria" pitchFamily="18" charset="0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1000" dirty="0">
                        <a:effectLst/>
                        <a:latin typeface="Cambria" pitchFamily="18" charset="0"/>
                        <a:ea typeface="Times New Roman"/>
                        <a:cs typeface="Times New Roman"/>
                      </a:endParaRPr>
                    </a:p>
                  </a:txBody>
                  <a:tcPr marL="41270" marR="41270" marT="0" marB="0" anchor="ctr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587845">
                <a:tc>
                  <a:txBody>
                    <a:bodyPr/>
                    <a:lstStyle/>
                    <a:p>
                      <a:pPr>
                        <a:lnSpc>
                          <a:spcPct val="10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effectLst/>
                          <a:latin typeface="Cambria" pitchFamily="18" charset="0"/>
                        </a:rPr>
                        <a:t>соотношение средней заработной платы педагогических работников учреждений дополнительного образования детей и средней заработной платы работников школ по общему образованию в регионе</a:t>
                      </a:r>
                      <a:endParaRPr lang="ru-RU" sz="1000" dirty="0">
                        <a:effectLst/>
                        <a:latin typeface="Cambria" pitchFamily="18" charset="0"/>
                        <a:ea typeface="Times New Roman"/>
                        <a:cs typeface="Times New Roman"/>
                      </a:endParaRPr>
                    </a:p>
                  </a:txBody>
                  <a:tcPr marL="41270" marR="4127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effectLst/>
                          <a:latin typeface="Cambria" pitchFamily="18" charset="0"/>
                        </a:rPr>
                        <a:t>100</a:t>
                      </a:r>
                      <a:endParaRPr lang="ru-RU" sz="1000" dirty="0">
                        <a:effectLst/>
                        <a:latin typeface="Cambria" pitchFamily="18" charset="0"/>
                        <a:ea typeface="Times New Roman"/>
                        <a:cs typeface="Times New Roman"/>
                      </a:endParaRPr>
                    </a:p>
                  </a:txBody>
                  <a:tcPr marL="41270" marR="4127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effectLst/>
                          <a:latin typeface="Cambria" pitchFamily="18" charset="0"/>
                        </a:rPr>
                        <a:t>100</a:t>
                      </a:r>
                      <a:endParaRPr lang="ru-RU" sz="1000">
                        <a:effectLst/>
                        <a:latin typeface="Cambria" pitchFamily="18" charset="0"/>
                        <a:ea typeface="Times New Roman"/>
                        <a:cs typeface="Times New Roman"/>
                      </a:endParaRPr>
                    </a:p>
                  </a:txBody>
                  <a:tcPr marL="41270" marR="4127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effectLst/>
                          <a:latin typeface="Cambria" pitchFamily="18" charset="0"/>
                        </a:rPr>
                        <a:t>100</a:t>
                      </a:r>
                      <a:endParaRPr lang="ru-RU" sz="1000">
                        <a:effectLst/>
                        <a:latin typeface="Cambria" pitchFamily="18" charset="0"/>
                        <a:ea typeface="Times New Roman"/>
                        <a:cs typeface="Times New Roman"/>
                      </a:endParaRPr>
                    </a:p>
                  </a:txBody>
                  <a:tcPr marL="41270" marR="4127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effectLst/>
                          <a:latin typeface="Cambria" pitchFamily="18" charset="0"/>
                        </a:rPr>
                        <a:t>100</a:t>
                      </a:r>
                      <a:endParaRPr lang="ru-RU" sz="1000" dirty="0">
                        <a:effectLst/>
                        <a:latin typeface="Cambria" pitchFamily="18" charset="0"/>
                        <a:ea typeface="Times New Roman"/>
                        <a:cs typeface="Times New Roman"/>
                      </a:endParaRPr>
                    </a:p>
                  </a:txBody>
                  <a:tcPr marL="41270" marR="4127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 smtClean="0">
                          <a:effectLst/>
                          <a:latin typeface="Cambria" pitchFamily="18" charset="0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1000" dirty="0">
                        <a:effectLst/>
                        <a:latin typeface="Cambria" pitchFamily="18" charset="0"/>
                        <a:ea typeface="Times New Roman"/>
                        <a:cs typeface="Times New Roman"/>
                      </a:endParaRPr>
                    </a:p>
                  </a:txBody>
                  <a:tcPr marL="41270" marR="41270" marT="0" marB="0" anchor="ctr"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587845">
                <a:tc>
                  <a:txBody>
                    <a:bodyPr/>
                    <a:lstStyle/>
                    <a:p>
                      <a:pPr>
                        <a:lnSpc>
                          <a:spcPct val="10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effectLst/>
                          <a:latin typeface="Cambria" pitchFamily="18" charset="0"/>
                        </a:rPr>
                        <a:t>соотношение средней заработной платы педагогических работников дошкольных образовательных учреждений и средней заработной платы в сфере общего образования в регионе</a:t>
                      </a:r>
                      <a:endParaRPr lang="ru-RU" sz="1000" dirty="0">
                        <a:effectLst/>
                        <a:latin typeface="Cambria" pitchFamily="18" charset="0"/>
                        <a:ea typeface="Times New Roman"/>
                        <a:cs typeface="Times New Roman"/>
                      </a:endParaRPr>
                    </a:p>
                  </a:txBody>
                  <a:tcPr marL="41270" marR="4127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effectLst/>
                          <a:latin typeface="Cambria" pitchFamily="18" charset="0"/>
                        </a:rPr>
                        <a:t>100</a:t>
                      </a:r>
                      <a:endParaRPr lang="ru-RU" sz="1000" dirty="0">
                        <a:effectLst/>
                        <a:latin typeface="Cambria" pitchFamily="18" charset="0"/>
                        <a:ea typeface="Times New Roman"/>
                        <a:cs typeface="Times New Roman"/>
                      </a:endParaRPr>
                    </a:p>
                  </a:txBody>
                  <a:tcPr marL="41270" marR="4127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effectLst/>
                          <a:latin typeface="Cambria" pitchFamily="18" charset="0"/>
                        </a:rPr>
                        <a:t>100</a:t>
                      </a:r>
                      <a:endParaRPr lang="ru-RU" sz="1000">
                        <a:effectLst/>
                        <a:latin typeface="Cambria" pitchFamily="18" charset="0"/>
                        <a:ea typeface="Times New Roman"/>
                        <a:cs typeface="Times New Roman"/>
                      </a:endParaRPr>
                    </a:p>
                  </a:txBody>
                  <a:tcPr marL="41270" marR="4127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effectLst/>
                          <a:latin typeface="Cambria" pitchFamily="18" charset="0"/>
                        </a:rPr>
                        <a:t>100</a:t>
                      </a:r>
                      <a:endParaRPr lang="ru-RU" sz="1000">
                        <a:effectLst/>
                        <a:latin typeface="Cambria" pitchFamily="18" charset="0"/>
                        <a:ea typeface="Times New Roman"/>
                        <a:cs typeface="Times New Roman"/>
                      </a:endParaRPr>
                    </a:p>
                  </a:txBody>
                  <a:tcPr marL="41270" marR="4127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effectLst/>
                          <a:latin typeface="Cambria" pitchFamily="18" charset="0"/>
                        </a:rPr>
                        <a:t>100</a:t>
                      </a:r>
                      <a:endParaRPr lang="ru-RU" sz="1000" dirty="0">
                        <a:effectLst/>
                        <a:latin typeface="Cambria" pitchFamily="18" charset="0"/>
                        <a:ea typeface="Times New Roman"/>
                        <a:cs typeface="Times New Roman"/>
                      </a:endParaRPr>
                    </a:p>
                  </a:txBody>
                  <a:tcPr marL="41270" marR="4127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 smtClean="0">
                          <a:effectLst/>
                          <a:latin typeface="Cambria" pitchFamily="18" charset="0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1000" dirty="0">
                        <a:effectLst/>
                        <a:latin typeface="Cambria" pitchFamily="18" charset="0"/>
                        <a:ea typeface="Times New Roman"/>
                        <a:cs typeface="Times New Roman"/>
                      </a:endParaRPr>
                    </a:p>
                  </a:txBody>
                  <a:tcPr marL="41270" marR="41270" marT="0" marB="0" anchor="ctr"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290496">
                <a:tc>
                  <a:txBody>
                    <a:bodyPr/>
                    <a:lstStyle/>
                    <a:p>
                      <a:pPr>
                        <a:lnSpc>
                          <a:spcPct val="10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effectLst/>
                          <a:latin typeface="Cambria" pitchFamily="18" charset="0"/>
                        </a:rPr>
                        <a:t>оздоровление обучающихся образовательных учреждений путем улучшения качества питания</a:t>
                      </a:r>
                      <a:endParaRPr lang="ru-RU" sz="1000" dirty="0">
                        <a:effectLst/>
                        <a:latin typeface="Cambria" pitchFamily="18" charset="0"/>
                        <a:ea typeface="Times New Roman"/>
                        <a:cs typeface="Times New Roman"/>
                      </a:endParaRPr>
                    </a:p>
                  </a:txBody>
                  <a:tcPr marL="41270" marR="4127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effectLst/>
                          <a:latin typeface="Cambria" pitchFamily="18" charset="0"/>
                        </a:rPr>
                        <a:t>100</a:t>
                      </a:r>
                      <a:endParaRPr lang="ru-RU" sz="1000">
                        <a:effectLst/>
                        <a:latin typeface="Cambria" pitchFamily="18" charset="0"/>
                        <a:ea typeface="Times New Roman"/>
                        <a:cs typeface="Times New Roman"/>
                      </a:endParaRPr>
                    </a:p>
                  </a:txBody>
                  <a:tcPr marL="41270" marR="4127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effectLst/>
                          <a:latin typeface="Cambria" pitchFamily="18" charset="0"/>
                        </a:rPr>
                        <a:t>100</a:t>
                      </a:r>
                      <a:endParaRPr lang="ru-RU" sz="1000">
                        <a:effectLst/>
                        <a:latin typeface="Cambria" pitchFamily="18" charset="0"/>
                        <a:ea typeface="Times New Roman"/>
                        <a:cs typeface="Times New Roman"/>
                      </a:endParaRPr>
                    </a:p>
                  </a:txBody>
                  <a:tcPr marL="41270" marR="4127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effectLst/>
                          <a:latin typeface="Cambria" pitchFamily="18" charset="0"/>
                        </a:rPr>
                        <a:t>100</a:t>
                      </a:r>
                      <a:endParaRPr lang="ru-RU" sz="1000">
                        <a:effectLst/>
                        <a:latin typeface="Cambria" pitchFamily="18" charset="0"/>
                        <a:ea typeface="Times New Roman"/>
                        <a:cs typeface="Times New Roman"/>
                      </a:endParaRPr>
                    </a:p>
                  </a:txBody>
                  <a:tcPr marL="41270" marR="4127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effectLst/>
                          <a:latin typeface="Cambria" pitchFamily="18" charset="0"/>
                        </a:rPr>
                        <a:t>100</a:t>
                      </a:r>
                      <a:endParaRPr lang="ru-RU" sz="1000" dirty="0">
                        <a:effectLst/>
                        <a:latin typeface="Cambria" pitchFamily="18" charset="0"/>
                        <a:ea typeface="Times New Roman"/>
                        <a:cs typeface="Times New Roman"/>
                      </a:endParaRPr>
                    </a:p>
                  </a:txBody>
                  <a:tcPr marL="41270" marR="4127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 smtClean="0">
                          <a:effectLst/>
                          <a:latin typeface="Cambria" pitchFamily="18" charset="0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1000" dirty="0">
                        <a:effectLst/>
                        <a:latin typeface="Cambria" pitchFamily="18" charset="0"/>
                        <a:ea typeface="Times New Roman"/>
                        <a:cs typeface="Times New Roman"/>
                      </a:endParaRPr>
                    </a:p>
                  </a:txBody>
                  <a:tcPr marL="41270" marR="41270" marT="0" marB="0" anchor="ctr"/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290496">
                <a:tc>
                  <a:txBody>
                    <a:bodyPr/>
                    <a:lstStyle/>
                    <a:p>
                      <a:pPr>
                        <a:lnSpc>
                          <a:spcPct val="10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effectLst/>
                          <a:latin typeface="Cambria" pitchFamily="18" charset="0"/>
                        </a:rPr>
                        <a:t>количество педагогов, повысивших профессиональный уровень в рамках участия в различных конкурсах, чел</a:t>
                      </a:r>
                      <a:endParaRPr lang="ru-RU" sz="1000" dirty="0">
                        <a:effectLst/>
                        <a:latin typeface="Cambria" pitchFamily="18" charset="0"/>
                        <a:ea typeface="Times New Roman"/>
                        <a:cs typeface="Times New Roman"/>
                      </a:endParaRPr>
                    </a:p>
                  </a:txBody>
                  <a:tcPr marL="41270" marR="4127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effectLst/>
                          <a:latin typeface="Cambria" pitchFamily="18" charset="0"/>
                        </a:rPr>
                        <a:t>30</a:t>
                      </a:r>
                      <a:endParaRPr lang="ru-RU" sz="1000">
                        <a:effectLst/>
                        <a:latin typeface="Cambria" pitchFamily="18" charset="0"/>
                        <a:ea typeface="Times New Roman"/>
                        <a:cs typeface="Times New Roman"/>
                      </a:endParaRPr>
                    </a:p>
                  </a:txBody>
                  <a:tcPr marL="41270" marR="4127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effectLst/>
                          <a:latin typeface="Cambria" pitchFamily="18" charset="0"/>
                        </a:rPr>
                        <a:t>30</a:t>
                      </a:r>
                      <a:endParaRPr lang="ru-RU" sz="1000">
                        <a:effectLst/>
                        <a:latin typeface="Cambria" pitchFamily="18" charset="0"/>
                        <a:ea typeface="Times New Roman"/>
                        <a:cs typeface="Times New Roman"/>
                      </a:endParaRPr>
                    </a:p>
                  </a:txBody>
                  <a:tcPr marL="41270" marR="4127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effectLst/>
                          <a:latin typeface="Cambria" pitchFamily="18" charset="0"/>
                        </a:rPr>
                        <a:t>30</a:t>
                      </a:r>
                      <a:endParaRPr lang="ru-RU" sz="1000">
                        <a:effectLst/>
                        <a:latin typeface="Cambria" pitchFamily="18" charset="0"/>
                        <a:ea typeface="Times New Roman"/>
                        <a:cs typeface="Times New Roman"/>
                      </a:endParaRPr>
                    </a:p>
                  </a:txBody>
                  <a:tcPr marL="41270" marR="4127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effectLst/>
                          <a:latin typeface="Cambria" pitchFamily="18" charset="0"/>
                        </a:rPr>
                        <a:t>30</a:t>
                      </a:r>
                      <a:endParaRPr lang="ru-RU" sz="1000" dirty="0">
                        <a:effectLst/>
                        <a:latin typeface="Cambria" pitchFamily="18" charset="0"/>
                        <a:ea typeface="Times New Roman"/>
                        <a:cs typeface="Times New Roman"/>
                      </a:endParaRPr>
                    </a:p>
                  </a:txBody>
                  <a:tcPr marL="41270" marR="4127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 smtClean="0">
                          <a:effectLst/>
                          <a:latin typeface="Cambria" pitchFamily="18" charset="0"/>
                          <a:ea typeface="Times New Roman"/>
                          <a:cs typeface="Times New Roman"/>
                        </a:rPr>
                        <a:t>30</a:t>
                      </a:r>
                      <a:endParaRPr lang="ru-RU" sz="1000" dirty="0">
                        <a:effectLst/>
                        <a:latin typeface="Cambria" pitchFamily="18" charset="0"/>
                        <a:ea typeface="Times New Roman"/>
                        <a:cs typeface="Times New Roman"/>
                      </a:endParaRPr>
                    </a:p>
                  </a:txBody>
                  <a:tcPr marL="41270" marR="41270" marT="0" marB="0" anchor="ctr"/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290496">
                <a:tc>
                  <a:txBody>
                    <a:bodyPr/>
                    <a:lstStyle/>
                    <a:p>
                      <a:pPr>
                        <a:lnSpc>
                          <a:spcPct val="10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effectLst/>
                          <a:latin typeface="Cambria" pitchFamily="18" charset="0"/>
                        </a:rPr>
                        <a:t>доступность дошкольного образования для детей старше 3-х лет</a:t>
                      </a:r>
                      <a:endParaRPr lang="ru-RU" sz="1000" dirty="0">
                        <a:effectLst/>
                        <a:latin typeface="Cambria" pitchFamily="18" charset="0"/>
                        <a:ea typeface="Times New Roman"/>
                        <a:cs typeface="Times New Roman"/>
                      </a:endParaRPr>
                    </a:p>
                  </a:txBody>
                  <a:tcPr marL="41270" marR="4127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effectLst/>
                          <a:latin typeface="Cambria" pitchFamily="18" charset="0"/>
                        </a:rPr>
                        <a:t>100</a:t>
                      </a:r>
                      <a:endParaRPr lang="ru-RU" sz="1000">
                        <a:effectLst/>
                        <a:latin typeface="Cambria" pitchFamily="18" charset="0"/>
                        <a:ea typeface="Times New Roman"/>
                        <a:cs typeface="Times New Roman"/>
                      </a:endParaRPr>
                    </a:p>
                  </a:txBody>
                  <a:tcPr marL="41270" marR="4127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effectLst/>
                          <a:latin typeface="Cambria" pitchFamily="18" charset="0"/>
                        </a:rPr>
                        <a:t>100</a:t>
                      </a:r>
                      <a:endParaRPr lang="ru-RU" sz="1000">
                        <a:effectLst/>
                        <a:latin typeface="Cambria" pitchFamily="18" charset="0"/>
                        <a:ea typeface="Times New Roman"/>
                        <a:cs typeface="Times New Roman"/>
                      </a:endParaRPr>
                    </a:p>
                  </a:txBody>
                  <a:tcPr marL="41270" marR="4127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effectLst/>
                          <a:latin typeface="Cambria" pitchFamily="18" charset="0"/>
                        </a:rPr>
                        <a:t>100</a:t>
                      </a:r>
                      <a:endParaRPr lang="ru-RU" sz="1000">
                        <a:effectLst/>
                        <a:latin typeface="Cambria" pitchFamily="18" charset="0"/>
                        <a:ea typeface="Times New Roman"/>
                        <a:cs typeface="Times New Roman"/>
                      </a:endParaRPr>
                    </a:p>
                  </a:txBody>
                  <a:tcPr marL="41270" marR="4127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effectLst/>
                          <a:latin typeface="Cambria" pitchFamily="18" charset="0"/>
                        </a:rPr>
                        <a:t>100</a:t>
                      </a:r>
                      <a:endParaRPr lang="ru-RU" sz="1000">
                        <a:effectLst/>
                        <a:latin typeface="Cambria" pitchFamily="18" charset="0"/>
                        <a:ea typeface="Times New Roman"/>
                        <a:cs typeface="Times New Roman"/>
                      </a:endParaRPr>
                    </a:p>
                  </a:txBody>
                  <a:tcPr marL="41270" marR="4127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 smtClean="0">
                          <a:effectLst/>
                          <a:latin typeface="Cambria" pitchFamily="18" charset="0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1000" dirty="0">
                        <a:effectLst/>
                        <a:latin typeface="Cambria" pitchFamily="18" charset="0"/>
                        <a:ea typeface="Times New Roman"/>
                        <a:cs typeface="Times New Roman"/>
                      </a:endParaRPr>
                    </a:p>
                  </a:txBody>
                  <a:tcPr marL="41270" marR="41270" marT="0" marB="0" anchor="ctr"/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307558">
                <a:tc>
                  <a:txBody>
                    <a:bodyPr/>
                    <a:lstStyle/>
                    <a:p>
                      <a:pPr>
                        <a:lnSpc>
                          <a:spcPct val="10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effectLst/>
                          <a:latin typeface="Cambria" pitchFamily="18" charset="0"/>
                        </a:rPr>
                        <a:t>доля детей, получающих услуги дополнительного образования, в возрасте 5 - 18 лет</a:t>
                      </a:r>
                      <a:endParaRPr lang="ru-RU" sz="1000" dirty="0">
                        <a:effectLst/>
                        <a:latin typeface="Cambria" pitchFamily="18" charset="0"/>
                        <a:ea typeface="Times New Roman"/>
                        <a:cs typeface="Times New Roman"/>
                      </a:endParaRPr>
                    </a:p>
                  </a:txBody>
                  <a:tcPr marL="41270" marR="4127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effectLst/>
                          <a:latin typeface="Cambria" pitchFamily="18" charset="0"/>
                        </a:rPr>
                        <a:t>64</a:t>
                      </a:r>
                      <a:endParaRPr lang="ru-RU" sz="1000">
                        <a:effectLst/>
                        <a:latin typeface="Cambria" pitchFamily="18" charset="0"/>
                        <a:ea typeface="Times New Roman"/>
                        <a:cs typeface="Times New Roman"/>
                      </a:endParaRPr>
                    </a:p>
                  </a:txBody>
                  <a:tcPr marL="41270" marR="4127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effectLst/>
                          <a:latin typeface="Cambria" pitchFamily="18" charset="0"/>
                        </a:rPr>
                        <a:t>64,3</a:t>
                      </a:r>
                      <a:endParaRPr lang="ru-RU" sz="1000">
                        <a:effectLst/>
                        <a:latin typeface="Cambria" pitchFamily="18" charset="0"/>
                        <a:ea typeface="Times New Roman"/>
                        <a:cs typeface="Times New Roman"/>
                      </a:endParaRPr>
                    </a:p>
                  </a:txBody>
                  <a:tcPr marL="41270" marR="4127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effectLst/>
                          <a:latin typeface="Cambria" pitchFamily="18" charset="0"/>
                        </a:rPr>
                        <a:t>65,5</a:t>
                      </a:r>
                      <a:endParaRPr lang="ru-RU" sz="1000">
                        <a:effectLst/>
                        <a:latin typeface="Cambria" pitchFamily="18" charset="0"/>
                        <a:ea typeface="Times New Roman"/>
                        <a:cs typeface="Times New Roman"/>
                      </a:endParaRPr>
                    </a:p>
                  </a:txBody>
                  <a:tcPr marL="41270" marR="4127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effectLst/>
                          <a:latin typeface="Cambria" pitchFamily="18" charset="0"/>
                        </a:rPr>
                        <a:t>65,5</a:t>
                      </a:r>
                      <a:endParaRPr lang="ru-RU" sz="1000" dirty="0">
                        <a:effectLst/>
                        <a:latin typeface="Cambria" pitchFamily="18" charset="0"/>
                        <a:ea typeface="Times New Roman"/>
                        <a:cs typeface="Times New Roman"/>
                      </a:endParaRPr>
                    </a:p>
                  </a:txBody>
                  <a:tcPr marL="41270" marR="4127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 smtClean="0">
                          <a:effectLst/>
                          <a:latin typeface="Cambria" pitchFamily="18" charset="0"/>
                          <a:ea typeface="Times New Roman"/>
                          <a:cs typeface="Times New Roman"/>
                        </a:rPr>
                        <a:t>65,5</a:t>
                      </a:r>
                      <a:endParaRPr lang="ru-RU" sz="1000" dirty="0">
                        <a:effectLst/>
                        <a:latin typeface="Cambria" pitchFamily="18" charset="0"/>
                        <a:ea typeface="Times New Roman"/>
                        <a:cs typeface="Times New Roman"/>
                      </a:endParaRPr>
                    </a:p>
                  </a:txBody>
                  <a:tcPr marL="41270" marR="41270" marT="0" marB="0" anchor="ctr"/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  <a:tr h="290496">
                <a:tc>
                  <a:txBody>
                    <a:bodyPr/>
                    <a:lstStyle/>
                    <a:p>
                      <a:pPr>
                        <a:lnSpc>
                          <a:spcPct val="10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effectLst/>
                          <a:latin typeface="Cambria" pitchFamily="18" charset="0"/>
                        </a:rPr>
                        <a:t>доля обучающихся ставших призерами в олимпиадах и конкурсах различного уровня (%)</a:t>
                      </a:r>
                      <a:endParaRPr lang="ru-RU" sz="1000" dirty="0">
                        <a:effectLst/>
                        <a:latin typeface="Cambria" pitchFamily="18" charset="0"/>
                        <a:ea typeface="Times New Roman"/>
                        <a:cs typeface="Times New Roman"/>
                      </a:endParaRPr>
                    </a:p>
                  </a:txBody>
                  <a:tcPr marL="41270" marR="4127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effectLst/>
                          <a:latin typeface="Cambria" pitchFamily="18" charset="0"/>
                        </a:rPr>
                        <a:t>10</a:t>
                      </a:r>
                      <a:endParaRPr lang="ru-RU" sz="1000">
                        <a:effectLst/>
                        <a:latin typeface="Cambria" pitchFamily="18" charset="0"/>
                        <a:ea typeface="Times New Roman"/>
                        <a:cs typeface="Times New Roman"/>
                      </a:endParaRPr>
                    </a:p>
                  </a:txBody>
                  <a:tcPr marL="41270" marR="4127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effectLst/>
                          <a:latin typeface="Cambria" pitchFamily="18" charset="0"/>
                        </a:rPr>
                        <a:t>11</a:t>
                      </a:r>
                      <a:endParaRPr lang="ru-RU" sz="1000">
                        <a:effectLst/>
                        <a:latin typeface="Cambria" pitchFamily="18" charset="0"/>
                        <a:ea typeface="Times New Roman"/>
                        <a:cs typeface="Times New Roman"/>
                      </a:endParaRPr>
                    </a:p>
                  </a:txBody>
                  <a:tcPr marL="41270" marR="4127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effectLst/>
                          <a:latin typeface="Cambria" pitchFamily="18" charset="0"/>
                        </a:rPr>
                        <a:t>12</a:t>
                      </a:r>
                      <a:endParaRPr lang="ru-RU" sz="1000">
                        <a:effectLst/>
                        <a:latin typeface="Cambria" pitchFamily="18" charset="0"/>
                        <a:ea typeface="Times New Roman"/>
                        <a:cs typeface="Times New Roman"/>
                      </a:endParaRPr>
                    </a:p>
                  </a:txBody>
                  <a:tcPr marL="41270" marR="4127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effectLst/>
                          <a:latin typeface="Cambria" pitchFamily="18" charset="0"/>
                        </a:rPr>
                        <a:t>13</a:t>
                      </a:r>
                      <a:endParaRPr lang="ru-RU" sz="1000" dirty="0">
                        <a:effectLst/>
                        <a:latin typeface="Cambria" pitchFamily="18" charset="0"/>
                        <a:ea typeface="Times New Roman"/>
                        <a:cs typeface="Times New Roman"/>
                      </a:endParaRPr>
                    </a:p>
                  </a:txBody>
                  <a:tcPr marL="41270" marR="4127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 smtClean="0">
                          <a:effectLst/>
                          <a:latin typeface="Cambria" pitchFamily="18" charset="0"/>
                          <a:ea typeface="Times New Roman"/>
                          <a:cs typeface="Times New Roman"/>
                        </a:rPr>
                        <a:t>14</a:t>
                      </a:r>
                      <a:endParaRPr lang="ru-RU" sz="1000" dirty="0">
                        <a:effectLst/>
                        <a:latin typeface="Cambria" pitchFamily="18" charset="0"/>
                        <a:ea typeface="Times New Roman"/>
                        <a:cs typeface="Times New Roman"/>
                      </a:endParaRPr>
                    </a:p>
                  </a:txBody>
                  <a:tcPr marL="41270" marR="41270" marT="0" marB="0" anchor="ctr"/>
                </a:tc>
                <a:extLst>
                  <a:ext uri="{0D108BD9-81ED-4DB2-BD59-A6C34878D82A}">
                    <a16:rowId xmlns="" xmlns:a16="http://schemas.microsoft.com/office/drawing/2014/main" val="10009"/>
                  </a:ext>
                </a:extLst>
              </a:tr>
              <a:tr h="290496">
                <a:tc>
                  <a:txBody>
                    <a:bodyPr/>
                    <a:lstStyle/>
                    <a:p>
                      <a:pPr>
                        <a:lnSpc>
                          <a:spcPct val="10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effectLst/>
                          <a:latin typeface="Cambria" pitchFamily="18" charset="0"/>
                        </a:rPr>
                        <a:t>доля детей попавших в трудную жизненную ситуацию, охваченных профилактическими мероприятиями (%)</a:t>
                      </a:r>
                      <a:endParaRPr lang="ru-RU" sz="1000" dirty="0">
                        <a:effectLst/>
                        <a:latin typeface="Cambria" pitchFamily="18" charset="0"/>
                        <a:ea typeface="Times New Roman"/>
                        <a:cs typeface="Times New Roman"/>
                      </a:endParaRPr>
                    </a:p>
                  </a:txBody>
                  <a:tcPr marL="41270" marR="4127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effectLst/>
                          <a:latin typeface="Cambria" pitchFamily="18" charset="0"/>
                        </a:rPr>
                        <a:t>50</a:t>
                      </a:r>
                      <a:endParaRPr lang="ru-RU" sz="1000">
                        <a:effectLst/>
                        <a:latin typeface="Cambria" pitchFamily="18" charset="0"/>
                        <a:ea typeface="Times New Roman"/>
                        <a:cs typeface="Times New Roman"/>
                      </a:endParaRPr>
                    </a:p>
                  </a:txBody>
                  <a:tcPr marL="41270" marR="4127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effectLst/>
                          <a:latin typeface="Cambria" pitchFamily="18" charset="0"/>
                        </a:rPr>
                        <a:t>50</a:t>
                      </a:r>
                      <a:endParaRPr lang="ru-RU" sz="1000">
                        <a:effectLst/>
                        <a:latin typeface="Cambria" pitchFamily="18" charset="0"/>
                        <a:ea typeface="Times New Roman"/>
                        <a:cs typeface="Times New Roman"/>
                      </a:endParaRPr>
                    </a:p>
                  </a:txBody>
                  <a:tcPr marL="41270" marR="4127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effectLst/>
                          <a:latin typeface="Cambria" pitchFamily="18" charset="0"/>
                        </a:rPr>
                        <a:t>50</a:t>
                      </a:r>
                      <a:endParaRPr lang="ru-RU" sz="1000">
                        <a:effectLst/>
                        <a:latin typeface="Cambria" pitchFamily="18" charset="0"/>
                        <a:ea typeface="Times New Roman"/>
                        <a:cs typeface="Times New Roman"/>
                      </a:endParaRPr>
                    </a:p>
                  </a:txBody>
                  <a:tcPr marL="41270" marR="4127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effectLst/>
                          <a:latin typeface="Cambria" pitchFamily="18" charset="0"/>
                        </a:rPr>
                        <a:t>50</a:t>
                      </a:r>
                      <a:endParaRPr lang="ru-RU" sz="1000" dirty="0">
                        <a:effectLst/>
                        <a:latin typeface="Cambria" pitchFamily="18" charset="0"/>
                        <a:ea typeface="Times New Roman"/>
                        <a:cs typeface="Times New Roman"/>
                      </a:endParaRPr>
                    </a:p>
                  </a:txBody>
                  <a:tcPr marL="41270" marR="4127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 smtClean="0">
                          <a:effectLst/>
                          <a:latin typeface="Cambria" pitchFamily="18" charset="0"/>
                          <a:ea typeface="Times New Roman"/>
                          <a:cs typeface="Times New Roman"/>
                        </a:rPr>
                        <a:t>50</a:t>
                      </a:r>
                      <a:endParaRPr lang="ru-RU" sz="1000" dirty="0">
                        <a:effectLst/>
                        <a:latin typeface="Cambria" pitchFamily="18" charset="0"/>
                        <a:ea typeface="Times New Roman"/>
                        <a:cs typeface="Times New Roman"/>
                      </a:endParaRPr>
                    </a:p>
                  </a:txBody>
                  <a:tcPr marL="41270" marR="41270" marT="0" marB="0" anchor="ctr"/>
                </a:tc>
                <a:extLst>
                  <a:ext uri="{0D108BD9-81ED-4DB2-BD59-A6C34878D82A}">
                    <a16:rowId xmlns="" xmlns:a16="http://schemas.microsoft.com/office/drawing/2014/main" val="10010"/>
                  </a:ext>
                </a:extLst>
              </a:tr>
              <a:tr h="290496">
                <a:tc>
                  <a:txBody>
                    <a:bodyPr/>
                    <a:lstStyle/>
                    <a:p>
                      <a:pPr>
                        <a:lnSpc>
                          <a:spcPct val="10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effectLst/>
                          <a:latin typeface="Cambria" pitchFamily="18" charset="0"/>
                        </a:rPr>
                        <a:t>удельный вес лиц, сдавших единый государственный экзамен по обязательным предметам (%)</a:t>
                      </a:r>
                      <a:endParaRPr lang="ru-RU" sz="1000" dirty="0">
                        <a:effectLst/>
                        <a:latin typeface="Cambria" pitchFamily="18" charset="0"/>
                        <a:ea typeface="Times New Roman"/>
                        <a:cs typeface="Times New Roman"/>
                      </a:endParaRPr>
                    </a:p>
                  </a:txBody>
                  <a:tcPr marL="41270" marR="4127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effectLst/>
                          <a:latin typeface="Cambria" pitchFamily="18" charset="0"/>
                        </a:rPr>
                        <a:t>99,5</a:t>
                      </a:r>
                      <a:endParaRPr lang="ru-RU" sz="1000">
                        <a:effectLst/>
                        <a:latin typeface="Cambria" pitchFamily="18" charset="0"/>
                        <a:ea typeface="Times New Roman"/>
                        <a:cs typeface="Times New Roman"/>
                      </a:endParaRPr>
                    </a:p>
                  </a:txBody>
                  <a:tcPr marL="41270" marR="4127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effectLst/>
                          <a:latin typeface="Cambria" pitchFamily="18" charset="0"/>
                        </a:rPr>
                        <a:t>99,5</a:t>
                      </a:r>
                      <a:endParaRPr lang="ru-RU" sz="1000">
                        <a:effectLst/>
                        <a:latin typeface="Cambria" pitchFamily="18" charset="0"/>
                        <a:ea typeface="Times New Roman"/>
                        <a:cs typeface="Times New Roman"/>
                      </a:endParaRPr>
                    </a:p>
                  </a:txBody>
                  <a:tcPr marL="41270" marR="4127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effectLst/>
                          <a:latin typeface="Cambria" pitchFamily="18" charset="0"/>
                        </a:rPr>
                        <a:t>99,5</a:t>
                      </a:r>
                      <a:endParaRPr lang="ru-RU" sz="1000">
                        <a:effectLst/>
                        <a:latin typeface="Cambria" pitchFamily="18" charset="0"/>
                        <a:ea typeface="Times New Roman"/>
                        <a:cs typeface="Times New Roman"/>
                      </a:endParaRPr>
                    </a:p>
                  </a:txBody>
                  <a:tcPr marL="41270" marR="4127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effectLst/>
                          <a:latin typeface="Cambria" pitchFamily="18" charset="0"/>
                        </a:rPr>
                        <a:t>99,5</a:t>
                      </a:r>
                      <a:endParaRPr lang="ru-RU" sz="1000" dirty="0">
                        <a:effectLst/>
                        <a:latin typeface="Cambria" pitchFamily="18" charset="0"/>
                        <a:ea typeface="Times New Roman"/>
                        <a:cs typeface="Times New Roman"/>
                      </a:endParaRPr>
                    </a:p>
                  </a:txBody>
                  <a:tcPr marL="41270" marR="4127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 smtClean="0">
                          <a:effectLst/>
                          <a:latin typeface="Cambria" pitchFamily="18" charset="0"/>
                          <a:ea typeface="Times New Roman"/>
                          <a:cs typeface="Times New Roman"/>
                        </a:rPr>
                        <a:t>99,5</a:t>
                      </a:r>
                      <a:endParaRPr lang="ru-RU" sz="1000" dirty="0">
                        <a:effectLst/>
                        <a:latin typeface="Cambria" pitchFamily="18" charset="0"/>
                        <a:ea typeface="Times New Roman"/>
                        <a:cs typeface="Times New Roman"/>
                      </a:endParaRPr>
                    </a:p>
                  </a:txBody>
                  <a:tcPr marL="41270" marR="41270" marT="0" marB="0" anchor="ctr"/>
                </a:tc>
                <a:extLst>
                  <a:ext uri="{0D108BD9-81ED-4DB2-BD59-A6C34878D82A}">
                    <a16:rowId xmlns="" xmlns:a16="http://schemas.microsoft.com/office/drawing/2014/main" val="10011"/>
                  </a:ext>
                </a:extLst>
              </a:tr>
              <a:tr h="736521">
                <a:tc>
                  <a:txBody>
                    <a:bodyPr/>
                    <a:lstStyle/>
                    <a:p>
                      <a:pPr>
                        <a:lnSpc>
                          <a:spcPct val="10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effectLst/>
                          <a:latin typeface="Cambria" pitchFamily="18" charset="0"/>
                        </a:rPr>
                        <a:t>доля учителей и руководителей общеобразовательных учреждений, прошедших повышение квалификации и (или) профессиональную переподготовку для работы в соответствии с федеральными государственными образовательными стандартами</a:t>
                      </a:r>
                      <a:endParaRPr lang="ru-RU" sz="1000" dirty="0">
                        <a:effectLst/>
                        <a:latin typeface="Cambria" pitchFamily="18" charset="0"/>
                        <a:ea typeface="Times New Roman"/>
                        <a:cs typeface="Times New Roman"/>
                      </a:endParaRPr>
                    </a:p>
                  </a:txBody>
                  <a:tcPr marL="41270" marR="4127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effectLst/>
                          <a:latin typeface="Cambria" pitchFamily="18" charset="0"/>
                        </a:rPr>
                        <a:t>100</a:t>
                      </a:r>
                      <a:endParaRPr lang="ru-RU" sz="1000">
                        <a:effectLst/>
                        <a:latin typeface="Cambria" pitchFamily="18" charset="0"/>
                        <a:ea typeface="Times New Roman"/>
                        <a:cs typeface="Times New Roman"/>
                      </a:endParaRPr>
                    </a:p>
                  </a:txBody>
                  <a:tcPr marL="41270" marR="4127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effectLst/>
                          <a:latin typeface="Cambria" pitchFamily="18" charset="0"/>
                        </a:rPr>
                        <a:t>100</a:t>
                      </a:r>
                      <a:endParaRPr lang="ru-RU" sz="1000">
                        <a:effectLst/>
                        <a:latin typeface="Cambria" pitchFamily="18" charset="0"/>
                        <a:ea typeface="Times New Roman"/>
                        <a:cs typeface="Times New Roman"/>
                      </a:endParaRPr>
                    </a:p>
                  </a:txBody>
                  <a:tcPr marL="41270" marR="4127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effectLst/>
                          <a:latin typeface="Cambria" pitchFamily="18" charset="0"/>
                        </a:rPr>
                        <a:t>100</a:t>
                      </a:r>
                      <a:endParaRPr lang="ru-RU" sz="1000">
                        <a:effectLst/>
                        <a:latin typeface="Cambria" pitchFamily="18" charset="0"/>
                        <a:ea typeface="Times New Roman"/>
                        <a:cs typeface="Times New Roman"/>
                      </a:endParaRPr>
                    </a:p>
                  </a:txBody>
                  <a:tcPr marL="41270" marR="4127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effectLst/>
                          <a:latin typeface="Cambria" pitchFamily="18" charset="0"/>
                        </a:rPr>
                        <a:t>100</a:t>
                      </a:r>
                      <a:endParaRPr lang="ru-RU" sz="1000" dirty="0">
                        <a:effectLst/>
                        <a:latin typeface="Cambria" pitchFamily="18" charset="0"/>
                        <a:ea typeface="Times New Roman"/>
                        <a:cs typeface="Times New Roman"/>
                      </a:endParaRPr>
                    </a:p>
                  </a:txBody>
                  <a:tcPr marL="41270" marR="4127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 smtClean="0">
                          <a:effectLst/>
                          <a:latin typeface="Cambria" pitchFamily="18" charset="0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1000" dirty="0">
                        <a:effectLst/>
                        <a:latin typeface="Cambria" pitchFamily="18" charset="0"/>
                        <a:ea typeface="Times New Roman"/>
                        <a:cs typeface="Times New Roman"/>
                      </a:endParaRPr>
                    </a:p>
                  </a:txBody>
                  <a:tcPr marL="41270" marR="41270" marT="0" marB="0" anchor="ctr"/>
                </a:tc>
                <a:extLst>
                  <a:ext uri="{0D108BD9-81ED-4DB2-BD59-A6C34878D82A}">
                    <a16:rowId xmlns="" xmlns:a16="http://schemas.microsoft.com/office/drawing/2014/main" val="10012"/>
                  </a:ext>
                </a:extLst>
              </a:tr>
              <a:tr h="587845">
                <a:tc>
                  <a:txBody>
                    <a:bodyPr/>
                    <a:lstStyle/>
                    <a:p>
                      <a:pPr>
                        <a:lnSpc>
                          <a:spcPct val="10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effectLst/>
                          <a:latin typeface="Cambria" pitchFamily="18" charset="0"/>
                        </a:rPr>
                        <a:t>доля граждан, получивших выплаты компенсации части родительской платы за содержание ребенка в государственных и муниципальных образовательных учреждениях по обращению</a:t>
                      </a:r>
                      <a:endParaRPr lang="ru-RU" sz="1000" dirty="0">
                        <a:effectLst/>
                        <a:latin typeface="Cambria" pitchFamily="18" charset="0"/>
                        <a:ea typeface="Times New Roman"/>
                        <a:cs typeface="Times New Roman"/>
                      </a:endParaRPr>
                    </a:p>
                  </a:txBody>
                  <a:tcPr marL="41270" marR="4127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effectLst/>
                          <a:latin typeface="Cambria" pitchFamily="18" charset="0"/>
                        </a:rPr>
                        <a:t>100</a:t>
                      </a:r>
                      <a:endParaRPr lang="ru-RU" sz="1000" dirty="0">
                        <a:effectLst/>
                        <a:latin typeface="Cambria" pitchFamily="18" charset="0"/>
                        <a:ea typeface="Times New Roman"/>
                        <a:cs typeface="Times New Roman"/>
                      </a:endParaRPr>
                    </a:p>
                  </a:txBody>
                  <a:tcPr marL="41270" marR="4127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effectLst/>
                          <a:latin typeface="Cambria" pitchFamily="18" charset="0"/>
                        </a:rPr>
                        <a:t>100</a:t>
                      </a:r>
                      <a:endParaRPr lang="ru-RU" sz="1000" dirty="0">
                        <a:effectLst/>
                        <a:latin typeface="Cambria" pitchFamily="18" charset="0"/>
                        <a:ea typeface="Times New Roman"/>
                        <a:cs typeface="Times New Roman"/>
                      </a:endParaRPr>
                    </a:p>
                  </a:txBody>
                  <a:tcPr marL="41270" marR="4127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effectLst/>
                          <a:latin typeface="Cambria" pitchFamily="18" charset="0"/>
                        </a:rPr>
                        <a:t>100</a:t>
                      </a:r>
                      <a:endParaRPr lang="ru-RU" sz="1000" dirty="0">
                        <a:effectLst/>
                        <a:latin typeface="Cambria" pitchFamily="18" charset="0"/>
                        <a:ea typeface="Times New Roman"/>
                        <a:cs typeface="Times New Roman"/>
                      </a:endParaRPr>
                    </a:p>
                  </a:txBody>
                  <a:tcPr marL="41270" marR="4127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effectLst/>
                          <a:latin typeface="Cambria" pitchFamily="18" charset="0"/>
                        </a:rPr>
                        <a:t>100</a:t>
                      </a:r>
                      <a:endParaRPr lang="ru-RU" sz="1000" dirty="0">
                        <a:effectLst/>
                        <a:latin typeface="Cambria" pitchFamily="18" charset="0"/>
                        <a:ea typeface="Times New Roman"/>
                        <a:cs typeface="Times New Roman"/>
                      </a:endParaRPr>
                    </a:p>
                  </a:txBody>
                  <a:tcPr marL="41270" marR="4127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 smtClean="0">
                          <a:effectLst/>
                          <a:latin typeface="Cambria" pitchFamily="18" charset="0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1000" dirty="0">
                        <a:effectLst/>
                        <a:latin typeface="Cambria" pitchFamily="18" charset="0"/>
                        <a:ea typeface="Times New Roman"/>
                        <a:cs typeface="Times New Roman"/>
                      </a:endParaRPr>
                    </a:p>
                  </a:txBody>
                  <a:tcPr marL="41270" marR="41270" marT="0" marB="0" anchor="ctr"/>
                </a:tc>
                <a:extLst>
                  <a:ext uri="{0D108BD9-81ED-4DB2-BD59-A6C34878D82A}">
                    <a16:rowId xmlns="" xmlns:a16="http://schemas.microsoft.com/office/drawing/2014/main" val="10013"/>
                  </a:ext>
                </a:extLst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0" y="620688"/>
            <a:ext cx="652378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Cambria" pitchFamily="18" charset="0"/>
              </a:rPr>
              <a:t>Ожидаемые 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Cambria" pitchFamily="18" charset="0"/>
              </a:rPr>
              <a:t>результаты реализации</a:t>
            </a:r>
          </a:p>
        </p:txBody>
      </p:sp>
    </p:spTree>
    <p:extLst>
      <p:ext uri="{BB962C8B-B14F-4D97-AF65-F5344CB8AC3E}">
        <p14:creationId xmlns:p14="http://schemas.microsoft.com/office/powerpoint/2010/main" val="305840810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-13113" y="1267019"/>
            <a:ext cx="9152184" cy="31624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50" b="1" dirty="0">
                <a:latin typeface="Cambria" pitchFamily="18" charset="0"/>
              </a:rPr>
              <a:t>Цели муниципальной программы:</a:t>
            </a:r>
          </a:p>
          <a:p>
            <a:pPr marL="171450" indent="-171450">
              <a:buClr>
                <a:schemeClr val="tx2"/>
              </a:buClr>
              <a:buFont typeface="Wingdings" pitchFamily="2" charset="2"/>
              <a:buChar char="q"/>
            </a:pPr>
            <a:r>
              <a:rPr lang="ru-RU" sz="1050" dirty="0">
                <a:latin typeface="Cambria" pitchFamily="18" charset="0"/>
              </a:rPr>
              <a:t>Обеспечение  устойчивого развития социально-культурных составляющих качества жизни населения Дятьковского района при сохранении историко-культурной среды и приумножении творческого потенциала жителей.</a:t>
            </a:r>
          </a:p>
          <a:p>
            <a:pPr marL="171450" indent="-171450">
              <a:buClr>
                <a:schemeClr val="tx2"/>
              </a:buClr>
              <a:buFont typeface="Wingdings" pitchFamily="2" charset="2"/>
              <a:buChar char="q"/>
            </a:pPr>
            <a:r>
              <a:rPr lang="ru-RU" sz="1050" dirty="0">
                <a:latin typeface="Cambria" pitchFamily="18" charset="0"/>
              </a:rPr>
              <a:t>Сохранение и развитие творческого потенциала Дятьковского района,  обеспечение прав граждан на доступ к культурным ценностям;</a:t>
            </a:r>
          </a:p>
          <a:p>
            <a:pPr marL="171450" indent="-171450">
              <a:buClr>
                <a:schemeClr val="tx2"/>
              </a:buClr>
              <a:buFont typeface="Wingdings" pitchFamily="2" charset="2"/>
              <a:buChar char="q"/>
            </a:pPr>
            <a:r>
              <a:rPr lang="ru-RU" sz="1050" dirty="0">
                <a:latin typeface="Cambria" pitchFamily="18" charset="0"/>
              </a:rPr>
              <a:t>Обеспечение свободы творчества и прав граждан на участие в культурной жизни.</a:t>
            </a:r>
          </a:p>
          <a:p>
            <a:endParaRPr lang="ru-RU" sz="1050" dirty="0">
              <a:latin typeface="Cambria" pitchFamily="18" charset="0"/>
            </a:endParaRPr>
          </a:p>
          <a:p>
            <a:endParaRPr lang="ru-RU" sz="1050" dirty="0">
              <a:latin typeface="Cambria" pitchFamily="18" charset="0"/>
            </a:endParaRPr>
          </a:p>
          <a:p>
            <a:r>
              <a:rPr lang="ru-RU" sz="1050" b="1" dirty="0">
                <a:latin typeface="Cambria" pitchFamily="18" charset="0"/>
              </a:rPr>
              <a:t>Задачи муниципальной программы:</a:t>
            </a:r>
          </a:p>
          <a:p>
            <a:pPr marL="171450" indent="-171450">
              <a:buClr>
                <a:schemeClr val="tx2"/>
              </a:buClr>
              <a:buFont typeface="Wingdings" pitchFamily="2" charset="2"/>
              <a:buChar char="q"/>
            </a:pPr>
            <a:r>
              <a:rPr lang="ru-RU" sz="1050" dirty="0">
                <a:latin typeface="Cambria" pitchFamily="18" charset="0"/>
              </a:rPr>
              <a:t>Обеспечение мероприятий по охране и сохранению историко-культурного наследия Дятьковского района;</a:t>
            </a:r>
          </a:p>
          <a:p>
            <a:pPr marL="171450" indent="-171450">
              <a:buClr>
                <a:schemeClr val="tx2"/>
              </a:buClr>
              <a:buFont typeface="Wingdings" pitchFamily="2" charset="2"/>
              <a:buChar char="q"/>
            </a:pPr>
            <a:r>
              <a:rPr lang="ru-RU" sz="1050" dirty="0">
                <a:latin typeface="Cambria" pitchFamily="18" charset="0"/>
              </a:rPr>
              <a:t>Повышение активности и развитие творческих  инициатив населения, способствование  развитию социального партнерства;</a:t>
            </a:r>
          </a:p>
          <a:p>
            <a:pPr marL="171450" indent="-171450">
              <a:buClr>
                <a:schemeClr val="tx2"/>
              </a:buClr>
              <a:buFont typeface="Wingdings" pitchFamily="2" charset="2"/>
              <a:buChar char="q"/>
            </a:pPr>
            <a:r>
              <a:rPr lang="ru-RU" sz="1050" dirty="0">
                <a:latin typeface="Cambria" pitchFamily="18" charset="0"/>
              </a:rPr>
              <a:t>Создание системы по развитию музеев и библиотек, расширение использования виртуальных и иных продуктов культуры;</a:t>
            </a:r>
          </a:p>
          <a:p>
            <a:pPr marL="171450" indent="-171450">
              <a:buClr>
                <a:schemeClr val="tx2"/>
              </a:buClr>
              <a:buFont typeface="Wingdings" pitchFamily="2" charset="2"/>
              <a:buChar char="q"/>
            </a:pPr>
            <a:r>
              <a:rPr lang="ru-RU" sz="1050" dirty="0">
                <a:latin typeface="Cambria" pitchFamily="18" charset="0"/>
              </a:rPr>
              <a:t>Обеспечение поддержки носителей и коллективов народной культуры Дятьковского района;</a:t>
            </a:r>
          </a:p>
          <a:p>
            <a:pPr marL="171450" indent="-171450">
              <a:buClr>
                <a:schemeClr val="tx2"/>
              </a:buClr>
              <a:buFont typeface="Wingdings" pitchFamily="2" charset="2"/>
              <a:buChar char="q"/>
            </a:pPr>
            <a:r>
              <a:rPr lang="ru-RU" sz="1050" dirty="0">
                <a:latin typeface="Cambria" pitchFamily="18" charset="0"/>
              </a:rPr>
              <a:t>Обеспечение оптимального использования  кадровых ресурсов;</a:t>
            </a:r>
          </a:p>
          <a:p>
            <a:pPr marL="171450" indent="-171450">
              <a:buClr>
                <a:schemeClr val="tx2"/>
              </a:buClr>
              <a:buFont typeface="Wingdings" pitchFamily="2" charset="2"/>
              <a:buChar char="q"/>
            </a:pPr>
            <a:r>
              <a:rPr lang="ru-RU" sz="1050" dirty="0">
                <a:latin typeface="Cambria" pitchFamily="18" charset="0"/>
              </a:rPr>
              <a:t>Обеспечение сохранения и развития системы художественного образования и поддержки молодых дарований;</a:t>
            </a:r>
          </a:p>
          <a:p>
            <a:pPr marL="171450" indent="-171450">
              <a:buClr>
                <a:schemeClr val="tx2"/>
              </a:buClr>
              <a:buFont typeface="Wingdings" pitchFamily="2" charset="2"/>
              <a:buChar char="q"/>
            </a:pPr>
            <a:r>
              <a:rPr lang="ru-RU" sz="1050" dirty="0">
                <a:latin typeface="Cambria" pitchFamily="18" charset="0"/>
              </a:rPr>
              <a:t>Обеспечение укрепления материальной базы сферы культуры и рациональное использование материальных ресурсов;</a:t>
            </a:r>
          </a:p>
          <a:p>
            <a:pPr marL="171450" indent="-171450">
              <a:buClr>
                <a:schemeClr val="tx2"/>
              </a:buClr>
              <a:buFont typeface="Wingdings" pitchFamily="2" charset="2"/>
              <a:buChar char="q"/>
            </a:pPr>
            <a:r>
              <a:rPr lang="ru-RU" sz="1050" dirty="0">
                <a:latin typeface="Cambria" pitchFamily="18" charset="0"/>
              </a:rPr>
              <a:t>Туристическое обеспечение привлекательности Дятьковского района путем развития событийного туризма и совершенствования инфраструктуры;</a:t>
            </a:r>
          </a:p>
          <a:p>
            <a:pPr marL="171450" indent="-171450">
              <a:buClr>
                <a:schemeClr val="tx2"/>
              </a:buClr>
              <a:buFont typeface="Wingdings" pitchFamily="2" charset="2"/>
              <a:buChar char="q"/>
            </a:pPr>
            <a:r>
              <a:rPr lang="ru-RU" sz="1050" dirty="0">
                <a:latin typeface="Cambria" pitchFamily="18" charset="0"/>
              </a:rPr>
              <a:t>Охрана и сохранение культурного и исторического наследия Дятьковского района;</a:t>
            </a:r>
          </a:p>
          <a:p>
            <a:pPr marL="171450" indent="-171450">
              <a:buClr>
                <a:schemeClr val="tx2"/>
              </a:buClr>
              <a:buFont typeface="Wingdings" pitchFamily="2" charset="2"/>
              <a:buChar char="q"/>
            </a:pPr>
            <a:r>
              <a:rPr lang="ru-RU" sz="1050" dirty="0">
                <a:latin typeface="Cambria" pitchFamily="18" charset="0"/>
              </a:rPr>
              <a:t>Создание условий для расширения доступа различных категорий населения района к культурным </a:t>
            </a:r>
            <a:r>
              <a:rPr lang="ru-RU" sz="1050" dirty="0" smtClean="0">
                <a:latin typeface="Cambria" pitchFamily="18" charset="0"/>
              </a:rPr>
              <a:t>ценностям и т.д.</a:t>
            </a:r>
            <a:endParaRPr lang="ru-RU" sz="1050" dirty="0">
              <a:latin typeface="Cambria" pitchFamily="18" charset="0"/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88221728"/>
              </p:ext>
            </p:extLst>
          </p:nvPr>
        </p:nvGraphicFramePr>
        <p:xfrm>
          <a:off x="179738" y="4630895"/>
          <a:ext cx="8766481" cy="1903243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3654361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278030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278030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278030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1278030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</a:tblGrid>
              <a:tr h="672539">
                <a:tc rowSpan="2">
                  <a:txBody>
                    <a:bodyPr/>
                    <a:lstStyle/>
                    <a:p>
                      <a:pPr algn="ctr" fontAlgn="b"/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mbria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Cambria" pitchFamily="18" charset="0"/>
                        </a:rPr>
                        <a:t>2019 </a:t>
                      </a:r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effectLst/>
                          <a:latin typeface="Cambria" pitchFamily="18" charset="0"/>
                        </a:rPr>
                        <a:t>год</a:t>
                      </a: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pPr algn="ctr" fontAlgn="b"/>
                      <a:endParaRPr lang="ru-RU" sz="1200" b="1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 dirty="0" smtClean="0">
                          <a:effectLst/>
                          <a:latin typeface="Cambria" pitchFamily="18" charset="0"/>
                        </a:rPr>
                        <a:t>2020 </a:t>
                      </a:r>
                      <a:r>
                        <a:rPr lang="ru-RU" sz="1200" u="none" strike="noStrike" dirty="0">
                          <a:effectLst/>
                          <a:latin typeface="Cambria" pitchFamily="18" charset="0"/>
                        </a:rPr>
                        <a:t>год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mbria" pitchFamily="18" charset="0"/>
                      </a:endParaRPr>
                    </a:p>
                  </a:txBody>
                  <a:tcPr marL="9525" marR="9525" marT="9525" marB="0" anchor="ctr"/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 dirty="0" smtClean="0">
                          <a:effectLst/>
                          <a:latin typeface="Cambria" pitchFamily="18" charset="0"/>
                        </a:rPr>
                        <a:t>2021 </a:t>
                      </a:r>
                      <a:r>
                        <a:rPr lang="ru-RU" sz="1200" u="none" strike="noStrike" dirty="0">
                          <a:effectLst/>
                          <a:latin typeface="Cambria" pitchFamily="18" charset="0"/>
                        </a:rPr>
                        <a:t>год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mbria" pitchFamily="18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672539">
                <a:tc vMerge="1">
                  <a:txBody>
                    <a:bodyPr/>
                    <a:lstStyle/>
                    <a:p>
                      <a:pPr algn="ctr" fontAlgn="b"/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u="none" strike="noStrike" dirty="0">
                          <a:solidFill>
                            <a:schemeClr val="tx1"/>
                          </a:solidFill>
                          <a:effectLst/>
                          <a:latin typeface="Cambria" pitchFamily="18" charset="0"/>
                        </a:rPr>
                        <a:t>Сумма</a:t>
                      </a:r>
                      <a:endParaRPr lang="ru-RU" sz="1200" b="1" i="0" u="none" strike="noStrike" dirty="0">
                        <a:solidFill>
                          <a:schemeClr val="tx1"/>
                        </a:solidFill>
                        <a:effectLst/>
                        <a:latin typeface="Cambria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Cambria" pitchFamily="18" charset="0"/>
                        </a:rPr>
                        <a:t>Удельный вес в общем объеме расходов, %</a:t>
                      </a:r>
                    </a:p>
                  </a:txBody>
                  <a:tcPr marL="9525" marR="9525" marT="9525" marB="0" anchor="ctr"/>
                </a:tc>
                <a:tc vMerge="1">
                  <a:txBody>
                    <a:bodyPr/>
                    <a:lstStyle/>
                    <a:p>
                      <a:pPr algn="ctr" fontAlgn="b"/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 vMerge="1">
                  <a:txBody>
                    <a:bodyPr/>
                    <a:lstStyle/>
                    <a:p>
                      <a:pPr algn="ctr" fontAlgn="b"/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452184"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 dirty="0">
                          <a:effectLst/>
                          <a:latin typeface="Cambria" pitchFamily="18" charset="0"/>
                        </a:rPr>
                        <a:t>Средства на реализацию муниципальной программы,</a:t>
                      </a:r>
                    </a:p>
                    <a:p>
                      <a:pPr algn="ctr" fontAlgn="b"/>
                      <a:r>
                        <a:rPr lang="ru-RU" sz="1200" u="none" strike="noStrike" dirty="0">
                          <a:effectLst/>
                          <a:latin typeface="Cambria" pitchFamily="18" charset="0"/>
                        </a:rPr>
                        <a:t> тыс. рублей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0" dirty="0" smtClean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ea typeface="Times New Roman"/>
                        </a:rPr>
                        <a:t>101 095,6</a:t>
                      </a:r>
                      <a:endParaRPr lang="ru-RU" sz="1200" b="0" dirty="0">
                        <a:solidFill>
                          <a:srgbClr val="000000"/>
                        </a:solidFill>
                        <a:effectLst/>
                        <a:latin typeface="Cambria" pitchFamily="18" charset="0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latin typeface="Cambria" pitchFamily="18" charset="0"/>
                        </a:rPr>
                        <a:t>12,7</a:t>
                      </a:r>
                      <a:endParaRPr lang="ru-RU" sz="1200" b="0" dirty="0">
                        <a:latin typeface="Cambria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0" dirty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ea typeface="Times New Roman" panose="02020603050405020304" pitchFamily="18" charset="0"/>
                        </a:rPr>
                        <a:t>98 </a:t>
                      </a:r>
                      <a:r>
                        <a:rPr lang="ru-RU" sz="1200" b="0" dirty="0" smtClean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ea typeface="Times New Roman" panose="02020603050405020304" pitchFamily="18" charset="0"/>
                        </a:rPr>
                        <a:t>420,3</a:t>
                      </a:r>
                      <a:endParaRPr lang="ru-RU" sz="1200" b="0" dirty="0">
                        <a:effectLst/>
                        <a:latin typeface="Cambria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0" dirty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ea typeface="Times New Roman" panose="02020603050405020304" pitchFamily="18" charset="0"/>
                        </a:rPr>
                        <a:t>89 </a:t>
                      </a:r>
                      <a:r>
                        <a:rPr lang="ru-RU" sz="1200" b="0" dirty="0" smtClean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ea typeface="Times New Roman" panose="02020603050405020304" pitchFamily="18" charset="0"/>
                        </a:rPr>
                        <a:t>665,6</a:t>
                      </a:r>
                      <a:endParaRPr lang="ru-RU" sz="1200" b="0" dirty="0">
                        <a:effectLst/>
                        <a:latin typeface="Cambria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-13113" y="620688"/>
            <a:ext cx="915218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Cambria" pitchFamily="18" charset="0"/>
              </a:rPr>
              <a:t>8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Cambria" pitchFamily="18" charset="0"/>
              </a:rPr>
              <a:t>.3. Муниципальная 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Cambria" pitchFamily="18" charset="0"/>
              </a:rPr>
              <a:t>программа «Развитие культуры </a:t>
            </a:r>
          </a:p>
          <a:p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Cambria" pitchFamily="18" charset="0"/>
              </a:rPr>
              <a:t>Дятьковского района (2019-2021 годы)»</a:t>
            </a:r>
          </a:p>
        </p:txBody>
      </p:sp>
      <p:pic>
        <p:nvPicPr>
          <p:cNvPr id="1026" name="Picture 2" descr="\\DEPO17\Post\БЮДЖЕТЫ\Бюджет 2019-2021\бюджет для граждан\2.jpg"/>
          <p:cNvPicPr>
            <a:picLocks noChangeAspect="1" noChangeArrowheads="1"/>
          </p:cNvPicPr>
          <p:nvPr/>
        </p:nvPicPr>
        <p:blipFill rotWithShape="1"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692" r="6007" b="35929"/>
          <a:stretch/>
        </p:blipFill>
        <p:spPr bwMode="auto">
          <a:xfrm>
            <a:off x="266312" y="4700081"/>
            <a:ext cx="3497820" cy="11858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2834612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268760"/>
            <a:ext cx="9173579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200" b="1" dirty="0">
              <a:latin typeface="Cambria" pitchFamily="18" charset="0"/>
            </a:endParaRPr>
          </a:p>
          <a:p>
            <a:r>
              <a:rPr lang="ru-RU" sz="1200" b="1" dirty="0">
                <a:latin typeface="Cambria" pitchFamily="18" charset="0"/>
              </a:rPr>
              <a:t>Цели муниципальной программы: </a:t>
            </a:r>
            <a:r>
              <a:rPr lang="ru-RU" sz="1200" dirty="0">
                <a:latin typeface="Cambria" pitchFamily="18" charset="0"/>
              </a:rPr>
              <a:t>Создание условий для эффективного управления и распоряжения имуществом муниципальных образований «Дятьковский район</a:t>
            </a:r>
          </a:p>
          <a:p>
            <a:endParaRPr lang="ru-RU" sz="1200" b="1" dirty="0">
              <a:latin typeface="Cambria" pitchFamily="18" charset="0"/>
            </a:endParaRPr>
          </a:p>
          <a:p>
            <a:endParaRPr lang="ru-RU" sz="1200" b="1" dirty="0">
              <a:latin typeface="Cambria" pitchFamily="18" charset="0"/>
            </a:endParaRPr>
          </a:p>
          <a:p>
            <a:r>
              <a:rPr lang="ru-RU" sz="1200" b="1" dirty="0">
                <a:latin typeface="Cambria" pitchFamily="18" charset="0"/>
              </a:rPr>
              <a:t>Задачи муниципальной программы:</a:t>
            </a:r>
          </a:p>
          <a:p>
            <a:pPr marL="171450" indent="-171450">
              <a:buClr>
                <a:schemeClr val="tx2"/>
              </a:buClr>
              <a:buFont typeface="Wingdings" pitchFamily="2" charset="2"/>
              <a:buChar char="q"/>
            </a:pPr>
            <a:r>
              <a:rPr lang="ru-RU" sz="1200" dirty="0">
                <a:latin typeface="Cambria" pitchFamily="18" charset="0"/>
              </a:rPr>
              <a:t>Создание условий для эффективного управления и распоряжения имуществом муниципального образования;</a:t>
            </a:r>
          </a:p>
          <a:p>
            <a:pPr marL="171450" indent="-171450">
              <a:buClr>
                <a:schemeClr val="tx2"/>
              </a:buClr>
              <a:buFont typeface="Wingdings" pitchFamily="2" charset="2"/>
              <a:buChar char="q"/>
            </a:pPr>
            <a:r>
              <a:rPr lang="ru-RU" sz="1200" dirty="0">
                <a:latin typeface="Cambria" pitchFamily="18" charset="0"/>
              </a:rPr>
              <a:t>Предоставление земельных участков многодетным семьям;</a:t>
            </a:r>
          </a:p>
          <a:p>
            <a:pPr marL="171450" indent="-171450">
              <a:buClr>
                <a:schemeClr val="tx2"/>
              </a:buClr>
              <a:buFont typeface="Wingdings" pitchFamily="2" charset="2"/>
              <a:buChar char="q"/>
            </a:pPr>
            <a:r>
              <a:rPr lang="ru-RU" sz="1200" dirty="0">
                <a:latin typeface="Cambria" pitchFamily="18" charset="0"/>
              </a:rPr>
              <a:t>Защита имущественных </a:t>
            </a:r>
            <a:r>
              <a:rPr lang="ru-RU" sz="1200" dirty="0" smtClean="0">
                <a:latin typeface="Cambria" pitchFamily="18" charset="0"/>
              </a:rPr>
              <a:t>интересов и т.д.</a:t>
            </a:r>
            <a:endParaRPr lang="ru-RU" sz="1200" dirty="0">
              <a:latin typeface="Cambria" pitchFamily="18" charset="0"/>
            </a:endParaRPr>
          </a:p>
          <a:p>
            <a:endParaRPr lang="ru-RU" sz="1200" dirty="0">
              <a:latin typeface="Cambria" pitchFamily="18" charset="0"/>
            </a:endParaRPr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93478848"/>
              </p:ext>
            </p:extLst>
          </p:nvPr>
        </p:nvGraphicFramePr>
        <p:xfrm>
          <a:off x="188263" y="3229513"/>
          <a:ext cx="8766481" cy="1903243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3654361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278030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278030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278030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1278030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</a:tblGrid>
              <a:tr h="672539">
                <a:tc rowSpan="2">
                  <a:txBody>
                    <a:bodyPr/>
                    <a:lstStyle/>
                    <a:p>
                      <a:pPr algn="ctr" fontAlgn="b"/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mbria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Cambria" pitchFamily="18" charset="0"/>
                        </a:rPr>
                        <a:t>2019 </a:t>
                      </a:r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effectLst/>
                          <a:latin typeface="Cambria" pitchFamily="18" charset="0"/>
                        </a:rPr>
                        <a:t>год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mbria" pitchFamily="18" charset="0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pPr algn="ctr" fontAlgn="b"/>
                      <a:endParaRPr lang="ru-RU" sz="1200" b="1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 dirty="0" smtClean="0">
                          <a:effectLst/>
                          <a:latin typeface="Cambria" pitchFamily="18" charset="0"/>
                        </a:rPr>
                        <a:t>2020 </a:t>
                      </a:r>
                      <a:r>
                        <a:rPr lang="ru-RU" sz="1200" u="none" strike="noStrike" dirty="0">
                          <a:effectLst/>
                          <a:latin typeface="Cambria" pitchFamily="18" charset="0"/>
                        </a:rPr>
                        <a:t>год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mbria" pitchFamily="18" charset="0"/>
                      </a:endParaRPr>
                    </a:p>
                  </a:txBody>
                  <a:tcPr marL="9525" marR="9525" marT="9525" marB="0" anchor="ctr"/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 dirty="0" smtClean="0">
                          <a:effectLst/>
                          <a:latin typeface="Cambria" pitchFamily="18" charset="0"/>
                        </a:rPr>
                        <a:t>2021 </a:t>
                      </a:r>
                      <a:r>
                        <a:rPr lang="ru-RU" sz="1200" u="none" strike="noStrike" dirty="0">
                          <a:effectLst/>
                          <a:latin typeface="Cambria" pitchFamily="18" charset="0"/>
                        </a:rPr>
                        <a:t>год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mbria" pitchFamily="18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672539">
                <a:tc vMerge="1">
                  <a:txBody>
                    <a:bodyPr/>
                    <a:lstStyle/>
                    <a:p>
                      <a:pPr algn="ctr" fontAlgn="b"/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u="none" strike="noStrike" dirty="0">
                          <a:solidFill>
                            <a:schemeClr val="tx1"/>
                          </a:solidFill>
                          <a:effectLst/>
                          <a:latin typeface="Cambria" pitchFamily="18" charset="0"/>
                        </a:rPr>
                        <a:t>Сумма</a:t>
                      </a:r>
                      <a:endParaRPr lang="ru-RU" sz="1200" b="1" i="0" u="none" strike="noStrike" dirty="0">
                        <a:solidFill>
                          <a:schemeClr val="tx1"/>
                        </a:solidFill>
                        <a:effectLst/>
                        <a:latin typeface="Cambria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Cambria" pitchFamily="18" charset="0"/>
                        </a:rPr>
                        <a:t>Удельный вес в общем объеме расходов, %</a:t>
                      </a:r>
                    </a:p>
                  </a:txBody>
                  <a:tcPr marL="9525" marR="9525" marT="9525" marB="0" anchor="ctr"/>
                </a:tc>
                <a:tc vMerge="1">
                  <a:txBody>
                    <a:bodyPr/>
                    <a:lstStyle/>
                    <a:p>
                      <a:pPr algn="ctr" fontAlgn="b"/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 vMerge="1">
                  <a:txBody>
                    <a:bodyPr/>
                    <a:lstStyle/>
                    <a:p>
                      <a:pPr algn="ctr" fontAlgn="b"/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452184"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 dirty="0">
                          <a:effectLst/>
                          <a:latin typeface="Cambria" pitchFamily="18" charset="0"/>
                        </a:rPr>
                        <a:t>Средства на реализацию муниципальной программы,</a:t>
                      </a:r>
                    </a:p>
                    <a:p>
                      <a:pPr algn="ctr" fontAlgn="b"/>
                      <a:r>
                        <a:rPr lang="ru-RU" sz="1200" u="none" strike="noStrike" dirty="0">
                          <a:effectLst/>
                          <a:latin typeface="Cambria" pitchFamily="18" charset="0"/>
                        </a:rPr>
                        <a:t> тыс. рублей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0" dirty="0" smtClean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ea typeface="Times New Roman"/>
                        </a:rPr>
                        <a:t>9 455,5</a:t>
                      </a:r>
                      <a:endParaRPr lang="ru-RU" sz="1200" b="0" dirty="0">
                        <a:solidFill>
                          <a:srgbClr val="000000"/>
                        </a:solidFill>
                        <a:effectLst/>
                        <a:latin typeface="Cambria" pitchFamily="18" charset="0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latin typeface="Cambria" pitchFamily="18" charset="0"/>
                        </a:rPr>
                        <a:t>1,2</a:t>
                      </a:r>
                      <a:endParaRPr lang="ru-RU" sz="1200" b="0" dirty="0">
                        <a:latin typeface="Cambria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0" dirty="0" smtClean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ea typeface="Times New Roman"/>
                        </a:rPr>
                        <a:t>5 668,1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0" dirty="0" smtClean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ea typeface="Times New Roman"/>
                        </a:rPr>
                        <a:t>5 668,1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050" name="Picture 2" descr="http://empire-evp.ru/uploads/editor/835ccedb4796847cc4f868d83477e092.jpg"/>
          <p:cNvPicPr>
            <a:picLocks noChangeAspect="1" noChangeArrowheads="1"/>
          </p:cNvPicPr>
          <p:nvPr/>
        </p:nvPicPr>
        <p:blipFill rotWithShape="1"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867" b="23738"/>
          <a:stretch/>
        </p:blipFill>
        <p:spPr bwMode="auto">
          <a:xfrm>
            <a:off x="260635" y="3284984"/>
            <a:ext cx="3505605" cy="120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0" y="620688"/>
            <a:ext cx="81724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Cambria" pitchFamily="18" charset="0"/>
              </a:rPr>
              <a:t>8.4. Муниципальная 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Cambria" pitchFamily="18" charset="0"/>
              </a:rPr>
              <a:t>программа «Управление муниципальным имуществом Дятьковского района (2019-2021 годы)»</a:t>
            </a:r>
          </a:p>
        </p:txBody>
      </p:sp>
    </p:spTree>
    <p:extLst>
      <p:ext uri="{BB962C8B-B14F-4D97-AF65-F5344CB8AC3E}">
        <p14:creationId xmlns:p14="http://schemas.microsoft.com/office/powerpoint/2010/main" val="46618499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267019"/>
            <a:ext cx="914399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200" b="1" dirty="0">
              <a:latin typeface="Cambria" pitchFamily="18" charset="0"/>
            </a:endParaRPr>
          </a:p>
          <a:p>
            <a:r>
              <a:rPr lang="ru-RU" sz="1200" b="1" dirty="0">
                <a:latin typeface="Cambria" pitchFamily="18" charset="0"/>
              </a:rPr>
              <a:t>Цели муниципальной программы:</a:t>
            </a:r>
          </a:p>
          <a:p>
            <a:pPr marL="171450" indent="-171450">
              <a:buClr>
                <a:schemeClr val="tx2"/>
              </a:buClr>
              <a:buFont typeface="Wingdings" pitchFamily="2" charset="2"/>
              <a:buChar char="q"/>
            </a:pPr>
            <a:r>
              <a:rPr lang="ru-RU" sz="1200" dirty="0">
                <a:latin typeface="Cambria" pitchFamily="18" charset="0"/>
              </a:rPr>
              <a:t>Эффективное исполнение полномочий исполнительно-распорядительного органа Дятьковского района.</a:t>
            </a:r>
          </a:p>
          <a:p>
            <a:pPr>
              <a:buClr>
                <a:schemeClr val="tx2"/>
              </a:buClr>
            </a:pPr>
            <a:endParaRPr lang="ru-RU" sz="1200" dirty="0">
              <a:latin typeface="Cambria" pitchFamily="18" charset="0"/>
            </a:endParaRPr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91194374"/>
              </p:ext>
            </p:extLst>
          </p:nvPr>
        </p:nvGraphicFramePr>
        <p:xfrm>
          <a:off x="251520" y="4451273"/>
          <a:ext cx="8766481" cy="1903243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3654361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278030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278030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278030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1278030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</a:tblGrid>
              <a:tr h="672539">
                <a:tc rowSpan="2">
                  <a:txBody>
                    <a:bodyPr/>
                    <a:lstStyle/>
                    <a:p>
                      <a:pPr algn="ctr" fontAlgn="b"/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2019 </a:t>
                      </a:r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год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pPr algn="ctr" fontAlgn="b"/>
                      <a:endParaRPr lang="ru-RU" sz="1200" b="1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 dirty="0" smtClean="0">
                          <a:effectLst/>
                        </a:rPr>
                        <a:t>2020 </a:t>
                      </a:r>
                      <a:r>
                        <a:rPr lang="ru-RU" sz="1200" u="none" strike="noStrike" dirty="0">
                          <a:effectLst/>
                        </a:rPr>
                        <a:t>год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 dirty="0" smtClean="0">
                          <a:effectLst/>
                        </a:rPr>
                        <a:t>2021 </a:t>
                      </a:r>
                      <a:r>
                        <a:rPr lang="ru-RU" sz="1200" u="none" strike="noStrike" dirty="0">
                          <a:effectLst/>
                        </a:rPr>
                        <a:t>год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672539">
                <a:tc vMerge="1">
                  <a:txBody>
                    <a:bodyPr/>
                    <a:lstStyle/>
                    <a:p>
                      <a:pPr algn="ctr" fontAlgn="b"/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Сумма</a:t>
                      </a:r>
                      <a:endParaRPr lang="ru-RU" sz="1200" b="1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Удельный вес в общем объеме расходов, %</a:t>
                      </a:r>
                    </a:p>
                  </a:txBody>
                  <a:tcPr marL="9525" marR="9525" marT="9525" marB="0" anchor="ctr"/>
                </a:tc>
                <a:tc vMerge="1">
                  <a:txBody>
                    <a:bodyPr/>
                    <a:lstStyle/>
                    <a:p>
                      <a:pPr algn="ctr" fontAlgn="b"/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 vMerge="1">
                  <a:txBody>
                    <a:bodyPr/>
                    <a:lstStyle/>
                    <a:p>
                      <a:pPr algn="ctr" fontAlgn="b"/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452184"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 dirty="0">
                          <a:effectLst/>
                        </a:rPr>
                        <a:t>Средства на реализацию муниципальной программы,</a:t>
                      </a:r>
                    </a:p>
                    <a:p>
                      <a:pPr algn="ctr" fontAlgn="b"/>
                      <a:r>
                        <a:rPr lang="ru-RU" sz="1200" u="none" strike="noStrike" dirty="0">
                          <a:effectLst/>
                        </a:rPr>
                        <a:t> тыс. рублей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0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/>
                        </a:rPr>
                        <a:t>120 130,7</a:t>
                      </a:r>
                      <a:endParaRPr lang="ru-RU" sz="1200" b="0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latin typeface="+mj-lt"/>
                        </a:rPr>
                        <a:t>15,1</a:t>
                      </a:r>
                      <a:endParaRPr lang="ru-RU" sz="1200" b="0" dirty="0">
                        <a:latin typeface="+mj-lt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109 </a:t>
                      </a:r>
                      <a:r>
                        <a:rPr lang="ru-RU" sz="1200" b="0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002,1</a:t>
                      </a:r>
                      <a:endParaRPr lang="ru-RU" sz="1200" b="0" dirty="0"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111 </a:t>
                      </a:r>
                      <a:r>
                        <a:rPr lang="ru-RU" sz="1200" b="0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013,7</a:t>
                      </a:r>
                      <a:endParaRPr lang="ru-RU" sz="1200" b="0" dirty="0"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-991" y="1997460"/>
            <a:ext cx="914499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1200" b="1" dirty="0">
                <a:solidFill>
                  <a:prstClr val="black"/>
                </a:solidFill>
                <a:latin typeface="Cambria" pitchFamily="18" charset="0"/>
              </a:rPr>
              <a:t>Задачи муниципальной программы:</a:t>
            </a:r>
          </a:p>
          <a:p>
            <a:pPr marL="171450" lvl="0" indent="-171450">
              <a:buClr>
                <a:srgbClr val="1F497D"/>
              </a:buClr>
              <a:buFont typeface="Wingdings" pitchFamily="2" charset="2"/>
              <a:buChar char="q"/>
            </a:pPr>
            <a:r>
              <a:rPr lang="ru-RU" sz="1200" dirty="0">
                <a:solidFill>
                  <a:prstClr val="black"/>
                </a:solidFill>
                <a:latin typeface="Cambria" pitchFamily="18" charset="0"/>
              </a:rPr>
              <a:t>Создание условий для эффективной деятельности  администрации Дятьковского района;</a:t>
            </a:r>
          </a:p>
          <a:p>
            <a:pPr marL="171450" lvl="0" indent="-171450">
              <a:buClr>
                <a:srgbClr val="1F497D"/>
              </a:buClr>
              <a:buFont typeface="Wingdings" pitchFamily="2" charset="2"/>
              <a:buChar char="q"/>
            </a:pPr>
            <a:r>
              <a:rPr lang="ru-RU" sz="1200" dirty="0">
                <a:solidFill>
                  <a:prstClr val="black"/>
                </a:solidFill>
                <a:latin typeface="Cambria" pitchFamily="18" charset="0"/>
              </a:rPr>
              <a:t>Обеспечение реализации полномочий Дятьковского района, включая переданные  полномочия субъекта Российской Федерации</a:t>
            </a:r>
          </a:p>
          <a:p>
            <a:pPr marL="171450" lvl="0" indent="-171450">
              <a:buClr>
                <a:srgbClr val="1F497D"/>
              </a:buClr>
              <a:buFont typeface="Wingdings" pitchFamily="2" charset="2"/>
              <a:buChar char="q"/>
            </a:pPr>
            <a:r>
              <a:rPr lang="ru-RU" sz="1200" dirty="0">
                <a:solidFill>
                  <a:prstClr val="black"/>
                </a:solidFill>
                <a:latin typeface="Cambria" pitchFamily="18" charset="0"/>
              </a:rPr>
              <a:t>Поддержка субъектов малого и среднего предпринимательства в области подготовки, переподготовки и повышения квалификации кадров;</a:t>
            </a:r>
          </a:p>
          <a:p>
            <a:pPr marL="171450" lvl="0" indent="-171450">
              <a:buClr>
                <a:srgbClr val="1F497D"/>
              </a:buClr>
              <a:buFont typeface="Wingdings" pitchFamily="2" charset="2"/>
              <a:buChar char="q"/>
            </a:pPr>
            <a:r>
              <a:rPr lang="ru-RU" sz="1200" dirty="0">
                <a:solidFill>
                  <a:prstClr val="black"/>
                </a:solidFill>
                <a:latin typeface="Cambria" pitchFamily="18" charset="0"/>
              </a:rPr>
              <a:t>Развитие материально-технической базы учреждений в сфере физической культуры и спорта и ее эффективной </a:t>
            </a:r>
            <a:r>
              <a:rPr lang="ru-RU" sz="1200" dirty="0" smtClean="0">
                <a:solidFill>
                  <a:prstClr val="black"/>
                </a:solidFill>
                <a:latin typeface="Cambria" pitchFamily="18" charset="0"/>
              </a:rPr>
              <a:t>использования;</a:t>
            </a:r>
            <a:endParaRPr lang="ru-RU" sz="1200" dirty="0">
              <a:solidFill>
                <a:prstClr val="black"/>
              </a:solidFill>
              <a:latin typeface="Cambria" pitchFamily="18" charset="0"/>
            </a:endParaRPr>
          </a:p>
          <a:p>
            <a:pPr marL="171450" lvl="0" indent="-171450">
              <a:buClr>
                <a:srgbClr val="1F497D"/>
              </a:buClr>
              <a:buFont typeface="Wingdings" pitchFamily="2" charset="2"/>
              <a:buChar char="q"/>
            </a:pPr>
            <a:r>
              <a:rPr lang="ru-RU" sz="1200" dirty="0">
                <a:solidFill>
                  <a:prstClr val="black"/>
                </a:solidFill>
                <a:latin typeface="Cambria" pitchFamily="18" charset="0"/>
              </a:rPr>
              <a:t>Создание условий для эффективного управления и распоряжения имуществом муниципального </a:t>
            </a:r>
            <a:r>
              <a:rPr lang="ru-RU" sz="1200" dirty="0" smtClean="0">
                <a:solidFill>
                  <a:prstClr val="black"/>
                </a:solidFill>
                <a:latin typeface="Cambria" pitchFamily="18" charset="0"/>
              </a:rPr>
              <a:t>образования;</a:t>
            </a:r>
            <a:endParaRPr lang="ru-RU" sz="1200" dirty="0">
              <a:solidFill>
                <a:prstClr val="black"/>
              </a:solidFill>
              <a:latin typeface="Cambria" pitchFamily="18" charset="0"/>
            </a:endParaRPr>
          </a:p>
          <a:p>
            <a:pPr marL="171450" lvl="0" indent="-171450">
              <a:buClr>
                <a:srgbClr val="1F497D"/>
              </a:buClr>
              <a:buFont typeface="Wingdings" pitchFamily="2" charset="2"/>
              <a:buChar char="q"/>
            </a:pPr>
            <a:r>
              <a:rPr lang="ru-RU" sz="1200" dirty="0">
                <a:solidFill>
                  <a:prstClr val="black"/>
                </a:solidFill>
                <a:latin typeface="Cambria" pitchFamily="18" charset="0"/>
              </a:rPr>
              <a:t>Оперативное управление силами и средствами РСЧС, расположенными на территории муниципального образования, постановка и доведение до них задач по локализации и ликвидации последствий пожаров, аварий, стихийных бедствий и других ЧС (происшествий), принятие необходимых экстренных мер и решений (в пределах установленных полномочий) и т.д.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992" y="620688"/>
            <a:ext cx="817140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Cambria" pitchFamily="18" charset="0"/>
              </a:rPr>
              <a:t>8.5. 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Cambria" pitchFamily="18" charset="0"/>
              </a:rPr>
              <a:t>Муниципальная программа «Реализация полномочий исполнительно-распорядительного органа Дятьковского района (2019-2021 годы)»</a:t>
            </a:r>
          </a:p>
        </p:txBody>
      </p:sp>
      <p:pic>
        <p:nvPicPr>
          <p:cNvPr id="10" name="Picture 2" descr="Центр города Дятьково"/>
          <p:cNvPicPr>
            <a:picLocks noChangeAspect="1" noChangeArrowheads="1"/>
          </p:cNvPicPr>
          <p:nvPr/>
        </p:nvPicPr>
        <p:blipFill rotWithShape="1"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239" t="14467" r="2753" b="40783"/>
          <a:stretch/>
        </p:blipFill>
        <p:spPr bwMode="auto">
          <a:xfrm>
            <a:off x="294097" y="4500979"/>
            <a:ext cx="3557823" cy="12322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2983412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-993" y="990020"/>
            <a:ext cx="8749457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buClr>
                <a:schemeClr val="tx2"/>
              </a:buClr>
              <a:buFont typeface="Wingdings" pitchFamily="2" charset="2"/>
              <a:buChar char="q"/>
            </a:pPr>
            <a:r>
              <a:rPr lang="ru-RU" sz="1200" dirty="0" smtClean="0">
                <a:latin typeface="Cambria" pitchFamily="18" charset="0"/>
              </a:rPr>
              <a:t>Рост </a:t>
            </a:r>
            <a:r>
              <a:rPr lang="ru-RU" sz="1200" dirty="0">
                <a:latin typeface="Cambria" pitchFamily="18" charset="0"/>
              </a:rPr>
              <a:t>коэффициента естественного прироста населения </a:t>
            </a:r>
            <a:r>
              <a:rPr lang="ru-RU" sz="1200" dirty="0" smtClean="0">
                <a:latin typeface="Cambria" pitchFamily="18" charset="0"/>
              </a:rPr>
              <a:t>(2,4);</a:t>
            </a:r>
          </a:p>
          <a:p>
            <a:pPr marL="171450" indent="-171450">
              <a:buClr>
                <a:schemeClr val="tx2"/>
              </a:buClr>
              <a:buFont typeface="Wingdings" pitchFamily="2" charset="2"/>
              <a:buChar char="q"/>
            </a:pPr>
            <a:r>
              <a:rPr lang="ru-RU" sz="1200" dirty="0" smtClean="0">
                <a:latin typeface="Cambria" pitchFamily="18" charset="0"/>
              </a:rPr>
              <a:t>Увеличение количества многодетных семей (10,2%);</a:t>
            </a:r>
          </a:p>
          <a:p>
            <a:pPr marL="171450" indent="-171450">
              <a:buClr>
                <a:schemeClr val="tx2"/>
              </a:buClr>
              <a:buFont typeface="Wingdings" pitchFamily="2" charset="2"/>
              <a:buChar char="q"/>
            </a:pPr>
            <a:r>
              <a:rPr lang="ru-RU" sz="1200" dirty="0" smtClean="0">
                <a:latin typeface="Cambria" pitchFamily="18" charset="0"/>
              </a:rPr>
              <a:t>Сокращение </a:t>
            </a:r>
            <a:r>
              <a:rPr lang="ru-RU" sz="1200" dirty="0">
                <a:latin typeface="Cambria" pitchFamily="18" charset="0"/>
              </a:rPr>
              <a:t>доли детей-сирот и детей, оставшихся без обеспечения родителей, от общей численности детского населения района (</a:t>
            </a:r>
            <a:r>
              <a:rPr lang="ru-RU" sz="1200" dirty="0" smtClean="0">
                <a:latin typeface="Cambria" pitchFamily="18" charset="0"/>
              </a:rPr>
              <a:t>0,15%);</a:t>
            </a:r>
            <a:endParaRPr lang="ru-RU" sz="1200" dirty="0">
              <a:latin typeface="Cambria" pitchFamily="18" charset="0"/>
            </a:endParaRPr>
          </a:p>
          <a:p>
            <a:pPr marL="171450" indent="-171450">
              <a:buClr>
                <a:schemeClr val="tx2"/>
              </a:buClr>
              <a:buFont typeface="Wingdings" pitchFamily="2" charset="2"/>
              <a:buChar char="q"/>
            </a:pPr>
            <a:r>
              <a:rPr lang="ru-RU" sz="1200" dirty="0">
                <a:latin typeface="Cambria" pitchFamily="18" charset="0"/>
              </a:rPr>
              <a:t>Увеличение доли детей-сирот и детей, оставшихся без обеспечения родителей, преданных на воспитание в семьи граждан РФ </a:t>
            </a:r>
            <a:r>
              <a:rPr lang="ru-RU" sz="1200" dirty="0" smtClean="0">
                <a:latin typeface="Cambria" pitchFamily="18" charset="0"/>
              </a:rPr>
              <a:t>(90%);</a:t>
            </a:r>
            <a:endParaRPr lang="ru-RU" sz="1200" dirty="0">
              <a:latin typeface="Cambria" pitchFamily="18" charset="0"/>
            </a:endParaRPr>
          </a:p>
          <a:p>
            <a:pPr marL="171450" indent="-171450">
              <a:buClr>
                <a:schemeClr val="tx2"/>
              </a:buClr>
              <a:buFont typeface="Wingdings" pitchFamily="2" charset="2"/>
              <a:buChar char="q"/>
            </a:pPr>
            <a:r>
              <a:rPr lang="ru-RU" sz="1200" dirty="0">
                <a:latin typeface="Cambria" pitchFamily="18" charset="0"/>
              </a:rPr>
              <a:t>Уменьшение доли несовершеннолетних, состоящих на учете в комиссиях по делам несовершеннолетних и защите их прав </a:t>
            </a:r>
            <a:r>
              <a:rPr lang="ru-RU" sz="1200" dirty="0" smtClean="0">
                <a:latin typeface="Cambria" pitchFamily="18" charset="0"/>
              </a:rPr>
              <a:t>(10%);</a:t>
            </a:r>
            <a:endParaRPr lang="ru-RU" sz="1200" dirty="0">
              <a:latin typeface="Cambria" pitchFamily="18" charset="0"/>
            </a:endParaRPr>
          </a:p>
          <a:p>
            <a:pPr marL="171450" indent="-171450">
              <a:buClr>
                <a:schemeClr val="tx2"/>
              </a:buClr>
              <a:buFont typeface="Wingdings" pitchFamily="2" charset="2"/>
              <a:buChar char="q"/>
            </a:pPr>
            <a:r>
              <a:rPr lang="ru-RU" sz="1200" dirty="0">
                <a:latin typeface="Cambria" pitchFamily="18" charset="0"/>
              </a:rPr>
              <a:t>Уменьшение количества несовершеннолетних, привлеченных к административной ответственности </a:t>
            </a:r>
            <a:r>
              <a:rPr lang="ru-RU" sz="1200" dirty="0" smtClean="0">
                <a:latin typeface="Cambria" pitchFamily="18" charset="0"/>
              </a:rPr>
              <a:t>(12%);</a:t>
            </a:r>
            <a:endParaRPr lang="ru-RU" sz="1200" dirty="0">
              <a:latin typeface="Cambria" pitchFamily="18" charset="0"/>
            </a:endParaRPr>
          </a:p>
          <a:p>
            <a:pPr marL="171450" indent="-171450">
              <a:buClr>
                <a:schemeClr val="tx2"/>
              </a:buClr>
              <a:buFont typeface="Wingdings" pitchFamily="2" charset="2"/>
              <a:buChar char="q"/>
            </a:pPr>
            <a:r>
              <a:rPr lang="ru-RU" sz="1200" dirty="0">
                <a:latin typeface="Cambria" pitchFamily="18" charset="0"/>
              </a:rPr>
              <a:t>Увеличение процента несовершеннолетних, вовлеченных в досуговую деятельность от общего количества несовершеннолетних, состоящих на ведомственных учетах </a:t>
            </a:r>
            <a:r>
              <a:rPr lang="ru-RU" sz="1200" dirty="0" smtClean="0">
                <a:latin typeface="Cambria" pitchFamily="18" charset="0"/>
              </a:rPr>
              <a:t>(5%);</a:t>
            </a:r>
            <a:endParaRPr lang="ru-RU" sz="1200" dirty="0">
              <a:latin typeface="Cambria" pitchFamily="18" charset="0"/>
            </a:endParaRPr>
          </a:p>
          <a:p>
            <a:pPr marL="171450" indent="-171450">
              <a:buClr>
                <a:schemeClr val="tx2"/>
              </a:buClr>
              <a:buFont typeface="Wingdings" pitchFamily="2" charset="2"/>
              <a:buChar char="q"/>
            </a:pPr>
            <a:r>
              <a:rPr lang="ru-RU" sz="1200" dirty="0">
                <a:latin typeface="Cambria" pitchFamily="18" charset="0"/>
              </a:rPr>
              <a:t>Увеличение количества субъектов малого и среднего предпринимательства (</a:t>
            </a:r>
            <a:r>
              <a:rPr lang="ru-RU" sz="1200" dirty="0" smtClean="0">
                <a:latin typeface="Cambria" pitchFamily="18" charset="0"/>
              </a:rPr>
              <a:t>1,9%);</a:t>
            </a:r>
            <a:endParaRPr lang="ru-RU" sz="1200" dirty="0">
              <a:latin typeface="Cambria" pitchFamily="18" charset="0"/>
            </a:endParaRPr>
          </a:p>
          <a:p>
            <a:pPr marL="171450" indent="-171450">
              <a:buClr>
                <a:schemeClr val="tx2"/>
              </a:buClr>
              <a:buFont typeface="Wingdings" pitchFamily="2" charset="2"/>
              <a:buChar char="q"/>
            </a:pPr>
            <a:r>
              <a:rPr lang="ru-RU" sz="1200" dirty="0">
                <a:latin typeface="Cambria" pitchFamily="18" charset="0"/>
              </a:rPr>
              <a:t>Увеличение числа рабочих мест на малых и средних предприятиях (</a:t>
            </a:r>
            <a:r>
              <a:rPr lang="ru-RU" sz="1200" dirty="0" smtClean="0">
                <a:latin typeface="Cambria" pitchFamily="18" charset="0"/>
              </a:rPr>
              <a:t>1,2%);</a:t>
            </a:r>
            <a:endParaRPr lang="ru-RU" sz="1200" dirty="0">
              <a:latin typeface="Cambria" pitchFamily="18" charset="0"/>
            </a:endParaRPr>
          </a:p>
          <a:p>
            <a:pPr marL="171450" indent="-171450">
              <a:buClr>
                <a:schemeClr val="tx2"/>
              </a:buClr>
              <a:buFont typeface="Wingdings" pitchFamily="2" charset="2"/>
              <a:buChar char="q"/>
            </a:pPr>
            <a:r>
              <a:rPr lang="ru-RU" sz="1200" dirty="0">
                <a:latin typeface="Cambria" pitchFamily="18" charset="0"/>
              </a:rPr>
              <a:t>Увеличение объемов выручки от реализации малыми и средними предприятиями в выпуске продукции и оказания услуг (</a:t>
            </a:r>
            <a:r>
              <a:rPr lang="ru-RU" sz="1200" dirty="0" smtClean="0">
                <a:latin typeface="Cambria" pitchFamily="18" charset="0"/>
              </a:rPr>
              <a:t>1,2%);</a:t>
            </a:r>
            <a:endParaRPr lang="ru-RU" sz="1200" dirty="0">
              <a:latin typeface="Cambria" pitchFamily="18" charset="0"/>
            </a:endParaRPr>
          </a:p>
          <a:p>
            <a:pPr marL="171450" indent="-171450">
              <a:buClr>
                <a:schemeClr val="tx2"/>
              </a:buClr>
              <a:buFont typeface="Wingdings" pitchFamily="2" charset="2"/>
              <a:buChar char="q"/>
            </a:pPr>
            <a:r>
              <a:rPr lang="ru-RU" sz="1200" dirty="0">
                <a:latin typeface="Cambria" pitchFamily="18" charset="0"/>
              </a:rPr>
              <a:t>Рост удельного веса населения Дятьковского района, систематически занимающегося физической культурой и спортом </a:t>
            </a:r>
            <a:r>
              <a:rPr lang="ru-RU" sz="1200" dirty="0" smtClean="0">
                <a:latin typeface="Cambria" pitchFamily="18" charset="0"/>
              </a:rPr>
              <a:t>(1,5</a:t>
            </a:r>
            <a:r>
              <a:rPr lang="ru-RU" sz="1200" dirty="0">
                <a:latin typeface="Cambria" pitchFamily="18" charset="0"/>
              </a:rPr>
              <a:t>%);</a:t>
            </a:r>
          </a:p>
          <a:p>
            <a:pPr marL="171450" indent="-171450">
              <a:buClr>
                <a:schemeClr val="tx2"/>
              </a:buClr>
              <a:buFont typeface="Wingdings" pitchFamily="2" charset="2"/>
              <a:buChar char="q"/>
            </a:pPr>
            <a:r>
              <a:rPr lang="ru-RU" sz="1200" dirty="0">
                <a:latin typeface="Cambria" pitchFamily="18" charset="0"/>
              </a:rPr>
              <a:t>Рост удельного веса детей, подростков и молодежи, занимающихся в физкультурно-спортивных секциях, клубах и ДЮСШ </a:t>
            </a:r>
            <a:r>
              <a:rPr lang="ru-RU" sz="1200" dirty="0" smtClean="0">
                <a:latin typeface="Cambria" pitchFamily="18" charset="0"/>
              </a:rPr>
              <a:t>(</a:t>
            </a:r>
            <a:r>
              <a:rPr lang="ru-RU" sz="1200" dirty="0">
                <a:latin typeface="Cambria" pitchFamily="18" charset="0"/>
              </a:rPr>
              <a:t>6</a:t>
            </a:r>
            <a:r>
              <a:rPr lang="ru-RU" sz="1200" dirty="0" smtClean="0">
                <a:latin typeface="Cambria" pitchFamily="18" charset="0"/>
              </a:rPr>
              <a:t>%);</a:t>
            </a:r>
            <a:endParaRPr lang="ru-RU" sz="1200" dirty="0">
              <a:latin typeface="Cambria" pitchFamily="18" charset="0"/>
            </a:endParaRPr>
          </a:p>
          <a:p>
            <a:pPr marL="171450" indent="-171450">
              <a:buClr>
                <a:schemeClr val="tx2"/>
              </a:buClr>
              <a:buFont typeface="Wingdings" pitchFamily="2" charset="2"/>
              <a:buChar char="q"/>
            </a:pPr>
            <a:r>
              <a:rPr lang="ru-RU" sz="1200" dirty="0">
                <a:latin typeface="Cambria" pitchFamily="18" charset="0"/>
              </a:rPr>
              <a:t>Увеличение количества человек получивших муниципальные услуги (на </a:t>
            </a:r>
            <a:r>
              <a:rPr lang="ru-RU" sz="1200" dirty="0" smtClean="0">
                <a:latin typeface="Cambria" pitchFamily="18" charset="0"/>
              </a:rPr>
              <a:t>2099 чел</a:t>
            </a:r>
            <a:r>
              <a:rPr lang="ru-RU" sz="1200" dirty="0">
                <a:latin typeface="Cambria" pitchFamily="18" charset="0"/>
              </a:rPr>
              <a:t>.);</a:t>
            </a:r>
          </a:p>
          <a:p>
            <a:pPr marL="171450" indent="-171450">
              <a:buClr>
                <a:schemeClr val="tx2"/>
              </a:buClr>
              <a:buFont typeface="Wingdings" pitchFamily="2" charset="2"/>
              <a:buChar char="q"/>
            </a:pPr>
            <a:r>
              <a:rPr lang="ru-RU" sz="1200" dirty="0">
                <a:latin typeface="Cambria" pitchFamily="18" charset="0"/>
              </a:rPr>
              <a:t>Количество молодых семей, улучшивших жилищные условия </a:t>
            </a:r>
            <a:r>
              <a:rPr lang="ru-RU" sz="1200" dirty="0" smtClean="0">
                <a:latin typeface="Cambria" pitchFamily="18" charset="0"/>
              </a:rPr>
              <a:t>(45 </a:t>
            </a:r>
            <a:r>
              <a:rPr lang="ru-RU" sz="1200" dirty="0">
                <a:latin typeface="Cambria" pitchFamily="18" charset="0"/>
              </a:rPr>
              <a:t>семьи);</a:t>
            </a:r>
          </a:p>
          <a:p>
            <a:pPr marL="171450" indent="-171450">
              <a:buClr>
                <a:schemeClr val="tx2"/>
              </a:buClr>
              <a:buFont typeface="Wingdings" pitchFamily="2" charset="2"/>
              <a:buChar char="q"/>
            </a:pPr>
            <a:r>
              <a:rPr lang="ru-RU" sz="1200" dirty="0">
                <a:latin typeface="Cambria" pitchFamily="18" charset="0"/>
              </a:rPr>
              <a:t>Получение проектно-сметной документации (3 объекта);</a:t>
            </a:r>
          </a:p>
          <a:p>
            <a:pPr marL="171450" indent="-171450">
              <a:buClr>
                <a:schemeClr val="tx2"/>
              </a:buClr>
              <a:buFont typeface="Wingdings" pitchFamily="2" charset="2"/>
              <a:buChar char="q"/>
            </a:pPr>
            <a:r>
              <a:rPr lang="ru-RU" sz="1200" dirty="0">
                <a:latin typeface="Cambria" pitchFamily="18" charset="0"/>
              </a:rPr>
              <a:t>Получение экспертизы на проектно-сметную документацию </a:t>
            </a:r>
            <a:r>
              <a:rPr lang="ru-RU" sz="1200" dirty="0" smtClean="0">
                <a:latin typeface="Cambria" pitchFamily="18" charset="0"/>
              </a:rPr>
              <a:t>(3 объекта</a:t>
            </a:r>
            <a:r>
              <a:rPr lang="ru-RU" sz="1200" dirty="0">
                <a:latin typeface="Cambria" pitchFamily="18" charset="0"/>
              </a:rPr>
              <a:t>);</a:t>
            </a:r>
          </a:p>
          <a:p>
            <a:pPr marL="171450" indent="-171450">
              <a:buClr>
                <a:schemeClr val="tx2"/>
              </a:buClr>
              <a:buFont typeface="Wingdings" pitchFamily="2" charset="2"/>
              <a:buChar char="q"/>
            </a:pPr>
            <a:r>
              <a:rPr lang="ru-RU" sz="1200" dirty="0">
                <a:latin typeface="Cambria" pitchFamily="18" charset="0"/>
              </a:rPr>
              <a:t>Запуск артскважин и обеспечение питьевой водой населения </a:t>
            </a:r>
            <a:r>
              <a:rPr lang="ru-RU" sz="1200" dirty="0" smtClean="0">
                <a:latin typeface="Cambria" pitchFamily="18" charset="0"/>
              </a:rPr>
              <a:t>д. </a:t>
            </a:r>
            <a:r>
              <a:rPr lang="ru-RU" sz="1200" dirty="0" err="1" smtClean="0">
                <a:latin typeface="Cambria" pitchFamily="18" charset="0"/>
              </a:rPr>
              <a:t>Латышовка</a:t>
            </a:r>
            <a:r>
              <a:rPr lang="ru-RU" sz="1200" dirty="0" smtClean="0">
                <a:latin typeface="Cambria" pitchFamily="18" charset="0"/>
              </a:rPr>
              <a:t>, </a:t>
            </a:r>
            <a:r>
              <a:rPr lang="ru-RU" sz="1200" dirty="0">
                <a:latin typeface="Cambria" pitchFamily="18" charset="0"/>
              </a:rPr>
              <a:t>Радица, Верхи </a:t>
            </a:r>
            <a:r>
              <a:rPr lang="ru-RU" sz="1200" dirty="0" smtClean="0">
                <a:latin typeface="Cambria" pitchFamily="18" charset="0"/>
              </a:rPr>
              <a:t>Дятьковского района;</a:t>
            </a:r>
            <a:endParaRPr lang="ru-RU" sz="1200" dirty="0">
              <a:latin typeface="Cambria" pitchFamily="18" charset="0"/>
            </a:endParaRPr>
          </a:p>
          <a:p>
            <a:pPr marL="171450" indent="-171450">
              <a:buClr>
                <a:schemeClr val="tx2"/>
              </a:buClr>
              <a:buFont typeface="Wingdings" pitchFamily="2" charset="2"/>
              <a:buChar char="q"/>
            </a:pPr>
            <a:r>
              <a:rPr lang="ru-RU" sz="1200" dirty="0">
                <a:latin typeface="Cambria" pitchFamily="18" charset="0"/>
              </a:rPr>
              <a:t>Недопущение снижения доли лиц, прошедших лечение от наркозависимости, и выполнившим данную обязанность от общего количества лиц имеющих дополнительную обязанность (установленную судом) (80%,);</a:t>
            </a:r>
          </a:p>
          <a:p>
            <a:pPr marL="171450" indent="-171450">
              <a:buClr>
                <a:schemeClr val="tx2"/>
              </a:buClr>
              <a:buFont typeface="Wingdings" pitchFamily="2" charset="2"/>
              <a:buChar char="q"/>
            </a:pPr>
            <a:r>
              <a:rPr lang="ru-RU" sz="1200" dirty="0">
                <a:latin typeface="Cambria" pitchFamily="18" charset="0"/>
              </a:rPr>
              <a:t>Недопущение роста процента несовершеннолетних, употребляющих наркотические и психотропные вещества, выявленные в результате добровольного тестирования свыше 1%;</a:t>
            </a:r>
          </a:p>
          <a:p>
            <a:pPr marL="171450" indent="-171450">
              <a:buClr>
                <a:schemeClr val="tx2"/>
              </a:buClr>
              <a:buFont typeface="Wingdings" pitchFamily="2" charset="2"/>
              <a:buChar char="q"/>
            </a:pPr>
            <a:r>
              <a:rPr lang="ru-RU" sz="1200" dirty="0">
                <a:latin typeface="Cambria" pitchFamily="18" charset="0"/>
              </a:rPr>
              <a:t>Снижение количества погибших на водных объектах до </a:t>
            </a:r>
            <a:r>
              <a:rPr lang="ru-RU" sz="1200" dirty="0" smtClean="0">
                <a:latin typeface="Cambria" pitchFamily="18" charset="0"/>
              </a:rPr>
              <a:t>0</a:t>
            </a:r>
            <a:r>
              <a:rPr lang="ru-RU" sz="1200" dirty="0">
                <a:latin typeface="Cambria" pitchFamily="18" charset="0"/>
              </a:rPr>
              <a:t>.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0" y="620688"/>
            <a:ext cx="629185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Cambria" pitchFamily="18" charset="0"/>
              </a:rPr>
              <a:t>Ожидаемые результаты реализации </a:t>
            </a:r>
          </a:p>
        </p:txBody>
      </p:sp>
    </p:spTree>
    <p:extLst>
      <p:ext uri="{BB962C8B-B14F-4D97-AF65-F5344CB8AC3E}">
        <p14:creationId xmlns:p14="http://schemas.microsoft.com/office/powerpoint/2010/main" val="289548250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-1" y="620688"/>
            <a:ext cx="914399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chemeClr val="accent2"/>
                </a:solidFill>
                <a:latin typeface="Cambria" pitchFamily="18" charset="0"/>
              </a:rPr>
              <a:t>9</a:t>
            </a:r>
            <a:r>
              <a:rPr lang="ru-RU" sz="2400" dirty="0" smtClean="0">
                <a:solidFill>
                  <a:schemeClr val="accent2"/>
                </a:solidFill>
                <a:latin typeface="Cambria" pitchFamily="18" charset="0"/>
              </a:rPr>
              <a:t>. Реализация </a:t>
            </a:r>
            <a:r>
              <a:rPr lang="ru-RU" sz="2400" dirty="0">
                <a:solidFill>
                  <a:schemeClr val="accent2"/>
                </a:solidFill>
                <a:latin typeface="Cambria" pitchFamily="18" charset="0"/>
              </a:rPr>
              <a:t>«майских» указов Президента России</a:t>
            </a: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44225530"/>
              </p:ext>
            </p:extLst>
          </p:nvPr>
        </p:nvGraphicFramePr>
        <p:xfrm>
          <a:off x="323526" y="1700808"/>
          <a:ext cx="8496944" cy="388843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76452"/>
                <a:gridCol w="1707330"/>
                <a:gridCol w="1707330"/>
                <a:gridCol w="1852916"/>
                <a:gridCol w="1852916"/>
              </a:tblGrid>
              <a:tr h="793292">
                <a:tc rowSpan="4">
                  <a:txBody>
                    <a:bodyPr/>
                    <a:lstStyle/>
                    <a:p>
                      <a:pPr algn="l" fontAlgn="b"/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Cambria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u="none" strike="noStrike" dirty="0">
                          <a:effectLst/>
                          <a:latin typeface="Cambria" pitchFamily="18" charset="0"/>
                        </a:rPr>
                        <a:t>пед. работники детских садов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Cambria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u="none" strike="noStrike" dirty="0">
                          <a:effectLst/>
                          <a:latin typeface="Cambria" pitchFamily="18" charset="0"/>
                        </a:rPr>
                        <a:t>пед. работники школ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Cambria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u="none" strike="noStrike" dirty="0">
                          <a:effectLst/>
                          <a:latin typeface="Cambria" pitchFamily="18" charset="0"/>
                        </a:rPr>
                        <a:t>пед. работники доп. образования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Cambria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u="none" strike="noStrike" dirty="0">
                          <a:effectLst/>
                          <a:latin typeface="Cambria" pitchFamily="18" charset="0"/>
                        </a:rPr>
                        <a:t>работники </a:t>
                      </a:r>
                      <a:r>
                        <a:rPr lang="ru-RU" sz="1400" b="1" u="none" strike="noStrike" dirty="0" smtClean="0">
                          <a:effectLst/>
                          <a:latin typeface="Cambria" pitchFamily="18" charset="0"/>
                        </a:rPr>
                        <a:t>учреждений</a:t>
                      </a:r>
                    </a:p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u="none" strike="noStrike" dirty="0" smtClean="0">
                          <a:effectLst/>
                          <a:latin typeface="Cambria" pitchFamily="18" charset="0"/>
                        </a:rPr>
                        <a:t>культуры 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Cambria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273100">
                <a:tc vMerge="1">
                  <a:txBody>
                    <a:bodyPr/>
                    <a:lstStyle/>
                    <a:p>
                      <a:pPr algn="l" fontAlgn="b"/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Cambria" pitchFamily="18" charset="0"/>
                      </a:endParaRPr>
                    </a:p>
                  </a:txBody>
                  <a:tcPr marL="9525" marR="9525" marT="9525" marB="0" anchor="b"/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 dirty="0">
                          <a:effectLst/>
                          <a:latin typeface="Cambria" pitchFamily="18" charset="0"/>
                        </a:rPr>
                        <a:t>Среднесписочная численность работников бюджетной сферы, единиц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Cambria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64134">
                <a:tc vMerge="1">
                  <a:txBody>
                    <a:bodyPr/>
                    <a:lstStyle/>
                    <a:p>
                      <a:pPr algn="l" fontAlgn="b"/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Cambria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 dirty="0">
                          <a:effectLst/>
                          <a:latin typeface="Cambria" pitchFamily="18" charset="0"/>
                        </a:rPr>
                        <a:t>231,3</a:t>
                      </a:r>
                      <a:endParaRPr lang="ru-RU" sz="1400" b="0" i="0" u="none" strike="noStrike" dirty="0">
                        <a:solidFill>
                          <a:srgbClr val="FFFFFF"/>
                        </a:solidFill>
                        <a:effectLst/>
                        <a:latin typeface="Cambria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 dirty="0">
                          <a:effectLst/>
                          <a:latin typeface="Cambria" pitchFamily="18" charset="0"/>
                        </a:rPr>
                        <a:t>378,8</a:t>
                      </a:r>
                      <a:endParaRPr lang="ru-RU" sz="1400" b="0" i="0" u="none" strike="noStrike" dirty="0">
                        <a:solidFill>
                          <a:srgbClr val="FFFFFF"/>
                        </a:solidFill>
                        <a:effectLst/>
                        <a:latin typeface="Cambria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 dirty="0">
                          <a:effectLst/>
                          <a:latin typeface="Cambria" pitchFamily="18" charset="0"/>
                        </a:rPr>
                        <a:t>95,5</a:t>
                      </a:r>
                      <a:endParaRPr lang="ru-RU" sz="1400" b="0" i="0" u="none" strike="noStrike" dirty="0">
                        <a:solidFill>
                          <a:srgbClr val="FFFFFF"/>
                        </a:solidFill>
                        <a:effectLst/>
                        <a:latin typeface="Cambria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 dirty="0">
                          <a:effectLst/>
                          <a:latin typeface="Cambria" pitchFamily="18" charset="0"/>
                        </a:rPr>
                        <a:t>149,5</a:t>
                      </a:r>
                      <a:endParaRPr lang="ru-RU" sz="1400" b="0" i="0" u="none" strike="noStrike" dirty="0">
                        <a:solidFill>
                          <a:srgbClr val="FFFFFF"/>
                        </a:solidFill>
                        <a:effectLst/>
                        <a:latin typeface="Cambria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273100">
                <a:tc vMerge="1">
                  <a:txBody>
                    <a:bodyPr/>
                    <a:lstStyle/>
                    <a:p>
                      <a:pPr algn="l" fontAlgn="b"/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Cambria" pitchFamily="18" charset="0"/>
                      </a:endParaRPr>
                    </a:p>
                  </a:txBody>
                  <a:tcPr marL="9525" marR="9525" marT="9525" marB="0" anchor="b"/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 dirty="0">
                          <a:effectLst/>
                          <a:latin typeface="Cambria" pitchFamily="18" charset="0"/>
                        </a:rPr>
                        <a:t>Средняя заработная плата работников бюджетной сферы, рублей в месяц: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Cambria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28268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u="none" strike="noStrike" dirty="0">
                          <a:effectLst/>
                          <a:latin typeface="Cambria" pitchFamily="18" charset="0"/>
                        </a:rPr>
                        <a:t>2017 год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Cambria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 dirty="0">
                          <a:effectLst/>
                          <a:latin typeface="Cambria" pitchFamily="18" charset="0"/>
                        </a:rPr>
                        <a:t>20 553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Cambria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 dirty="0">
                          <a:effectLst/>
                          <a:latin typeface="Cambria" pitchFamily="18" charset="0"/>
                        </a:rPr>
                        <a:t>21 283,40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Cambria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 dirty="0">
                          <a:effectLst/>
                          <a:latin typeface="Cambria" pitchFamily="18" charset="0"/>
                        </a:rPr>
                        <a:t>18 078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Cambria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>
                          <a:effectLst/>
                          <a:latin typeface="Cambria" pitchFamily="18" charset="0"/>
                        </a:rPr>
                        <a:t>16 609,30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Cambria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728268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u="none" strike="noStrike" dirty="0">
                          <a:effectLst/>
                          <a:latin typeface="Cambria" pitchFamily="18" charset="0"/>
                        </a:rPr>
                        <a:t>2018 год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Cambria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>
                          <a:effectLst/>
                          <a:latin typeface="Cambria" pitchFamily="18" charset="0"/>
                        </a:rPr>
                        <a:t>22 050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Cambria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>
                          <a:effectLst/>
                          <a:latin typeface="Cambria" pitchFamily="18" charset="0"/>
                        </a:rPr>
                        <a:t>22 865,70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Cambria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 dirty="0">
                          <a:effectLst/>
                          <a:latin typeface="Cambria" pitchFamily="18" charset="0"/>
                        </a:rPr>
                        <a:t>20 786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Cambria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 dirty="0">
                          <a:effectLst/>
                          <a:latin typeface="Cambria" pitchFamily="18" charset="0"/>
                        </a:rPr>
                        <a:t>20 121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Cambria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728268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u="none" strike="noStrike" dirty="0">
                          <a:effectLst/>
                          <a:latin typeface="Cambria" pitchFamily="18" charset="0"/>
                        </a:rPr>
                        <a:t>2019 год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Cambria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>
                          <a:effectLst/>
                          <a:latin typeface="Cambria" pitchFamily="18" charset="0"/>
                        </a:rPr>
                        <a:t>23 252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Cambria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>
                          <a:effectLst/>
                          <a:latin typeface="Cambria" pitchFamily="18" charset="0"/>
                        </a:rPr>
                        <a:t>24 169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Cambria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>
                          <a:effectLst/>
                          <a:latin typeface="Cambria" pitchFamily="18" charset="0"/>
                        </a:rPr>
                        <a:t>22 075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Cambria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 dirty="0">
                          <a:effectLst/>
                          <a:latin typeface="Cambria" pitchFamily="18" charset="0"/>
                        </a:rPr>
                        <a:t>21 731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Cambria" pitchFamily="18" charset="0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pic>
        <p:nvPicPr>
          <p:cNvPr id="1026" name="Picture 2" descr="Картинки по запросу майские указы президента"/>
          <p:cNvPicPr>
            <a:picLocks noChangeAspect="1" noChangeArrowheads="1"/>
          </p:cNvPicPr>
          <p:nvPr/>
        </p:nvPicPr>
        <p:blipFill rotWithShape="1"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890" r="29829" b="1588"/>
          <a:stretch/>
        </p:blipFill>
        <p:spPr bwMode="auto">
          <a:xfrm>
            <a:off x="363984" y="1742349"/>
            <a:ext cx="1275433" cy="16077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5371226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2" name="Picture 8" descr="http://www.livetheadventureletter.com/wp-content/uploads/2016/05/iStock_000063372303_XXXLarge-768x512.jp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913" y="2103616"/>
            <a:ext cx="3135967" cy="20906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Объект 2"/>
          <p:cNvSpPr txBox="1">
            <a:spLocks/>
          </p:cNvSpPr>
          <p:nvPr/>
        </p:nvSpPr>
        <p:spPr>
          <a:xfrm>
            <a:off x="2" y="1124744"/>
            <a:ext cx="9143998" cy="2808312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Clr>
                <a:schemeClr val="tx2"/>
              </a:buClr>
              <a:buNone/>
            </a:pPr>
            <a:endParaRPr lang="ru-RU" sz="1200" dirty="0"/>
          </a:p>
          <a:p>
            <a:pPr>
              <a:buClr>
                <a:schemeClr val="tx2"/>
              </a:buClr>
              <a:buFont typeface="Wingdings" pitchFamily="2" charset="2"/>
              <a:buChar char="q"/>
            </a:pPr>
            <a:endParaRPr lang="ru-RU" sz="1200" dirty="0"/>
          </a:p>
          <a:p>
            <a:pPr>
              <a:buClr>
                <a:schemeClr val="tx2"/>
              </a:buClr>
              <a:buFont typeface="Wingdings" pitchFamily="2" charset="2"/>
              <a:buChar char="q"/>
            </a:pPr>
            <a:endParaRPr lang="ru-RU" sz="1200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-19083" y="1124744"/>
            <a:ext cx="915480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buClr>
                <a:schemeClr val="tx2"/>
              </a:buClr>
              <a:buFont typeface="Wingdings" pitchFamily="2" charset="2"/>
              <a:buChar char="q"/>
            </a:pPr>
            <a:r>
              <a:rPr lang="ru-RU" sz="1200" b="1" dirty="0">
                <a:latin typeface="Cambria" pitchFamily="18" charset="0"/>
              </a:rPr>
              <a:t>Бюджетный процесс </a:t>
            </a:r>
            <a:r>
              <a:rPr lang="ru-RU" sz="1200" dirty="0">
                <a:latin typeface="Cambria" pitchFamily="18" charset="0"/>
              </a:rPr>
              <a:t>представляет собой деятельность по составлению проекта бюджета, его рассмотрению, утверждению, исполнению, составлению отчета об исполнении и его утверждению. </a:t>
            </a:r>
          </a:p>
          <a:p>
            <a:pPr marL="171450" indent="-171450">
              <a:buClr>
                <a:schemeClr val="tx2"/>
              </a:buClr>
              <a:buFont typeface="Wingdings" pitchFamily="2" charset="2"/>
              <a:buChar char="q"/>
            </a:pPr>
            <a:r>
              <a:rPr lang="ru-RU" sz="1200" b="1" dirty="0">
                <a:latin typeface="Cambria" pitchFamily="18" charset="0"/>
              </a:rPr>
              <a:t>Исполнение бюджета </a:t>
            </a:r>
            <a:r>
              <a:rPr lang="ru-RU" sz="1200" dirty="0">
                <a:latin typeface="Cambria" pitchFamily="18" charset="0"/>
              </a:rPr>
              <a:t>– процесс сбора и учета доходов и осуществление расходов на основе сводной бюджетной росписи и кассового плана.</a:t>
            </a:r>
          </a:p>
        </p:txBody>
      </p:sp>
      <p:grpSp>
        <p:nvGrpSpPr>
          <p:cNvPr id="9" name="Группа 8"/>
          <p:cNvGrpSpPr/>
          <p:nvPr/>
        </p:nvGrpSpPr>
        <p:grpSpPr>
          <a:xfrm>
            <a:off x="227825" y="2753312"/>
            <a:ext cx="8598608" cy="1337294"/>
            <a:chOff x="148203" y="3212347"/>
            <a:chExt cx="11826678" cy="1905651"/>
          </a:xfrm>
          <a:gradFill flip="none" rotWithShape="1">
            <a:gsLst>
              <a:gs pos="0">
                <a:schemeClr val="accent1">
                  <a:lumMod val="20000"/>
                  <a:lumOff val="80000"/>
                </a:schemeClr>
              </a:gs>
              <a:gs pos="100000">
                <a:schemeClr val="accent1">
                  <a:tint val="23500"/>
                  <a:satMod val="160000"/>
                  <a:alpha val="0"/>
                </a:schemeClr>
              </a:gs>
            </a:gsLst>
            <a:lin ang="13500000" scaled="1"/>
            <a:tileRect/>
          </a:gradFill>
        </p:grpSpPr>
        <p:sp>
          <p:nvSpPr>
            <p:cNvPr id="10" name="Прямоугольник 9"/>
            <p:cNvSpPr/>
            <p:nvPr/>
          </p:nvSpPr>
          <p:spPr>
            <a:xfrm>
              <a:off x="162837" y="3212347"/>
              <a:ext cx="11812043" cy="189389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148203" y="4641933"/>
              <a:ext cx="3786547" cy="458077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dirty="0">
                  <a:solidFill>
                    <a:schemeClr val="accent1">
                      <a:lumMod val="50000"/>
                    </a:schemeClr>
                  </a:solidFill>
                </a:rPr>
                <a:t>Бюджетный период</a:t>
              </a:r>
            </a:p>
          </p:txBody>
        </p:sp>
        <p:cxnSp>
          <p:nvCxnSpPr>
            <p:cNvPr id="13" name="Прямая соединительная линия 12"/>
            <p:cNvCxnSpPr/>
            <p:nvPr/>
          </p:nvCxnSpPr>
          <p:spPr>
            <a:xfrm flipH="1">
              <a:off x="162838" y="5117998"/>
              <a:ext cx="11812043" cy="0"/>
            </a:xfrm>
            <a:prstGeom prst="line">
              <a:avLst/>
            </a:prstGeom>
            <a:grpFill/>
            <a:ln w="19050"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Прямая со стрелкой 13"/>
            <p:cNvCxnSpPr/>
            <p:nvPr/>
          </p:nvCxnSpPr>
          <p:spPr>
            <a:xfrm flipV="1">
              <a:off x="162838" y="3960685"/>
              <a:ext cx="0" cy="1157313"/>
            </a:xfrm>
            <a:prstGeom prst="straightConnector1">
              <a:avLst/>
            </a:prstGeom>
            <a:grpFill/>
            <a:ln w="19050">
              <a:solidFill>
                <a:schemeClr val="accent1">
                  <a:lumMod val="7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Прямая со стрелкой 14"/>
            <p:cNvCxnSpPr/>
            <p:nvPr/>
          </p:nvCxnSpPr>
          <p:spPr>
            <a:xfrm flipV="1">
              <a:off x="11959918" y="3960685"/>
              <a:ext cx="0" cy="1157313"/>
            </a:xfrm>
            <a:prstGeom prst="straightConnector1">
              <a:avLst/>
            </a:prstGeom>
            <a:grpFill/>
            <a:ln w="19050">
              <a:solidFill>
                <a:schemeClr val="accent1">
                  <a:lumMod val="7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" name="Группа 2"/>
          <p:cNvGrpSpPr/>
          <p:nvPr/>
        </p:nvGrpSpPr>
        <p:grpSpPr>
          <a:xfrm>
            <a:off x="5427047" y="2964054"/>
            <a:ext cx="1502228" cy="1075057"/>
            <a:chOff x="5421085" y="2356864"/>
            <a:chExt cx="1502228" cy="1075057"/>
          </a:xfrm>
        </p:grpSpPr>
        <p:sp>
          <p:nvSpPr>
            <p:cNvPr id="17" name="Прямоугольник 16"/>
            <p:cNvSpPr/>
            <p:nvPr/>
          </p:nvSpPr>
          <p:spPr>
            <a:xfrm>
              <a:off x="5421085" y="2356864"/>
              <a:ext cx="1502228" cy="1075057"/>
            </a:xfrm>
            <a:prstGeom prst="rect">
              <a:avLst/>
            </a:prstGeom>
            <a:solidFill>
              <a:schemeClr val="accent3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5421085" y="3088213"/>
              <a:ext cx="1476062" cy="324498"/>
            </a:xfrm>
            <a:prstGeom prst="rect">
              <a:avLst/>
            </a:prstGeom>
            <a:solidFill>
              <a:schemeClr val="accent3">
                <a:lumMod val="20000"/>
                <a:lumOff val="80000"/>
              </a:schemeClr>
            </a:solidFill>
            <a:ln>
              <a:noFill/>
            </a:ln>
          </p:spPr>
          <p:txBody>
            <a:bodyPr wrap="square" lIns="0" tIns="108000" rIns="0" bIns="0" rtlCol="0">
              <a:spAutoFit/>
            </a:bodyPr>
            <a:lstStyle/>
            <a:p>
              <a:pPr algn="ctr"/>
              <a:r>
                <a:rPr lang="ru-RU" sz="1400" dirty="0">
                  <a:solidFill>
                    <a:srgbClr val="00B050"/>
                  </a:solidFill>
                </a:rPr>
                <a:t>Бюджетный год</a:t>
              </a:r>
            </a:p>
          </p:txBody>
        </p:sp>
        <p:cxnSp>
          <p:nvCxnSpPr>
            <p:cNvPr id="19" name="Прямая соединительная линия 18"/>
            <p:cNvCxnSpPr/>
            <p:nvPr/>
          </p:nvCxnSpPr>
          <p:spPr>
            <a:xfrm>
              <a:off x="6167871" y="3431921"/>
              <a:ext cx="755442" cy="0"/>
            </a:xfrm>
            <a:prstGeom prst="line">
              <a:avLst/>
            </a:prstGeom>
            <a:solidFill>
              <a:schemeClr val="accent3">
                <a:lumMod val="20000"/>
                <a:lumOff val="80000"/>
              </a:schemeClr>
            </a:solidFill>
            <a:ln w="1905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Прямая соединительная линия 19"/>
            <p:cNvCxnSpPr/>
            <p:nvPr/>
          </p:nvCxnSpPr>
          <p:spPr>
            <a:xfrm flipH="1">
              <a:off x="5421085" y="3431921"/>
              <a:ext cx="746786" cy="0"/>
            </a:xfrm>
            <a:prstGeom prst="line">
              <a:avLst/>
            </a:prstGeom>
            <a:solidFill>
              <a:schemeClr val="accent3">
                <a:lumMod val="20000"/>
                <a:lumOff val="80000"/>
              </a:schemeClr>
            </a:solidFill>
            <a:ln w="1905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Прямая со стрелкой 20"/>
            <p:cNvCxnSpPr/>
            <p:nvPr/>
          </p:nvCxnSpPr>
          <p:spPr>
            <a:xfrm flipV="1">
              <a:off x="6923313" y="2664417"/>
              <a:ext cx="0" cy="767504"/>
            </a:xfrm>
            <a:prstGeom prst="straightConnector1">
              <a:avLst/>
            </a:prstGeom>
            <a:solidFill>
              <a:schemeClr val="accent3">
                <a:lumMod val="20000"/>
                <a:lumOff val="80000"/>
              </a:schemeClr>
            </a:solidFill>
            <a:ln w="19050">
              <a:solidFill>
                <a:srgbClr val="00B05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Прямая со стрелкой 21"/>
            <p:cNvCxnSpPr/>
            <p:nvPr/>
          </p:nvCxnSpPr>
          <p:spPr>
            <a:xfrm flipV="1">
              <a:off x="5421085" y="2664416"/>
              <a:ext cx="0" cy="767504"/>
            </a:xfrm>
            <a:prstGeom prst="straightConnector1">
              <a:avLst/>
            </a:prstGeom>
            <a:solidFill>
              <a:schemeClr val="accent3">
                <a:lumMod val="20000"/>
                <a:lumOff val="80000"/>
              </a:schemeClr>
            </a:solidFill>
            <a:ln w="19050">
              <a:solidFill>
                <a:srgbClr val="00B05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aphicFrame>
        <p:nvGraphicFramePr>
          <p:cNvPr id="23" name="Схема 22"/>
          <p:cNvGraphicFramePr/>
          <p:nvPr>
            <p:extLst>
              <p:ext uri="{D42A27DB-BD31-4B8C-83A1-F6EECF244321}">
                <p14:modId xmlns:p14="http://schemas.microsoft.com/office/powerpoint/2010/main" val="2256785610"/>
              </p:ext>
            </p:extLst>
          </p:nvPr>
        </p:nvGraphicFramePr>
        <p:xfrm>
          <a:off x="371842" y="1921649"/>
          <a:ext cx="8321192" cy="216895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8" name="Объект 2"/>
          <p:cNvSpPr txBox="1">
            <a:spLocks/>
          </p:cNvSpPr>
          <p:nvPr/>
        </p:nvSpPr>
        <p:spPr bwMode="auto">
          <a:xfrm>
            <a:off x="244879" y="4858079"/>
            <a:ext cx="5294109" cy="1596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179388" indent="-179388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DD7E0E"/>
              </a:buClr>
              <a:buSzPct val="80000"/>
              <a:buFont typeface="Wingdings" pitchFamily="2" charset="2"/>
              <a:buChar char="§"/>
              <a:tabLst>
                <a:tab pos="179388" algn="l"/>
              </a:tabLst>
              <a:defRPr sz="22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538163" indent="-2730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DD7E0E"/>
              </a:buClr>
              <a:buFont typeface="Arial" charset="0"/>
              <a:buChar char="–"/>
              <a:defRPr kern="1200">
                <a:solidFill>
                  <a:srgbClr val="404040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717550" indent="-179388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DD7E0E"/>
              </a:buClr>
              <a:buFont typeface="Arial" charset="0"/>
              <a:buChar char="•"/>
              <a:defRPr sz="1600" kern="1200">
                <a:solidFill>
                  <a:srgbClr val="595959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896938" indent="-179388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400" kern="1200">
                <a:solidFill>
                  <a:srgbClr val="595959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076325" indent="-27305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200" kern="1200">
                <a:solidFill>
                  <a:srgbClr val="595959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Clr>
                <a:schemeClr val="tx2"/>
              </a:buClr>
              <a:buNone/>
            </a:pPr>
            <a:r>
              <a:rPr lang="ru-RU" sz="1200" dirty="0">
                <a:latin typeface="Cambria" pitchFamily="18" charset="0"/>
              </a:rPr>
              <a:t>Составление проекта бюджета Дятьковского района основывается на:</a:t>
            </a:r>
          </a:p>
          <a:p>
            <a:pPr>
              <a:buClr>
                <a:schemeClr val="tx2"/>
              </a:buClr>
              <a:buFont typeface="Wingdings" pitchFamily="2" charset="2"/>
              <a:buChar char="q"/>
            </a:pPr>
            <a:r>
              <a:rPr lang="ru-RU" sz="1200" dirty="0">
                <a:latin typeface="Cambria" pitchFamily="18" charset="0"/>
              </a:rPr>
              <a:t>Бюджетном послании Президента Российской Федерации.</a:t>
            </a:r>
          </a:p>
          <a:p>
            <a:pPr lvl="0">
              <a:buClr>
                <a:schemeClr val="tx2"/>
              </a:buClr>
              <a:buFont typeface="Wingdings" pitchFamily="2" charset="2"/>
              <a:buChar char="q"/>
            </a:pPr>
            <a:r>
              <a:rPr lang="ru-RU" sz="1200" dirty="0">
                <a:latin typeface="Cambria" pitchFamily="18" charset="0"/>
              </a:rPr>
              <a:t>Основных направлениях бюджетной и  налоговой политики  Дятьковского района.</a:t>
            </a:r>
          </a:p>
          <a:p>
            <a:pPr>
              <a:buClr>
                <a:schemeClr val="tx2"/>
              </a:buClr>
              <a:buFont typeface="Wingdings" pitchFamily="2" charset="2"/>
              <a:buChar char="q"/>
            </a:pPr>
            <a:r>
              <a:rPr lang="ru-RU" sz="1200" dirty="0">
                <a:latin typeface="Cambria" pitchFamily="18" charset="0"/>
              </a:rPr>
              <a:t>Прогнозе социально-экономического развития Дятьковского района.</a:t>
            </a:r>
          </a:p>
          <a:p>
            <a:pPr lvl="0">
              <a:buClr>
                <a:schemeClr val="tx2"/>
              </a:buClr>
              <a:buFont typeface="Wingdings" pitchFamily="2" charset="2"/>
              <a:buChar char="q"/>
            </a:pPr>
            <a:r>
              <a:rPr lang="ru-RU" sz="1200" dirty="0">
                <a:latin typeface="Cambria" pitchFamily="18" charset="0"/>
              </a:rPr>
              <a:t>Муниципальных программах Дятьковского района.</a:t>
            </a:r>
          </a:p>
          <a:p>
            <a:pPr>
              <a:buClr>
                <a:schemeClr val="tx2"/>
              </a:buClr>
              <a:buFont typeface="Wingdings" pitchFamily="2" charset="2"/>
              <a:buChar char="q"/>
            </a:pPr>
            <a:endParaRPr lang="ru-RU" sz="1200" dirty="0">
              <a:latin typeface="Cambria" pitchFamily="18" charset="0"/>
            </a:endParaRPr>
          </a:p>
        </p:txBody>
      </p:sp>
      <p:pic>
        <p:nvPicPr>
          <p:cNvPr id="29" name="Picture 2" descr="http://budget.gov.ru/static/images/process-4.png"/>
          <p:cNvPicPr>
            <a:picLocks noChangeAspect="1" noChangeArrowheads="1"/>
          </p:cNvPicPr>
          <p:nvPr/>
        </p:nvPicPr>
        <p:blipFill>
          <a:blip r:embed="rId8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7281" y="4122791"/>
            <a:ext cx="3948443" cy="27352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" y="620688"/>
            <a:ext cx="639690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chemeClr val="accent2"/>
                </a:solidFill>
                <a:latin typeface="Cambria" pitchFamily="18" charset="0"/>
              </a:rPr>
              <a:t>10. Бюджетный </a:t>
            </a:r>
            <a:r>
              <a:rPr lang="ru-RU" sz="2400" dirty="0">
                <a:solidFill>
                  <a:schemeClr val="accent2"/>
                </a:solidFill>
                <a:latin typeface="Cambria" pitchFamily="18" charset="0"/>
              </a:rPr>
              <a:t>процесс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27825" y="4501624"/>
            <a:ext cx="452720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latin typeface="Cambria" pitchFamily="18" charset="0"/>
              </a:rPr>
              <a:t>Основания для формирования бюджета</a:t>
            </a:r>
          </a:p>
        </p:txBody>
      </p:sp>
    </p:spTree>
    <p:extLst>
      <p:ext uri="{BB962C8B-B14F-4D97-AF65-F5344CB8AC3E}">
        <p14:creationId xmlns:p14="http://schemas.microsoft.com/office/powerpoint/2010/main" val="8052729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28883782"/>
              </p:ext>
            </p:extLst>
          </p:nvPr>
        </p:nvGraphicFramePr>
        <p:xfrm>
          <a:off x="107505" y="1484784"/>
          <a:ext cx="8928993" cy="520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99904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781010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669616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669616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669616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669616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  <a:gridCol w="669615">
                  <a:extLst>
                    <a:ext uri="{9D8B030D-6E8A-4147-A177-3AD203B41FA5}">
                      <a16:colId xmlns="" xmlns:a16="http://schemas.microsoft.com/office/drawing/2014/main" val="20006"/>
                    </a:ext>
                  </a:extLst>
                </a:gridCol>
              </a:tblGrid>
              <a:tr h="319245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u="none" strike="noStrike" dirty="0">
                          <a:solidFill>
                            <a:schemeClr val="bg1"/>
                          </a:solidFill>
                          <a:effectLst/>
                          <a:latin typeface="Cambria" pitchFamily="18" charset="0"/>
                        </a:rPr>
                        <a:t>Показатели</a:t>
                      </a:r>
                      <a:endParaRPr lang="ru-RU" sz="1000" b="1" i="0" u="none" strike="noStrike" dirty="0">
                        <a:solidFill>
                          <a:schemeClr val="bg1"/>
                        </a:solidFill>
                        <a:effectLst/>
                        <a:latin typeface="Cambria" pitchFamily="18" charset="0"/>
                      </a:endParaRPr>
                    </a:p>
                  </a:txBody>
                  <a:tcPr marL="5405" marR="5405" marT="540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u="none" strike="noStrike" dirty="0">
                          <a:solidFill>
                            <a:schemeClr val="bg1"/>
                          </a:solidFill>
                          <a:effectLst/>
                          <a:latin typeface="Cambria" pitchFamily="18" charset="0"/>
                        </a:rPr>
                        <a:t>Единица измерения</a:t>
                      </a:r>
                      <a:endParaRPr lang="ru-RU" sz="1000" b="1" i="0" u="none" strike="noStrike" dirty="0">
                        <a:solidFill>
                          <a:schemeClr val="bg1"/>
                        </a:solidFill>
                        <a:effectLst/>
                        <a:latin typeface="Cambria" pitchFamily="18" charset="0"/>
                      </a:endParaRPr>
                    </a:p>
                  </a:txBody>
                  <a:tcPr marL="5405" marR="5405" marT="540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u="none" strike="noStrike" dirty="0">
                          <a:solidFill>
                            <a:schemeClr val="bg1"/>
                          </a:solidFill>
                          <a:effectLst/>
                          <a:latin typeface="Cambria" pitchFamily="18" charset="0"/>
                        </a:rPr>
                        <a:t>2017</a:t>
                      </a:r>
                    </a:p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chemeClr val="bg1"/>
                          </a:solidFill>
                          <a:effectLst/>
                          <a:latin typeface="Cambria" pitchFamily="18" charset="0"/>
                        </a:rPr>
                        <a:t>год</a:t>
                      </a:r>
                    </a:p>
                  </a:txBody>
                  <a:tcPr marL="5405" marR="5405" marT="540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u="none" strike="noStrike" dirty="0">
                          <a:solidFill>
                            <a:schemeClr val="bg1"/>
                          </a:solidFill>
                          <a:effectLst/>
                          <a:latin typeface="Cambria" pitchFamily="18" charset="0"/>
                        </a:rPr>
                        <a:t>2018</a:t>
                      </a:r>
                    </a:p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chemeClr val="bg1"/>
                          </a:solidFill>
                          <a:effectLst/>
                          <a:latin typeface="Cambria" pitchFamily="18" charset="0"/>
                        </a:rPr>
                        <a:t>год</a:t>
                      </a:r>
                    </a:p>
                  </a:txBody>
                  <a:tcPr marL="5405" marR="5405" marT="540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u="none" strike="noStrike" dirty="0">
                          <a:solidFill>
                            <a:schemeClr val="bg1"/>
                          </a:solidFill>
                          <a:effectLst/>
                          <a:latin typeface="Cambria" pitchFamily="18" charset="0"/>
                        </a:rPr>
                        <a:t>2019</a:t>
                      </a:r>
                    </a:p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chemeClr val="bg1"/>
                          </a:solidFill>
                          <a:effectLst/>
                          <a:latin typeface="Cambria" pitchFamily="18" charset="0"/>
                        </a:rPr>
                        <a:t>год</a:t>
                      </a:r>
                    </a:p>
                  </a:txBody>
                  <a:tcPr marL="5405" marR="5405" marT="540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u="none" strike="noStrike" dirty="0">
                          <a:solidFill>
                            <a:schemeClr val="bg1"/>
                          </a:solidFill>
                          <a:effectLst/>
                          <a:latin typeface="Cambria" pitchFamily="18" charset="0"/>
                        </a:rPr>
                        <a:t>2020</a:t>
                      </a:r>
                    </a:p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chemeClr val="bg1"/>
                          </a:solidFill>
                          <a:effectLst/>
                          <a:latin typeface="Cambria" pitchFamily="18" charset="0"/>
                        </a:rPr>
                        <a:t>год</a:t>
                      </a:r>
                    </a:p>
                  </a:txBody>
                  <a:tcPr marL="5405" marR="5405" marT="540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u="none" strike="noStrike" dirty="0" smtClean="0">
                          <a:solidFill>
                            <a:schemeClr val="bg1"/>
                          </a:solidFill>
                          <a:effectLst/>
                          <a:latin typeface="Cambria" pitchFamily="18" charset="0"/>
                        </a:rPr>
                        <a:t>2021</a:t>
                      </a:r>
                      <a:endParaRPr lang="ru-RU" sz="1000" b="1" u="none" strike="noStrike" dirty="0">
                        <a:solidFill>
                          <a:schemeClr val="bg1"/>
                        </a:solidFill>
                        <a:effectLst/>
                        <a:latin typeface="Cambria" pitchFamily="18" charset="0"/>
                      </a:endParaRPr>
                    </a:p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chemeClr val="bg1"/>
                          </a:solidFill>
                          <a:effectLst/>
                          <a:latin typeface="Cambria" pitchFamily="18" charset="0"/>
                        </a:rPr>
                        <a:t>год</a:t>
                      </a:r>
                    </a:p>
                  </a:txBody>
                  <a:tcPr marL="5405" marR="5405" marT="5405" marB="0" anchor="ctr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61947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u="none" strike="noStrike" dirty="0">
                          <a:effectLst/>
                          <a:latin typeface="Cambria" pitchFamily="18" charset="0"/>
                        </a:rPr>
                        <a:t>Численность населения (среднегодовая)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Cambria" pitchFamily="18" charset="0"/>
                      </a:endParaRPr>
                    </a:p>
                  </a:txBody>
                  <a:tcPr marL="5405" marR="5405" marT="5405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>
                          <a:effectLst/>
                          <a:latin typeface="Cambria" pitchFamily="18" charset="0"/>
                        </a:rPr>
                        <a:t>тыс.чел.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Cambria" pitchFamily="18" charset="0"/>
                      </a:endParaRPr>
                    </a:p>
                  </a:txBody>
                  <a:tcPr marL="5405" marR="5405" marT="5405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ea typeface="Times New Roman"/>
                          <a:cs typeface="Times New Roman"/>
                        </a:rPr>
                        <a:t>59,3</a:t>
                      </a:r>
                      <a:endParaRPr lang="ru-RU" sz="1000" dirty="0">
                        <a:effectLst/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ea typeface="Times New Roman"/>
                          <a:cs typeface="Times New Roman"/>
                        </a:rPr>
                        <a:t>59,1</a:t>
                      </a:r>
                      <a:endParaRPr lang="ru-RU" sz="1000" dirty="0">
                        <a:effectLst/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ea typeface="Times New Roman"/>
                          <a:cs typeface="Times New Roman"/>
                        </a:rPr>
                        <a:t>58,2</a:t>
                      </a:r>
                      <a:endParaRPr lang="ru-RU" sz="1000" dirty="0">
                        <a:effectLst/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ea typeface="Times New Roman"/>
                          <a:cs typeface="Times New Roman"/>
                        </a:rPr>
                        <a:t>57,74</a:t>
                      </a:r>
                      <a:endParaRPr lang="ru-RU" sz="1000" dirty="0">
                        <a:effectLst/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ea typeface="Times New Roman"/>
                          <a:cs typeface="Times New Roman"/>
                        </a:rPr>
                        <a:t>57,74</a:t>
                      </a:r>
                      <a:endParaRPr lang="ru-RU" sz="1000" dirty="0">
                        <a:effectLst/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319245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u="none" strike="noStrike" dirty="0">
                          <a:effectLst/>
                          <a:latin typeface="Cambria" pitchFamily="18" charset="0"/>
                        </a:rPr>
                        <a:t>Численность занятых в экономике  (среднегодовая) - всего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Cambria" pitchFamily="18" charset="0"/>
                      </a:endParaRPr>
                    </a:p>
                  </a:txBody>
                  <a:tcPr marL="5405" marR="5405" marT="540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>
                          <a:effectLst/>
                          <a:latin typeface="Cambria" pitchFamily="18" charset="0"/>
                        </a:rPr>
                        <a:t>тыс.чел.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Cambria" pitchFamily="18" charset="0"/>
                      </a:endParaRPr>
                    </a:p>
                  </a:txBody>
                  <a:tcPr marL="5405" marR="5405" marT="540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ea typeface="Times New Roman"/>
                          <a:cs typeface="Times New Roman"/>
                        </a:rPr>
                        <a:t>12940</a:t>
                      </a:r>
                      <a:endParaRPr lang="ru-RU" sz="1000" dirty="0">
                        <a:effectLst/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ea typeface="Times New Roman"/>
                          <a:cs typeface="Times New Roman"/>
                        </a:rPr>
                        <a:t>12681</a:t>
                      </a:r>
                      <a:endParaRPr lang="ru-RU" sz="1000" dirty="0">
                        <a:effectLst/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ea typeface="Times New Roman"/>
                          <a:cs typeface="Times New Roman"/>
                        </a:rPr>
                        <a:t>12429</a:t>
                      </a:r>
                      <a:endParaRPr lang="ru-RU" sz="1000" dirty="0">
                        <a:effectLst/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ea typeface="Times New Roman"/>
                          <a:cs typeface="Times New Roman"/>
                        </a:rPr>
                        <a:t>12305</a:t>
                      </a:r>
                      <a:endParaRPr lang="ru-RU" sz="1000" dirty="0">
                        <a:effectLst/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ea typeface="Times New Roman"/>
                          <a:cs typeface="Times New Roman"/>
                        </a:rPr>
                        <a:t>12305</a:t>
                      </a:r>
                      <a:endParaRPr lang="ru-RU" sz="1000" dirty="0">
                        <a:effectLst/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319245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u="none" strike="noStrike" dirty="0">
                          <a:effectLst/>
                          <a:latin typeface="Cambria" pitchFamily="18" charset="0"/>
                        </a:rPr>
                        <a:t>Среднемесячная номинальная начисленная заработная плата 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Cambria" pitchFamily="18" charset="0"/>
                      </a:endParaRPr>
                    </a:p>
                  </a:txBody>
                  <a:tcPr marL="5405" marR="5405" marT="5405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>
                          <a:effectLst/>
                          <a:latin typeface="Cambria" pitchFamily="18" charset="0"/>
                        </a:rPr>
                        <a:t>рублей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Cambria" pitchFamily="18" charset="0"/>
                      </a:endParaRPr>
                    </a:p>
                  </a:txBody>
                  <a:tcPr marL="5405" marR="5405" marT="5405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ea typeface="Times New Roman"/>
                          <a:cs typeface="Times New Roman"/>
                        </a:rPr>
                        <a:t>20545,68</a:t>
                      </a:r>
                      <a:endParaRPr lang="ru-RU" sz="1000" dirty="0">
                        <a:effectLst/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ea typeface="Times New Roman"/>
                          <a:cs typeface="Times New Roman"/>
                        </a:rPr>
                        <a:t>23551,32</a:t>
                      </a:r>
                      <a:endParaRPr lang="ru-RU" sz="1000" dirty="0">
                        <a:effectLst/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ea typeface="Times New Roman"/>
                          <a:cs typeface="Times New Roman"/>
                        </a:rPr>
                        <a:t>26158,42</a:t>
                      </a:r>
                      <a:endParaRPr lang="ru-RU" sz="1000" dirty="0">
                        <a:effectLst/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ea typeface="Times New Roman"/>
                          <a:cs typeface="Times New Roman"/>
                        </a:rPr>
                        <a:t>27676,35</a:t>
                      </a:r>
                      <a:endParaRPr lang="ru-RU" sz="1000" dirty="0">
                        <a:effectLst/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ea typeface="Times New Roman"/>
                          <a:cs typeface="Times New Roman"/>
                        </a:rPr>
                        <a:t>27676,35</a:t>
                      </a:r>
                      <a:endParaRPr lang="ru-RU" sz="1000" dirty="0">
                        <a:effectLst/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47654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u="none" strike="noStrike" dirty="0">
                          <a:effectLst/>
                          <a:latin typeface="Cambria" pitchFamily="18" charset="0"/>
                        </a:rPr>
                        <a:t>Индекс промышленного производства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Cambria" pitchFamily="18" charset="0"/>
                      </a:endParaRPr>
                    </a:p>
                  </a:txBody>
                  <a:tcPr marL="5405" marR="5405" marT="540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Cambria" pitchFamily="18" charset="0"/>
                        </a:rPr>
                        <a:t>в % к предыдущему году в сопоставимых ценах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Cambria" pitchFamily="18" charset="0"/>
                      </a:endParaRPr>
                    </a:p>
                  </a:txBody>
                  <a:tcPr marL="5405" marR="5405" marT="5405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ea typeface="Times New Roman"/>
                          <a:cs typeface="Times New Roman"/>
                        </a:rPr>
                        <a:t>106,74</a:t>
                      </a:r>
                      <a:endParaRPr lang="ru-RU" sz="1000" dirty="0">
                        <a:effectLst/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ea typeface="Times New Roman"/>
                          <a:cs typeface="Times New Roman"/>
                        </a:rPr>
                        <a:t>101,8</a:t>
                      </a:r>
                      <a:endParaRPr lang="ru-RU" sz="1000" dirty="0">
                        <a:effectLst/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ea typeface="Times New Roman"/>
                          <a:cs typeface="Times New Roman"/>
                        </a:rPr>
                        <a:t>103,8</a:t>
                      </a:r>
                      <a:endParaRPr lang="ru-RU" sz="1000">
                        <a:effectLst/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ea typeface="Times New Roman"/>
                          <a:cs typeface="Times New Roman"/>
                        </a:rPr>
                        <a:t>103,5</a:t>
                      </a:r>
                      <a:endParaRPr lang="ru-RU" sz="1000">
                        <a:effectLst/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ea typeface="Times New Roman"/>
                          <a:cs typeface="Times New Roman"/>
                        </a:rPr>
                        <a:t>103,5</a:t>
                      </a:r>
                      <a:endParaRPr lang="ru-RU" sz="1000" dirty="0">
                        <a:effectLst/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47654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u="none" strike="noStrike" dirty="0">
                          <a:effectLst/>
                          <a:latin typeface="Cambria" pitchFamily="18" charset="0"/>
                        </a:rPr>
                        <a:t>Индекс производства: обрабатывающие производства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Cambria" pitchFamily="18" charset="0"/>
                      </a:endParaRPr>
                    </a:p>
                  </a:txBody>
                  <a:tcPr marL="5405" marR="5405" marT="5405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>
                          <a:effectLst/>
                          <a:latin typeface="Cambria" pitchFamily="18" charset="0"/>
                        </a:rPr>
                        <a:t>в % к предыдущему году в сопоставимых ценах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Cambria" pitchFamily="18" charset="0"/>
                      </a:endParaRPr>
                    </a:p>
                  </a:txBody>
                  <a:tcPr marL="5405" marR="5405" marT="5405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ea typeface="Times New Roman"/>
                          <a:cs typeface="Times New Roman"/>
                        </a:rPr>
                        <a:t>116,26</a:t>
                      </a:r>
                      <a:endParaRPr lang="ru-RU" sz="1000" dirty="0">
                        <a:effectLst/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ea typeface="Times New Roman"/>
                          <a:cs typeface="Times New Roman"/>
                        </a:rPr>
                        <a:t>101,5</a:t>
                      </a:r>
                      <a:endParaRPr lang="ru-RU" sz="1000" dirty="0">
                        <a:effectLst/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ea typeface="Times New Roman"/>
                          <a:cs typeface="Times New Roman"/>
                        </a:rPr>
                        <a:t>103,2</a:t>
                      </a:r>
                      <a:endParaRPr lang="ru-RU" sz="1000" dirty="0">
                        <a:effectLst/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ea typeface="Times New Roman"/>
                          <a:cs typeface="Times New Roman"/>
                        </a:rPr>
                        <a:t>103,3</a:t>
                      </a:r>
                      <a:endParaRPr lang="ru-RU" sz="1000" dirty="0">
                        <a:effectLst/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ea typeface="Times New Roman"/>
                          <a:cs typeface="Times New Roman"/>
                        </a:rPr>
                        <a:t>103,3</a:t>
                      </a:r>
                      <a:endParaRPr lang="ru-RU" sz="1000" dirty="0">
                        <a:effectLst/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47654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u="none" strike="noStrike" dirty="0">
                          <a:effectLst/>
                          <a:latin typeface="Cambria" pitchFamily="18" charset="0"/>
                        </a:rPr>
                        <a:t>                     продукции сельского хозяйства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Cambria" pitchFamily="18" charset="0"/>
                      </a:endParaRPr>
                    </a:p>
                  </a:txBody>
                  <a:tcPr marL="5405" marR="5405" marT="540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Cambria" pitchFamily="18" charset="0"/>
                        </a:rPr>
                        <a:t>в % к предыдущему году в сопоставимых ценах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Cambria" pitchFamily="18" charset="0"/>
                      </a:endParaRPr>
                    </a:p>
                  </a:txBody>
                  <a:tcPr marL="5405" marR="5405" marT="5405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ea typeface="Times New Roman"/>
                          <a:cs typeface="Times New Roman"/>
                        </a:rPr>
                        <a:t>77,59</a:t>
                      </a:r>
                      <a:endParaRPr lang="ru-RU" sz="1000" dirty="0">
                        <a:effectLst/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ea typeface="Times New Roman"/>
                          <a:cs typeface="Times New Roman"/>
                        </a:rPr>
                        <a:t>101,05</a:t>
                      </a:r>
                      <a:endParaRPr lang="ru-RU" sz="1000">
                        <a:effectLst/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ea typeface="Times New Roman"/>
                          <a:cs typeface="Times New Roman"/>
                        </a:rPr>
                        <a:t>101,04</a:t>
                      </a:r>
                      <a:endParaRPr lang="ru-RU" sz="1000" dirty="0">
                        <a:effectLst/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ea typeface="Times New Roman"/>
                          <a:cs typeface="Times New Roman"/>
                        </a:rPr>
                        <a:t>102,41</a:t>
                      </a:r>
                      <a:endParaRPr lang="ru-RU" sz="1000">
                        <a:effectLst/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ea typeface="Times New Roman"/>
                          <a:cs typeface="Times New Roman"/>
                        </a:rPr>
                        <a:t>102,41</a:t>
                      </a:r>
                      <a:endParaRPr lang="ru-RU" sz="1000" dirty="0">
                        <a:effectLst/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47654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u="none" strike="noStrike" dirty="0">
                          <a:effectLst/>
                          <a:latin typeface="Cambria" pitchFamily="18" charset="0"/>
                        </a:rPr>
                        <a:t>                     продукции растениеводства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Cambria" pitchFamily="18" charset="0"/>
                      </a:endParaRPr>
                    </a:p>
                  </a:txBody>
                  <a:tcPr marL="5405" marR="5405" marT="5405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>
                          <a:effectLst/>
                          <a:latin typeface="Cambria" pitchFamily="18" charset="0"/>
                        </a:rPr>
                        <a:t>в % к предыдущему году в сопоставимых ценах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Cambria" pitchFamily="18" charset="0"/>
                      </a:endParaRPr>
                    </a:p>
                  </a:txBody>
                  <a:tcPr marL="5405" marR="5405" marT="5405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ea typeface="Times New Roman"/>
                          <a:cs typeface="Times New Roman"/>
                        </a:rPr>
                        <a:t>107,73</a:t>
                      </a:r>
                      <a:endParaRPr lang="ru-RU" sz="1000" dirty="0">
                        <a:effectLst/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ea typeface="Times New Roman"/>
                          <a:cs typeface="Times New Roman"/>
                        </a:rPr>
                        <a:t>103,15</a:t>
                      </a:r>
                      <a:endParaRPr lang="ru-RU" sz="1000" dirty="0">
                        <a:effectLst/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ea typeface="Times New Roman"/>
                          <a:cs typeface="Times New Roman"/>
                        </a:rPr>
                        <a:t>106,4</a:t>
                      </a:r>
                      <a:endParaRPr lang="ru-RU" sz="1000" dirty="0">
                        <a:effectLst/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ea typeface="Times New Roman"/>
                          <a:cs typeface="Times New Roman"/>
                        </a:rPr>
                        <a:t>104,61</a:t>
                      </a:r>
                      <a:endParaRPr lang="ru-RU" sz="1000" dirty="0">
                        <a:effectLst/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ea typeface="Times New Roman"/>
                          <a:cs typeface="Times New Roman"/>
                        </a:rPr>
                        <a:t>104,61</a:t>
                      </a:r>
                      <a:endParaRPr lang="ru-RU" sz="1000" dirty="0">
                        <a:effectLst/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47654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u="none" strike="noStrike" dirty="0">
                          <a:effectLst/>
                          <a:latin typeface="Cambria" pitchFamily="18" charset="0"/>
                        </a:rPr>
                        <a:t>                     продукции животноводства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Cambria" pitchFamily="18" charset="0"/>
                      </a:endParaRPr>
                    </a:p>
                  </a:txBody>
                  <a:tcPr marL="5405" marR="5405" marT="540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Cambria" pitchFamily="18" charset="0"/>
                        </a:rPr>
                        <a:t>в % к предыдущему году в сопоставимых ценах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Cambria" pitchFamily="18" charset="0"/>
                      </a:endParaRPr>
                    </a:p>
                  </a:txBody>
                  <a:tcPr marL="5405" marR="5405" marT="5405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ea typeface="Times New Roman"/>
                          <a:cs typeface="Times New Roman"/>
                        </a:rPr>
                        <a:t>73,45</a:t>
                      </a:r>
                      <a:endParaRPr lang="ru-RU" sz="1000">
                        <a:effectLst/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ea typeface="Times New Roman"/>
                          <a:cs typeface="Times New Roman"/>
                        </a:rPr>
                        <a:t>100,63</a:t>
                      </a:r>
                      <a:endParaRPr lang="ru-RU" sz="1000">
                        <a:effectLst/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ea typeface="Times New Roman"/>
                          <a:cs typeface="Times New Roman"/>
                        </a:rPr>
                        <a:t>106,4</a:t>
                      </a:r>
                      <a:endParaRPr lang="ru-RU" sz="1000" dirty="0">
                        <a:effectLst/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ea typeface="Times New Roman"/>
                          <a:cs typeface="Times New Roman"/>
                        </a:rPr>
                        <a:t>105,57</a:t>
                      </a:r>
                      <a:endParaRPr lang="ru-RU" sz="1000" dirty="0">
                        <a:effectLst/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ea typeface="Times New Roman"/>
                          <a:cs typeface="Times New Roman"/>
                        </a:rPr>
                        <a:t>105,57</a:t>
                      </a:r>
                      <a:endParaRPr lang="ru-RU" sz="1000" dirty="0">
                        <a:effectLst/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  <a:tr h="319245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u="none" strike="noStrike" dirty="0">
                          <a:effectLst/>
                          <a:latin typeface="Cambria" pitchFamily="18" charset="0"/>
                        </a:rPr>
                        <a:t>Производство важнейших видов продукции в натуральном выражении 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Cambria" pitchFamily="18" charset="0"/>
                      </a:endParaRPr>
                    </a:p>
                  </a:txBody>
                  <a:tcPr marL="5405" marR="5405" marT="5405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>
                          <a:effectLst/>
                          <a:latin typeface="Cambria" pitchFamily="18" charset="0"/>
                        </a:rPr>
                        <a:t> 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Cambria" pitchFamily="18" charset="0"/>
                      </a:endParaRPr>
                    </a:p>
                  </a:txBody>
                  <a:tcPr marL="5405" marR="5405" marT="5405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>
                          <a:effectLst/>
                          <a:latin typeface="Cambria" pitchFamily="18" charset="0"/>
                        </a:rPr>
                        <a:t> 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Cambria" pitchFamily="18" charset="0"/>
                      </a:endParaRPr>
                    </a:p>
                  </a:txBody>
                  <a:tcPr marL="5405" marR="5405" marT="5405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>
                          <a:effectLst/>
                          <a:latin typeface="Cambria" pitchFamily="18" charset="0"/>
                        </a:rPr>
                        <a:t> 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Cambria" pitchFamily="18" charset="0"/>
                      </a:endParaRPr>
                    </a:p>
                  </a:txBody>
                  <a:tcPr marL="5405" marR="5405" marT="5405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>
                          <a:effectLst/>
                          <a:latin typeface="Cambria" pitchFamily="18" charset="0"/>
                        </a:rPr>
                        <a:t> 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Cambria" pitchFamily="18" charset="0"/>
                      </a:endParaRPr>
                    </a:p>
                  </a:txBody>
                  <a:tcPr marL="5405" marR="5405" marT="5405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>
                          <a:effectLst/>
                          <a:latin typeface="Cambria" pitchFamily="18" charset="0"/>
                        </a:rPr>
                        <a:t> 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Cambria" pitchFamily="18" charset="0"/>
                      </a:endParaRPr>
                    </a:p>
                  </a:txBody>
                  <a:tcPr marL="5405" marR="5405" marT="5405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>
                          <a:effectLst/>
                          <a:latin typeface="Cambria" pitchFamily="18" charset="0"/>
                        </a:rPr>
                        <a:t> 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Cambria" pitchFamily="18" charset="0"/>
                      </a:endParaRPr>
                    </a:p>
                  </a:txBody>
                  <a:tcPr marL="5405" marR="5405" marT="5405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9"/>
                  </a:ext>
                </a:extLst>
              </a:tr>
              <a:tr h="161947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u="none" strike="noStrike" dirty="0">
                          <a:effectLst/>
                          <a:latin typeface="Cambria" pitchFamily="18" charset="0"/>
                        </a:rPr>
                        <a:t>Валовой сбор зерна (в весе после доработки)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Cambria" pitchFamily="18" charset="0"/>
                      </a:endParaRPr>
                    </a:p>
                  </a:txBody>
                  <a:tcPr marL="5405" marR="5405" marT="540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Cambria" pitchFamily="18" charset="0"/>
                        </a:rPr>
                        <a:t>тыс. тонн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Cambria" pitchFamily="18" charset="0"/>
                      </a:endParaRPr>
                    </a:p>
                  </a:txBody>
                  <a:tcPr marL="5405" marR="5405" marT="5405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ea typeface="Times New Roman"/>
                          <a:cs typeface="Times New Roman"/>
                        </a:rPr>
                        <a:t>5</a:t>
                      </a:r>
                      <a:endParaRPr lang="ru-RU" sz="1000" dirty="0">
                        <a:effectLst/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ea typeface="Times New Roman"/>
                          <a:cs typeface="Times New Roman"/>
                        </a:rPr>
                        <a:t>4,7</a:t>
                      </a:r>
                      <a:endParaRPr lang="ru-RU" sz="1000">
                        <a:effectLst/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ea typeface="Times New Roman"/>
                          <a:cs typeface="Times New Roman"/>
                        </a:rPr>
                        <a:t>4,5</a:t>
                      </a:r>
                      <a:endParaRPr lang="ru-RU" sz="1000">
                        <a:effectLst/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ea typeface="Times New Roman"/>
                          <a:cs typeface="Times New Roman"/>
                        </a:rPr>
                        <a:t>4,5</a:t>
                      </a:r>
                      <a:endParaRPr lang="ru-RU" sz="1000" dirty="0">
                        <a:effectLst/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ea typeface="Times New Roman"/>
                          <a:cs typeface="Times New Roman"/>
                        </a:rPr>
                        <a:t>4,5</a:t>
                      </a:r>
                      <a:endParaRPr lang="ru-RU" sz="1000" dirty="0">
                        <a:effectLst/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="" xmlns:a16="http://schemas.microsoft.com/office/drawing/2014/main" val="10010"/>
                  </a:ext>
                </a:extLst>
              </a:tr>
              <a:tr h="161947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u="none" strike="noStrike" dirty="0">
                          <a:effectLst/>
                          <a:latin typeface="Cambria" pitchFamily="18" charset="0"/>
                        </a:rPr>
                        <a:t>Валовой сбор картофеля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Cambria" pitchFamily="18" charset="0"/>
                      </a:endParaRPr>
                    </a:p>
                  </a:txBody>
                  <a:tcPr marL="5405" marR="5405" marT="5405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>
                          <a:effectLst/>
                          <a:latin typeface="Cambria" pitchFamily="18" charset="0"/>
                        </a:rPr>
                        <a:t>тыс. тонн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Cambria" pitchFamily="18" charset="0"/>
                      </a:endParaRPr>
                    </a:p>
                  </a:txBody>
                  <a:tcPr marL="5405" marR="5405" marT="5405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ea typeface="Times New Roman"/>
                          <a:cs typeface="Times New Roman"/>
                        </a:rPr>
                        <a:t>14,4</a:t>
                      </a:r>
                      <a:endParaRPr lang="ru-RU" sz="1000" dirty="0">
                        <a:effectLst/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ea typeface="Times New Roman"/>
                          <a:cs typeface="Times New Roman"/>
                        </a:rPr>
                        <a:t>14</a:t>
                      </a:r>
                      <a:endParaRPr lang="ru-RU" sz="1000" dirty="0">
                        <a:effectLst/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ea typeface="Times New Roman"/>
                          <a:cs typeface="Times New Roman"/>
                        </a:rPr>
                        <a:t>13,5</a:t>
                      </a:r>
                      <a:endParaRPr lang="ru-RU" sz="1000" dirty="0">
                        <a:effectLst/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ea typeface="Times New Roman"/>
                          <a:cs typeface="Times New Roman"/>
                        </a:rPr>
                        <a:t>13,5</a:t>
                      </a:r>
                      <a:endParaRPr lang="ru-RU" sz="1000" dirty="0">
                        <a:effectLst/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ea typeface="Times New Roman"/>
                          <a:cs typeface="Times New Roman"/>
                        </a:rPr>
                        <a:t>13,5</a:t>
                      </a:r>
                      <a:endParaRPr lang="ru-RU" sz="1000" dirty="0">
                        <a:effectLst/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1"/>
                  </a:ext>
                </a:extLst>
              </a:tr>
              <a:tr h="161947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u="none" strike="noStrike" dirty="0">
                          <a:effectLst/>
                          <a:latin typeface="Cambria" pitchFamily="18" charset="0"/>
                        </a:rPr>
                        <a:t>Валовой сбор овощей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Cambria" pitchFamily="18" charset="0"/>
                      </a:endParaRPr>
                    </a:p>
                  </a:txBody>
                  <a:tcPr marL="5405" marR="5405" marT="540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Cambria" pitchFamily="18" charset="0"/>
                        </a:rPr>
                        <a:t>тыс. тонн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Cambria" pitchFamily="18" charset="0"/>
                      </a:endParaRPr>
                    </a:p>
                  </a:txBody>
                  <a:tcPr marL="5405" marR="5405" marT="5405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ea typeface="Times New Roman"/>
                          <a:cs typeface="Times New Roman"/>
                        </a:rPr>
                        <a:t>3</a:t>
                      </a:r>
                      <a:endParaRPr lang="ru-RU" sz="1000">
                        <a:effectLst/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ea typeface="Times New Roman"/>
                          <a:cs typeface="Times New Roman"/>
                        </a:rPr>
                        <a:t>3,5</a:t>
                      </a:r>
                      <a:endParaRPr lang="ru-RU" sz="1000">
                        <a:effectLst/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ea typeface="Times New Roman"/>
                          <a:cs typeface="Times New Roman"/>
                        </a:rPr>
                        <a:t>3</a:t>
                      </a:r>
                      <a:endParaRPr lang="ru-RU" sz="1000">
                        <a:effectLst/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ea typeface="Times New Roman"/>
                          <a:cs typeface="Times New Roman"/>
                        </a:rPr>
                        <a:t>3</a:t>
                      </a:r>
                      <a:endParaRPr lang="ru-RU" sz="1000" dirty="0">
                        <a:effectLst/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ea typeface="Times New Roman"/>
                          <a:cs typeface="Times New Roman"/>
                        </a:rPr>
                        <a:t>3</a:t>
                      </a:r>
                      <a:endParaRPr lang="ru-RU" sz="1000" dirty="0">
                        <a:effectLst/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="" xmlns:a16="http://schemas.microsoft.com/office/drawing/2014/main" val="10012"/>
                  </a:ext>
                </a:extLst>
              </a:tr>
              <a:tr h="161947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u="none" strike="noStrike" dirty="0">
                          <a:effectLst/>
                          <a:latin typeface="Cambria" pitchFamily="18" charset="0"/>
                        </a:rPr>
                        <a:t>Скот и птица на убой (в живом весе)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Cambria" pitchFamily="18" charset="0"/>
                      </a:endParaRPr>
                    </a:p>
                  </a:txBody>
                  <a:tcPr marL="5405" marR="5405" marT="5405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>
                          <a:effectLst/>
                          <a:latin typeface="Cambria" pitchFamily="18" charset="0"/>
                        </a:rPr>
                        <a:t>тыс. тонн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Cambria" pitchFamily="18" charset="0"/>
                      </a:endParaRPr>
                    </a:p>
                  </a:txBody>
                  <a:tcPr marL="5405" marR="5405" marT="5405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ea typeface="Times New Roman"/>
                          <a:cs typeface="Times New Roman"/>
                        </a:rPr>
                        <a:t>23</a:t>
                      </a:r>
                      <a:endParaRPr lang="ru-RU" sz="1000" dirty="0">
                        <a:effectLst/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ea typeface="Times New Roman"/>
                          <a:cs typeface="Times New Roman"/>
                        </a:rPr>
                        <a:t>23</a:t>
                      </a:r>
                      <a:endParaRPr lang="ru-RU" sz="1000" dirty="0">
                        <a:effectLst/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ea typeface="Times New Roman"/>
                          <a:cs typeface="Times New Roman"/>
                        </a:rPr>
                        <a:t>21,5</a:t>
                      </a:r>
                      <a:endParaRPr lang="ru-RU" sz="1000" dirty="0">
                        <a:effectLst/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ea typeface="Times New Roman"/>
                          <a:cs typeface="Times New Roman"/>
                        </a:rPr>
                        <a:t>22</a:t>
                      </a:r>
                      <a:endParaRPr lang="ru-RU" sz="1000" dirty="0">
                        <a:effectLst/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ea typeface="Times New Roman"/>
                          <a:cs typeface="Times New Roman"/>
                        </a:rPr>
                        <a:t>22</a:t>
                      </a:r>
                      <a:endParaRPr lang="ru-RU" sz="1000" dirty="0">
                        <a:effectLst/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3"/>
                  </a:ext>
                </a:extLst>
              </a:tr>
              <a:tr h="161947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u="none" strike="noStrike" dirty="0">
                          <a:effectLst/>
                          <a:latin typeface="Cambria" pitchFamily="18" charset="0"/>
                        </a:rPr>
                        <a:t>Молоко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Cambria" pitchFamily="18" charset="0"/>
                      </a:endParaRPr>
                    </a:p>
                  </a:txBody>
                  <a:tcPr marL="5405" marR="5405" marT="540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>
                          <a:effectLst/>
                          <a:latin typeface="Cambria" pitchFamily="18" charset="0"/>
                        </a:rPr>
                        <a:t>тыс. тонн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Cambria" pitchFamily="18" charset="0"/>
                      </a:endParaRPr>
                    </a:p>
                  </a:txBody>
                  <a:tcPr marL="5405" marR="5405" marT="5405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ea typeface="Times New Roman"/>
                          <a:cs typeface="Times New Roman"/>
                        </a:rPr>
                        <a:t>2,8</a:t>
                      </a:r>
                      <a:endParaRPr lang="ru-RU" sz="1000">
                        <a:effectLst/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ea typeface="Times New Roman"/>
                          <a:cs typeface="Times New Roman"/>
                        </a:rPr>
                        <a:t>2,8</a:t>
                      </a:r>
                      <a:endParaRPr lang="ru-RU" sz="1000">
                        <a:effectLst/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ea typeface="Times New Roman"/>
                          <a:cs typeface="Times New Roman"/>
                        </a:rPr>
                        <a:t>3,5</a:t>
                      </a:r>
                      <a:endParaRPr lang="ru-RU" sz="1000" dirty="0">
                        <a:effectLst/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ea typeface="Times New Roman"/>
                          <a:cs typeface="Times New Roman"/>
                        </a:rPr>
                        <a:t>3,7</a:t>
                      </a:r>
                      <a:endParaRPr lang="ru-RU" sz="1000" dirty="0">
                        <a:effectLst/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ea typeface="Times New Roman"/>
                          <a:cs typeface="Times New Roman"/>
                        </a:rPr>
                        <a:t>3,7</a:t>
                      </a:r>
                      <a:endParaRPr lang="ru-RU" sz="1000" dirty="0">
                        <a:effectLst/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="" xmlns:a16="http://schemas.microsoft.com/office/drawing/2014/main" val="10014"/>
                  </a:ext>
                </a:extLst>
              </a:tr>
              <a:tr h="161947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u="none" strike="noStrike" dirty="0">
                          <a:effectLst/>
                          <a:latin typeface="Cambria" pitchFamily="18" charset="0"/>
                        </a:rPr>
                        <a:t>Яйца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Cambria" pitchFamily="18" charset="0"/>
                      </a:endParaRPr>
                    </a:p>
                  </a:txBody>
                  <a:tcPr marL="5405" marR="5405" marT="5405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 err="1">
                          <a:effectLst/>
                          <a:latin typeface="Cambria" pitchFamily="18" charset="0"/>
                        </a:rPr>
                        <a:t>млн.шт</a:t>
                      </a:r>
                      <a:r>
                        <a:rPr lang="ru-RU" sz="1000" u="none" strike="noStrike" dirty="0">
                          <a:effectLst/>
                          <a:latin typeface="Cambria" pitchFamily="18" charset="0"/>
                        </a:rPr>
                        <a:t>.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Cambria" pitchFamily="18" charset="0"/>
                      </a:endParaRPr>
                    </a:p>
                  </a:txBody>
                  <a:tcPr marL="5405" marR="5405" marT="5405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ea typeface="Times New Roman"/>
                          <a:cs typeface="Times New Roman"/>
                        </a:rPr>
                        <a:t>3,5</a:t>
                      </a:r>
                      <a:endParaRPr lang="ru-RU" sz="1000" dirty="0">
                        <a:effectLst/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ea typeface="Times New Roman"/>
                          <a:cs typeface="Times New Roman"/>
                        </a:rPr>
                        <a:t>3,5</a:t>
                      </a:r>
                      <a:endParaRPr lang="ru-RU" sz="1000" dirty="0">
                        <a:effectLst/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ea typeface="Times New Roman"/>
                          <a:cs typeface="Times New Roman"/>
                        </a:rPr>
                        <a:t>3,8</a:t>
                      </a:r>
                      <a:endParaRPr lang="ru-RU" sz="1000" dirty="0">
                        <a:effectLst/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ea typeface="Times New Roman"/>
                          <a:cs typeface="Times New Roman"/>
                        </a:rPr>
                        <a:t>4</a:t>
                      </a:r>
                      <a:endParaRPr lang="ru-RU" sz="1000" dirty="0">
                        <a:effectLst/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ea typeface="Times New Roman"/>
                          <a:cs typeface="Times New Roman"/>
                        </a:rPr>
                        <a:t>4</a:t>
                      </a:r>
                      <a:endParaRPr lang="ru-RU" sz="1000" dirty="0">
                        <a:effectLst/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5"/>
                  </a:ext>
                </a:extLst>
              </a:tr>
              <a:tr h="319245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u="none" strike="noStrike" dirty="0">
                          <a:effectLst/>
                          <a:latin typeface="Cambria" pitchFamily="18" charset="0"/>
                        </a:rPr>
                        <a:t>Индекс физического объема инвестиции в основной капитал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Cambria" pitchFamily="18" charset="0"/>
                      </a:endParaRPr>
                    </a:p>
                  </a:txBody>
                  <a:tcPr marL="5405" marR="5405" marT="540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>
                          <a:effectLst/>
                          <a:latin typeface="Cambria" pitchFamily="18" charset="0"/>
                        </a:rPr>
                        <a:t>% к предыдущему году в сопоставимых ценах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Cambria" pitchFamily="18" charset="0"/>
                      </a:endParaRPr>
                    </a:p>
                  </a:txBody>
                  <a:tcPr marL="5405" marR="5405" marT="5405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ea typeface="Times New Roman"/>
                          <a:cs typeface="Times New Roman"/>
                        </a:rPr>
                        <a:t>-</a:t>
                      </a:r>
                      <a:endParaRPr lang="ru-RU" sz="1000">
                        <a:effectLst/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ea typeface="Times New Roman"/>
                          <a:cs typeface="Times New Roman"/>
                        </a:rPr>
                        <a:t>104,9</a:t>
                      </a:r>
                      <a:endParaRPr lang="ru-RU" sz="1000">
                        <a:effectLst/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ea typeface="Times New Roman"/>
                          <a:cs typeface="Times New Roman"/>
                        </a:rPr>
                        <a:t>104,4</a:t>
                      </a:r>
                      <a:endParaRPr lang="ru-RU" sz="1000" dirty="0">
                        <a:effectLst/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ea typeface="Times New Roman"/>
                          <a:cs typeface="Times New Roman"/>
                        </a:rPr>
                        <a:t>104,3</a:t>
                      </a:r>
                      <a:endParaRPr lang="ru-RU" sz="1000" dirty="0">
                        <a:effectLst/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ea typeface="Times New Roman"/>
                          <a:cs typeface="Times New Roman"/>
                        </a:rPr>
                        <a:t>104,3</a:t>
                      </a:r>
                      <a:endParaRPr lang="ru-RU" sz="1000" dirty="0">
                        <a:effectLst/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="" xmlns:a16="http://schemas.microsoft.com/office/drawing/2014/main" val="10016"/>
                  </a:ext>
                </a:extLst>
              </a:tr>
            </a:tbl>
          </a:graphicData>
        </a:graphic>
      </p:graphicFrame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0" y="620687"/>
            <a:ext cx="8229600" cy="744767"/>
          </a:xfrm>
        </p:spPr>
        <p:txBody>
          <a:bodyPr anchor="t">
            <a:noAutofit/>
          </a:bodyPr>
          <a:lstStyle/>
          <a:p>
            <a:r>
              <a:rPr lang="ru-RU" sz="2400" dirty="0" smtClean="0">
                <a:solidFill>
                  <a:schemeClr val="accent2"/>
                </a:solidFill>
                <a:latin typeface="Cambria" pitchFamily="18" charset="0"/>
              </a:rPr>
              <a:t>1. Основные </a:t>
            </a:r>
            <a:r>
              <a:rPr lang="ru-RU" sz="2400" dirty="0">
                <a:solidFill>
                  <a:schemeClr val="accent2"/>
                </a:solidFill>
                <a:latin typeface="Cambria" pitchFamily="18" charset="0"/>
              </a:rPr>
              <a:t>показатели социально-экономического развития </a:t>
            </a:r>
            <a:r>
              <a:rPr lang="ru-RU" sz="2400" dirty="0" smtClean="0">
                <a:solidFill>
                  <a:schemeClr val="accent2"/>
                </a:solidFill>
                <a:latin typeface="Cambria" pitchFamily="18" charset="0"/>
              </a:rPr>
              <a:t>Дятьковского </a:t>
            </a:r>
            <a:r>
              <a:rPr lang="ru-RU" sz="2400" dirty="0">
                <a:solidFill>
                  <a:schemeClr val="accent2"/>
                </a:solidFill>
                <a:latin typeface="Cambria" pitchFamily="18" charset="0"/>
              </a:rPr>
              <a:t>района</a:t>
            </a:r>
          </a:p>
        </p:txBody>
      </p:sp>
    </p:spTree>
    <p:extLst>
      <p:ext uri="{BB962C8B-B14F-4D97-AF65-F5344CB8AC3E}">
        <p14:creationId xmlns:p14="http://schemas.microsoft.com/office/powerpoint/2010/main" val="670518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34537" y="1172466"/>
            <a:ext cx="4438791" cy="86177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ru-RU" sz="1000" b="1" dirty="0">
                <a:latin typeface="Cambria" pitchFamily="18" charset="0"/>
              </a:rPr>
              <a:t>Бюджет</a:t>
            </a:r>
          </a:p>
          <a:p>
            <a:r>
              <a:rPr lang="ru-RU" sz="1000" dirty="0">
                <a:latin typeface="Cambria" pitchFamily="18" charset="0"/>
              </a:rPr>
              <a:t>(от старонормандского bougette – кошель, сумка, кожаный мешок) – форма образования и расходования денежных средств, предназначенных для финансового обеспечения задач и функций государства и местного </a:t>
            </a:r>
            <a:r>
              <a:rPr lang="ru-RU" sz="1000" dirty="0" smtClean="0">
                <a:latin typeface="Cambria" pitchFamily="18" charset="0"/>
              </a:rPr>
              <a:t>самоуправления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4658919" y="1172466"/>
            <a:ext cx="4438791" cy="1169551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ru-RU" sz="1000" b="1" dirty="0">
                <a:latin typeface="Cambria" pitchFamily="18" charset="0"/>
              </a:rPr>
              <a:t>Безвозмездные поступления</a:t>
            </a:r>
          </a:p>
          <a:p>
            <a:r>
              <a:rPr lang="ru-RU" sz="1000" dirty="0">
                <a:latin typeface="Cambria" pitchFamily="18" charset="0"/>
              </a:rPr>
              <a:t>поступающие в бюджет денежные средства на безвозвратной и безвозмездной основе в виде дотаций, субсидий, субвенций из других бюджетов бюджетной системы Российской Федерации, а также перечисления от физических и юридических лиц, международных организаций и правительств иностранных государств, в том числе добровольных </a:t>
            </a:r>
            <a:r>
              <a:rPr lang="ru-RU" sz="1000" dirty="0" smtClean="0">
                <a:latin typeface="Cambria" pitchFamily="18" charset="0"/>
              </a:rPr>
              <a:t>пожертвований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35446" y="2079959"/>
            <a:ext cx="4438800" cy="1169551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ru-RU" sz="1000" b="1" dirty="0">
                <a:latin typeface="Cambria" pitchFamily="18" charset="0"/>
              </a:rPr>
              <a:t>Программный бюджет</a:t>
            </a:r>
          </a:p>
          <a:p>
            <a:r>
              <a:rPr lang="ru-RU" sz="1000" dirty="0">
                <a:latin typeface="Cambria" pitchFamily="18" charset="0"/>
              </a:rPr>
              <a:t>бюджет, сформированный на основе </a:t>
            </a:r>
          </a:p>
          <a:p>
            <a:r>
              <a:rPr lang="ru-RU" sz="1000" dirty="0">
                <a:latin typeface="Cambria" pitchFamily="18" charset="0"/>
              </a:rPr>
              <a:t>государственных (муниципальных) программ. </a:t>
            </a:r>
          </a:p>
          <a:p>
            <a:r>
              <a:rPr lang="ru-RU" sz="1000" dirty="0">
                <a:latin typeface="Cambria" pitchFamily="18" charset="0"/>
              </a:rPr>
              <a:t>Программный бюджет обеспечивает прямую взаимосвязь между распределением бюджетных ресурсов и результатами их использования в соответствии с установленными приоритетами государственной </a:t>
            </a:r>
            <a:r>
              <a:rPr lang="ru-RU" sz="1000" dirty="0" smtClean="0">
                <a:latin typeface="Cambria" pitchFamily="18" charset="0"/>
              </a:rPr>
              <a:t>политики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4659146" y="2387736"/>
            <a:ext cx="4438791" cy="1015663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ru-RU" sz="1000" b="1" dirty="0">
                <a:latin typeface="Cambria" pitchFamily="18" charset="0"/>
              </a:rPr>
              <a:t>Бюджетная классификация</a:t>
            </a:r>
          </a:p>
          <a:p>
            <a:r>
              <a:rPr lang="ru-RU" sz="1000" dirty="0">
                <a:latin typeface="Cambria" pitchFamily="18" charset="0"/>
              </a:rPr>
              <a:t>группировка доходов, расходов и источников финансирования дефицитов бюджетов бюджетной системы Российской Федерации, используемой для составления и исполнения бюджетов, составления </a:t>
            </a:r>
          </a:p>
          <a:p>
            <a:r>
              <a:rPr lang="ru-RU" sz="1000" dirty="0">
                <a:latin typeface="Cambria" pitchFamily="18" charset="0"/>
              </a:rPr>
              <a:t>бюджетной отчетности, обеспечивающей сопоставимость показателей бюджетов бюджетной системы Российской Федерации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34373" y="3295229"/>
            <a:ext cx="4438800" cy="55399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ru-RU" sz="1000" b="1" dirty="0">
                <a:latin typeface="Cambria" pitchFamily="18" charset="0"/>
              </a:rPr>
              <a:t>Бюджетная система Российской Федерации</a:t>
            </a:r>
          </a:p>
          <a:p>
            <a:r>
              <a:rPr lang="ru-RU" sz="1000" dirty="0">
                <a:latin typeface="Cambria" pitchFamily="18" charset="0"/>
              </a:rPr>
              <a:t>совокупность всех бюджетов в Российской Федерации: федерального, региональных, местных, государственных внебюджетных фондов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4658918" y="3449118"/>
            <a:ext cx="4438791" cy="70788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>
            <a:spAutoFit/>
          </a:bodyPr>
          <a:lstStyle/>
          <a:p>
            <a:r>
              <a:rPr lang="ru-RU" sz="1000" b="1" dirty="0">
                <a:latin typeface="Cambria" pitchFamily="18" charset="0"/>
              </a:rPr>
              <a:t>Бюджетная ассигнования</a:t>
            </a:r>
          </a:p>
          <a:p>
            <a:r>
              <a:rPr lang="ru-RU" sz="1000" dirty="0">
                <a:latin typeface="Cambria" pitchFamily="18" charset="0"/>
              </a:rPr>
              <a:t>предельные объемы денежных средств, предусмотренных в соответствующем финансовом году для исполнения бюджетных </a:t>
            </a:r>
            <a:r>
              <a:rPr lang="ru-RU" sz="1000" dirty="0" smtClean="0">
                <a:latin typeface="Cambria" pitchFamily="18" charset="0"/>
              </a:rPr>
              <a:t>обязательств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35446" y="3894946"/>
            <a:ext cx="4438800" cy="1015663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ru-RU" sz="1000" b="1" dirty="0">
                <a:latin typeface="Cambria" pitchFamily="18" charset="0"/>
              </a:rPr>
              <a:t>Бюджетный кредит</a:t>
            </a:r>
          </a:p>
          <a:p>
            <a:r>
              <a:rPr lang="ru-RU" sz="1000" dirty="0">
                <a:latin typeface="Cambria" pitchFamily="18" charset="0"/>
              </a:rPr>
              <a:t>денежные средства, предоставляемые бюджетом другому бюджету бюджетной системы Российской Федерации, юридическому лицу (за исключением государственных (муниципальных) учреждений),  иностранному государству, иностранному юридическому лицу на возвратной и возмездной основах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5446" y="5877807"/>
            <a:ext cx="4438791" cy="861774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ru-RU" sz="1000" b="1" dirty="0">
                <a:latin typeface="Cambria" pitchFamily="18" charset="0"/>
              </a:rPr>
              <a:t>Государственная (муниципальная) программа</a:t>
            </a:r>
          </a:p>
          <a:p>
            <a:r>
              <a:rPr lang="ru-RU" sz="1000" dirty="0">
                <a:latin typeface="Cambria" pitchFamily="18" charset="0"/>
              </a:rPr>
              <a:t>система мероприятий и инструментов государственной политики, обеспечивающих в рамках реализации ключевых государственных </a:t>
            </a:r>
          </a:p>
          <a:p>
            <a:r>
              <a:rPr lang="ru-RU" sz="1000" dirty="0">
                <a:latin typeface="Cambria" pitchFamily="18" charset="0"/>
              </a:rPr>
              <a:t>функций достижение приоритетов и целей государственной политики в сфере социально-экономического развития и безопасности</a:t>
            </a:r>
          </a:p>
        </p:txBody>
      </p:sp>
      <p:sp>
        <p:nvSpPr>
          <p:cNvPr id="18" name="Прямоугольник 17"/>
          <p:cNvSpPr/>
          <p:nvPr/>
        </p:nvSpPr>
        <p:spPr>
          <a:xfrm>
            <a:off x="4659146" y="4202723"/>
            <a:ext cx="4438791" cy="132343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ru-RU" sz="1000" b="1" dirty="0">
                <a:latin typeface="Cambria" pitchFamily="18" charset="0"/>
              </a:rPr>
              <a:t>Бюджетный процесс</a:t>
            </a:r>
          </a:p>
          <a:p>
            <a:r>
              <a:rPr lang="ru-RU" sz="1000" dirty="0">
                <a:latin typeface="Cambria" pitchFamily="18" charset="0"/>
              </a:rPr>
              <a:t>регламентируемая законодательством Российской Федерации деятельность органов государственной власти, органов местного самоуправления и иных участников бюджетного процесса по составлению и рассмотрению проектов бюджетов, утверждению и исполнению бюджетов, контролю за их исполнением, осуществлению бюджетного учета, составлению, внешней проверке, рассмотрению и утверждению бюджетной </a:t>
            </a:r>
            <a:r>
              <a:rPr lang="ru-RU" sz="1000" dirty="0" smtClean="0">
                <a:latin typeface="Cambria" pitchFamily="18" charset="0"/>
              </a:rPr>
              <a:t>отчетности</a:t>
            </a:r>
          </a:p>
        </p:txBody>
      </p:sp>
      <p:sp>
        <p:nvSpPr>
          <p:cNvPr id="19" name="Прямоугольник 18"/>
          <p:cNvSpPr/>
          <p:nvPr/>
        </p:nvSpPr>
        <p:spPr>
          <a:xfrm>
            <a:off x="34773" y="4970314"/>
            <a:ext cx="4438791" cy="861774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square">
            <a:spAutoFit/>
          </a:bodyPr>
          <a:lstStyle/>
          <a:p>
            <a:r>
              <a:rPr lang="ru-RU" sz="1000" b="1" dirty="0">
                <a:latin typeface="Cambria" pitchFamily="18" charset="0"/>
              </a:rPr>
              <a:t>Ведомственная структура расходов</a:t>
            </a:r>
          </a:p>
          <a:p>
            <a:r>
              <a:rPr lang="ru-RU" sz="1000" dirty="0">
                <a:latin typeface="Cambria" pitchFamily="18" charset="0"/>
              </a:rPr>
              <a:t>распределение бюджетных ассигнований, предусмотренных законом (решением) о бюджете на соответствующий финансовый год главным </a:t>
            </a:r>
          </a:p>
          <a:p>
            <a:r>
              <a:rPr lang="ru-RU" sz="1000" dirty="0">
                <a:latin typeface="Cambria" pitchFamily="18" charset="0"/>
              </a:rPr>
              <a:t>распорядителям бюджетных средств, по кодам бюджетной классификации Российской Федерации</a:t>
            </a:r>
          </a:p>
        </p:txBody>
      </p:sp>
      <p:sp>
        <p:nvSpPr>
          <p:cNvPr id="20" name="Прямоугольник 19"/>
          <p:cNvSpPr/>
          <p:nvPr/>
        </p:nvSpPr>
        <p:spPr>
          <a:xfrm>
            <a:off x="4659146" y="5571881"/>
            <a:ext cx="4438791" cy="116955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ru-RU" sz="1000" b="1" dirty="0">
                <a:latin typeface="Cambria" pitchFamily="18" charset="0"/>
              </a:rPr>
              <a:t>Главный распорядитель бюджетных средств</a:t>
            </a:r>
          </a:p>
          <a:p>
            <a:r>
              <a:rPr lang="ru-RU" sz="1000" dirty="0">
                <a:latin typeface="Cambria" pitchFamily="18" charset="0"/>
              </a:rPr>
              <a:t>орган государственной власти (местного самоуправления), орган управления государственным внебюджетным фондом, или наиболее значимое учреждение науки, образования, культуры и здравоохранения, напрямую получающий(ее) средства из бюджета и наделенный правом распределять их между  подведомственными распорядителями и получателями бюджетных средств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0" y="612556"/>
            <a:ext cx="589868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chemeClr val="accent2"/>
                </a:solidFill>
                <a:latin typeface="Cambria" pitchFamily="18" charset="0"/>
              </a:rPr>
              <a:t>11. Глоссарий </a:t>
            </a:r>
            <a:r>
              <a:rPr lang="ru-RU" sz="2400" dirty="0">
                <a:solidFill>
                  <a:schemeClr val="accent2"/>
                </a:solidFill>
                <a:latin typeface="Cambria" pitchFamily="18" charset="0"/>
              </a:rPr>
              <a:t>терминов </a:t>
            </a:r>
          </a:p>
        </p:txBody>
      </p:sp>
    </p:spTree>
    <p:extLst>
      <p:ext uri="{BB962C8B-B14F-4D97-AF65-F5344CB8AC3E}">
        <p14:creationId xmlns:p14="http://schemas.microsoft.com/office/powerpoint/2010/main" val="160734496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4764" y="900397"/>
            <a:ext cx="4438800" cy="40011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ru-RU" sz="1000" b="1" dirty="0">
                <a:latin typeface="Cambria" pitchFamily="18" charset="0"/>
              </a:rPr>
              <a:t>Дефицит бюджета</a:t>
            </a:r>
          </a:p>
          <a:p>
            <a:r>
              <a:rPr lang="ru-RU" sz="1000" dirty="0">
                <a:latin typeface="Cambria" pitchFamily="18" charset="0"/>
              </a:rPr>
              <a:t>превышение расходов бюджета над его доходами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4660996" y="900397"/>
            <a:ext cx="4438800" cy="707886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>
            <a:spAutoFit/>
          </a:bodyPr>
          <a:lstStyle/>
          <a:p>
            <a:r>
              <a:rPr lang="ru-RU" sz="1000" b="1" dirty="0">
                <a:latin typeface="Cambria" pitchFamily="18" charset="0"/>
              </a:rPr>
              <a:t>Дотации</a:t>
            </a:r>
          </a:p>
          <a:p>
            <a:r>
              <a:rPr lang="ru-RU" sz="1000" dirty="0">
                <a:latin typeface="Cambria" pitchFamily="18" charset="0"/>
              </a:rPr>
              <a:t>межбюджетные трансферты, предоставляемые на безвозмездной и безвозвратной основе без установления направлений и (или) условий их использования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34764" y="1346227"/>
            <a:ext cx="4438602" cy="553998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ru-RU" sz="1000" b="1" dirty="0">
                <a:latin typeface="Cambria" pitchFamily="18" charset="0"/>
              </a:rPr>
              <a:t>Доходы бюджета</a:t>
            </a:r>
          </a:p>
          <a:p>
            <a:r>
              <a:rPr lang="ru-RU" sz="1000" dirty="0">
                <a:latin typeface="Cambria" pitchFamily="18" charset="0"/>
              </a:rPr>
              <a:t>это поступающие в бюджет денежные средства, за исключением средств, являющихся источниками финансирования дефицита бюджета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4661006" y="1654002"/>
            <a:ext cx="4438800" cy="707886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>
            <a:spAutoFit/>
          </a:bodyPr>
          <a:lstStyle/>
          <a:p>
            <a:r>
              <a:rPr lang="ru-RU" sz="1000" b="1" dirty="0">
                <a:latin typeface="Cambria" pitchFamily="18" charset="0"/>
              </a:rPr>
              <a:t>Источники финансирования дефицита</a:t>
            </a:r>
          </a:p>
          <a:p>
            <a:r>
              <a:rPr lang="ru-RU" sz="1000" dirty="0">
                <a:latin typeface="Cambria" pitchFamily="18" charset="0"/>
              </a:rPr>
              <a:t>средства, привлекаемые в бюджет для покрытия дефицита (кредиты банков, кредиты от других уровней бюджетов, кредиты финансовых международных организаций, ценные бумаги, иные источники)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34755" y="1945944"/>
            <a:ext cx="4438611" cy="86177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ru-RU" sz="1000" b="1" dirty="0">
                <a:latin typeface="Cambria" pitchFamily="18" charset="0"/>
              </a:rPr>
              <a:t>Консолидированный бюджет</a:t>
            </a:r>
          </a:p>
          <a:p>
            <a:r>
              <a:rPr lang="ru-RU" sz="1000" dirty="0">
                <a:latin typeface="Cambria" pitchFamily="18" charset="0"/>
              </a:rPr>
              <a:t>свод бюджетов бюджетной системы Российской Федерации на соответствующей территории (за исключением бюджетов государственных внебюджетных фондов) без учета межбюджетных трансфертов между этими бюджетами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4660807" y="2407608"/>
            <a:ext cx="4438800" cy="7092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>
            <a:spAutoFit/>
          </a:bodyPr>
          <a:lstStyle/>
          <a:p>
            <a:r>
              <a:rPr lang="ru-RU" sz="1000" b="1" dirty="0">
                <a:latin typeface="Cambria" pitchFamily="18" charset="0"/>
              </a:rPr>
              <a:t>Межбюджетные трансферты</a:t>
            </a:r>
          </a:p>
          <a:p>
            <a:r>
              <a:rPr lang="ru-RU" sz="1000" dirty="0">
                <a:latin typeface="Cambria" pitchFamily="18" charset="0"/>
              </a:rPr>
              <a:t>средства, предоставляемые одним бюджетом бюджетной системы Российской Федерации другому бюджету бюджетной системы Российской Федерации</a:t>
            </a:r>
          </a:p>
        </p:txBody>
      </p:sp>
      <p:sp>
        <p:nvSpPr>
          <p:cNvPr id="18" name="Прямоугольник 17"/>
          <p:cNvSpPr/>
          <p:nvPr/>
        </p:nvSpPr>
        <p:spPr>
          <a:xfrm>
            <a:off x="34575" y="2853438"/>
            <a:ext cx="4438791" cy="861774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square">
            <a:spAutoFit/>
          </a:bodyPr>
          <a:lstStyle/>
          <a:p>
            <a:r>
              <a:rPr lang="ru-RU" sz="1000" b="1" dirty="0">
                <a:latin typeface="Cambria" pitchFamily="18" charset="0"/>
              </a:rPr>
              <a:t>Налоговые доходы</a:t>
            </a:r>
          </a:p>
          <a:p>
            <a:r>
              <a:rPr lang="ru-RU" sz="1000" dirty="0">
                <a:latin typeface="Cambria" pitchFamily="18" charset="0"/>
              </a:rPr>
              <a:t>доходы от предусмотренных законодательством Российской Федерации о налогах и сборах федеральных налогов и сборов, в том числе от налогов, предусмотренных специальными  налоговыми режимами, региональных и местных налогов, а также пеней и штрафов по </a:t>
            </a:r>
            <a:r>
              <a:rPr lang="ru-RU" sz="1000" dirty="0" smtClean="0">
                <a:latin typeface="Cambria" pitchFamily="18" charset="0"/>
              </a:rPr>
              <a:t>ним</a:t>
            </a:r>
          </a:p>
        </p:txBody>
      </p:sp>
      <p:sp>
        <p:nvSpPr>
          <p:cNvPr id="19" name="Прямоугольник 18"/>
          <p:cNvSpPr/>
          <p:nvPr/>
        </p:nvSpPr>
        <p:spPr>
          <a:xfrm>
            <a:off x="34972" y="3760931"/>
            <a:ext cx="4438800" cy="70788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>
            <a:spAutoFit/>
          </a:bodyPr>
          <a:lstStyle/>
          <a:p>
            <a:r>
              <a:rPr lang="ru-RU" sz="1000" b="1" dirty="0">
                <a:latin typeface="Cambria" pitchFamily="18" charset="0"/>
              </a:rPr>
              <a:t>Неналоговые доходы</a:t>
            </a:r>
          </a:p>
          <a:p>
            <a:r>
              <a:rPr lang="ru-RU" sz="1000" dirty="0">
                <a:latin typeface="Cambria" pitchFamily="18" charset="0"/>
              </a:rPr>
              <a:t>платежи за возмездные операции от прямого предоставления государством разных видов услуг, а также платежи в виде штрафов или иных санкций за нарушение законодательства</a:t>
            </a:r>
          </a:p>
        </p:txBody>
      </p:sp>
      <p:sp>
        <p:nvSpPr>
          <p:cNvPr id="20" name="Прямоугольник 19"/>
          <p:cNvSpPr/>
          <p:nvPr/>
        </p:nvSpPr>
        <p:spPr>
          <a:xfrm>
            <a:off x="4660807" y="3162527"/>
            <a:ext cx="4438800" cy="40011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ru-RU" sz="1000" b="1" dirty="0">
                <a:latin typeface="Cambria" pitchFamily="18" charset="0"/>
              </a:rPr>
              <a:t>Профицит бюджета</a:t>
            </a:r>
          </a:p>
          <a:p>
            <a:r>
              <a:rPr lang="ru-RU" sz="1000" dirty="0">
                <a:latin typeface="Cambria" pitchFamily="18" charset="0"/>
              </a:rPr>
              <a:t>превышение доходов бюджета над его расходами</a:t>
            </a:r>
          </a:p>
        </p:txBody>
      </p:sp>
      <p:sp>
        <p:nvSpPr>
          <p:cNvPr id="21" name="Прямоугольник 20"/>
          <p:cNvSpPr/>
          <p:nvPr/>
        </p:nvSpPr>
        <p:spPr>
          <a:xfrm>
            <a:off x="34566" y="4539518"/>
            <a:ext cx="4438800" cy="861774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>
            <a:spAutoFit/>
          </a:bodyPr>
          <a:lstStyle/>
          <a:p>
            <a:r>
              <a:rPr lang="ru-RU" sz="1000" b="1" dirty="0">
                <a:latin typeface="Cambria" pitchFamily="18" charset="0"/>
              </a:rPr>
              <a:t>Сводная бюджетная роспись</a:t>
            </a:r>
          </a:p>
          <a:p>
            <a:r>
              <a:rPr lang="ru-RU" sz="1000" dirty="0">
                <a:latin typeface="Cambria" pitchFamily="18" charset="0"/>
              </a:rPr>
              <a:t>документ, который составляется и ведется финансовым органом в соответствии с Бюджетным кодексом в целях организации исполнения бюджета по расходам бюджета и источникам финансирования дефицита бюджета</a:t>
            </a:r>
          </a:p>
        </p:txBody>
      </p:sp>
      <p:sp>
        <p:nvSpPr>
          <p:cNvPr id="22" name="Прямоугольник 21"/>
          <p:cNvSpPr/>
          <p:nvPr/>
        </p:nvSpPr>
        <p:spPr>
          <a:xfrm>
            <a:off x="4661006" y="4351920"/>
            <a:ext cx="4438800" cy="55399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ru-RU" sz="1000" b="1" dirty="0">
                <a:latin typeface="Cambria" pitchFamily="18" charset="0"/>
              </a:rPr>
              <a:t>Субвенция</a:t>
            </a:r>
          </a:p>
          <a:p>
            <a:r>
              <a:rPr lang="ru-RU" sz="1000" dirty="0">
                <a:latin typeface="Cambria" pitchFamily="18" charset="0"/>
              </a:rPr>
              <a:t>целевой межбюджетный трансферт на обеспечение передаваемых полномочий</a:t>
            </a:r>
          </a:p>
        </p:txBody>
      </p:sp>
      <p:sp>
        <p:nvSpPr>
          <p:cNvPr id="24" name="Прямоугольник 23"/>
          <p:cNvSpPr/>
          <p:nvPr/>
        </p:nvSpPr>
        <p:spPr>
          <a:xfrm>
            <a:off x="4661006" y="3608356"/>
            <a:ext cx="4438800" cy="707886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>
            <a:spAutoFit/>
          </a:bodyPr>
          <a:lstStyle/>
          <a:p>
            <a:r>
              <a:rPr lang="ru-RU" sz="1000" b="1" dirty="0">
                <a:latin typeface="Cambria" pitchFamily="18" charset="0"/>
              </a:rPr>
              <a:t>Публично-правовое образование </a:t>
            </a:r>
          </a:p>
          <a:p>
            <a:r>
              <a:rPr lang="ru-RU" sz="1000" dirty="0">
                <a:latin typeface="Cambria" pitchFamily="18" charset="0"/>
              </a:rPr>
              <a:t>Российская Федерация в целом, субъекты Российской Федерации (республики, края, области, города федерального подчинения, автономные области, автономные округа), муниципальные </a:t>
            </a:r>
            <a:r>
              <a:rPr lang="ru-RU" sz="1000" dirty="0" smtClean="0">
                <a:latin typeface="Cambria" pitchFamily="18" charset="0"/>
              </a:rPr>
              <a:t>образования</a:t>
            </a:r>
            <a:endParaRPr lang="ru-RU" sz="1000" dirty="0">
              <a:latin typeface="Cambria" pitchFamily="18" charset="0"/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34774" y="5457051"/>
            <a:ext cx="4438592" cy="553998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ru-RU" sz="1000" b="1" dirty="0">
                <a:latin typeface="Cambria" pitchFamily="18" charset="0"/>
              </a:rPr>
              <a:t>Субсидия</a:t>
            </a:r>
          </a:p>
          <a:p>
            <a:r>
              <a:rPr lang="ru-RU" sz="1000" dirty="0">
                <a:latin typeface="Cambria" pitchFamily="18" charset="0"/>
              </a:rPr>
              <a:t>межбюджетный трансферт, предоставляемый в целях софинансирования расходных обязательств другого бюджета</a:t>
            </a:r>
          </a:p>
        </p:txBody>
      </p:sp>
      <p:sp>
        <p:nvSpPr>
          <p:cNvPr id="27" name="Прямоугольник 26"/>
          <p:cNvSpPr/>
          <p:nvPr/>
        </p:nvSpPr>
        <p:spPr>
          <a:xfrm>
            <a:off x="4661006" y="4951637"/>
            <a:ext cx="4438800" cy="1169551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ru-RU" sz="1000" b="1" dirty="0">
                <a:latin typeface="Cambria" pitchFamily="18" charset="0"/>
              </a:rPr>
              <a:t>Участники бюджетного процесса</a:t>
            </a:r>
          </a:p>
          <a:p>
            <a:r>
              <a:rPr lang="ru-RU" sz="1000" dirty="0">
                <a:latin typeface="Cambria" pitchFamily="18" charset="0"/>
              </a:rPr>
              <a:t>субъекты, осуществляющие деятельность по составлению и рассмотрению проектов бюджетов, утверждению и исполнению бюджетов, контролю </a:t>
            </a:r>
          </a:p>
          <a:p>
            <a:r>
              <a:rPr lang="ru-RU" sz="1000" dirty="0">
                <a:latin typeface="Cambria" pitchFamily="18" charset="0"/>
              </a:rPr>
              <a:t>за их исполнением, осуществлению бюджетного учета, составлению, внешней проверке, рассмотрению и утверждению бюджетной </a:t>
            </a:r>
            <a:r>
              <a:rPr lang="ru-RU" sz="1000" dirty="0" smtClean="0">
                <a:latin typeface="Cambria" pitchFamily="18" charset="0"/>
              </a:rPr>
              <a:t>отчетности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4932040" y="3562637"/>
            <a:ext cx="1296144" cy="4571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6709562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7505" y="1259980"/>
            <a:ext cx="8951316" cy="55399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ru-RU" sz="1000" b="1" dirty="0">
                <a:latin typeface="Cambria" pitchFamily="18" charset="0"/>
              </a:rPr>
              <a:t>Где публикуются данные по бюджету на регулярной основе? Как получить к ним доступ?</a:t>
            </a:r>
          </a:p>
          <a:p>
            <a:r>
              <a:rPr lang="ru-RU" sz="1000" dirty="0">
                <a:latin typeface="Cambria" pitchFamily="18" charset="0"/>
              </a:rPr>
              <a:t>Данные по бюджету Дятьковского района регулярно публикуются на  официальном сайте муниципального образования « Дятьковский район» (</a:t>
            </a:r>
            <a:r>
              <a:rPr lang="en-US" sz="1000" dirty="0">
                <a:latin typeface="Cambria" pitchFamily="18" charset="0"/>
              </a:rPr>
              <a:t>admindtk.ru</a:t>
            </a:r>
            <a:r>
              <a:rPr lang="ru-RU" sz="1000" dirty="0">
                <a:latin typeface="Cambria" pitchFamily="18" charset="0"/>
              </a:rPr>
              <a:t>). Бюджетные данные являются открытой информацией, доступ к ним не ограничен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91433" y="1885986"/>
            <a:ext cx="8951316" cy="861774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ru-RU" sz="1000" b="1" dirty="0">
                <a:latin typeface="Cambria" pitchFamily="18" charset="0"/>
              </a:rPr>
              <a:t>Как принять участие в публичных слушаниях по бюджету?</a:t>
            </a:r>
          </a:p>
          <a:p>
            <a:r>
              <a:rPr lang="ru-RU" sz="1000" dirty="0">
                <a:latin typeface="Cambria" pitchFamily="18" charset="0"/>
              </a:rPr>
              <a:t>Публичные слушания проводится при первоначальном формировании проекта бюджета (обычно в</a:t>
            </a:r>
            <a:r>
              <a:rPr lang="en-US" sz="1000" dirty="0">
                <a:latin typeface="Cambria" pitchFamily="18" charset="0"/>
              </a:rPr>
              <a:t> </a:t>
            </a:r>
            <a:r>
              <a:rPr lang="ru-RU" sz="1000" dirty="0">
                <a:latin typeface="Cambria" pitchFamily="18" charset="0"/>
              </a:rPr>
              <a:t>ноябре). Извещение о проведении публичных слушаний публикуется на  официальном сайте муниципального образования « Дятьковский район» (admindtk.ru</a:t>
            </a:r>
            <a:r>
              <a:rPr lang="en-US" sz="1000" dirty="0">
                <a:latin typeface="Cambria" pitchFamily="18" charset="0"/>
              </a:rPr>
              <a:t>)</a:t>
            </a:r>
            <a:r>
              <a:rPr lang="ru-RU" sz="1000" dirty="0">
                <a:latin typeface="Cambria" pitchFamily="18" charset="0"/>
              </a:rPr>
              <a:t>, в  информационном бюллетене муниципального образования «Дятьковский район».   В публичных слушаниях может принять участие любой житель Дятьковского района. Обратите внимание: для участия в публичных слушаниях может потребоваться предварительная регистрация в качестве участника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91433" y="2819768"/>
            <a:ext cx="8951316" cy="116955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ru-RU" sz="1000" b="1" dirty="0">
                <a:latin typeface="Cambria" pitchFamily="18" charset="0"/>
              </a:rPr>
              <a:t>Где можно найти  актуальные сведения о расходах бюджета?</a:t>
            </a:r>
          </a:p>
          <a:p>
            <a:r>
              <a:rPr lang="ru-RU" sz="1000" dirty="0">
                <a:latin typeface="Cambria" pitchFamily="18" charset="0"/>
              </a:rPr>
              <a:t>Лучший источник информации –  официальный сайт муниципального образования « Дятьковский район» (admindtk.ru) . Для получения самой свежей </a:t>
            </a:r>
          </a:p>
          <a:p>
            <a:r>
              <a:rPr lang="ru-RU" sz="1000" dirty="0">
                <a:latin typeface="Cambria" pitchFamily="18" charset="0"/>
              </a:rPr>
              <a:t>информации важно иметь представление об особенностях осуществления бюджетного процесса. Объем доходов и расходов бюджета, утвержденный </a:t>
            </a:r>
          </a:p>
          <a:p>
            <a:r>
              <a:rPr lang="ru-RU" sz="1000" dirty="0">
                <a:latin typeface="Cambria" pitchFamily="18" charset="0"/>
              </a:rPr>
              <a:t>решением о бюджете, не всегда является актуальным. Бюджетным кодексом финансовому органу дано право без внесения изменения в решение о бюджете вносить изменения в сводную бюджетную роспись (документ, который ведется в целях исполнения бюджета). Одним из таких случаев является поступление дополнительных средств из областного бюджета сверх запланированных первоначально. Сводная бюджетная роспись ежемесячно публикуется в разделе «Бюджет» / «Исполнение»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107505" y="4063564"/>
            <a:ext cx="8951316" cy="553998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ru-RU" sz="1000" b="1" dirty="0">
                <a:latin typeface="Cambria" pitchFamily="18" charset="0"/>
              </a:rPr>
              <a:t>Где оперативно посмотреть информацию о  муниципальном долге Дятьковского района?</a:t>
            </a:r>
          </a:p>
          <a:p>
            <a:r>
              <a:rPr lang="ru-RU" sz="1000" dirty="0">
                <a:latin typeface="Cambria" pitchFamily="18" charset="0"/>
              </a:rPr>
              <a:t>Информация о  муниципальном долге ежемесячно публикуется на  официальном сайте муниципального образования « Дятьковский район» (admindtk.ru)  в разделе «Муниципальный долг Дятьковского района»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107505" y="4689570"/>
            <a:ext cx="8933632" cy="55399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ru-RU" sz="1000" b="1" dirty="0">
                <a:latin typeface="Cambria" pitchFamily="18" charset="0"/>
              </a:rPr>
              <a:t>Зачем нужен программный бюджет?</a:t>
            </a:r>
          </a:p>
          <a:p>
            <a:r>
              <a:rPr lang="ru-RU" sz="1000" dirty="0">
                <a:latin typeface="Cambria" pitchFamily="18" charset="0"/>
              </a:rPr>
              <a:t>Использование программного формата бюджета позволяет связать выделяемые бюджетные ассигнования с целями и задачами органов власти, а </a:t>
            </a:r>
          </a:p>
          <a:p>
            <a:r>
              <a:rPr lang="ru-RU" sz="1000" dirty="0">
                <a:latin typeface="Cambria" pitchFamily="18" charset="0"/>
              </a:rPr>
              <a:t>главное – с конкретными результатами деятельности, выраженными в целевых показателях  муниципальных </a:t>
            </a:r>
            <a:r>
              <a:rPr lang="ru-RU" sz="1000" dirty="0" smtClean="0">
                <a:latin typeface="Cambria" pitchFamily="18" charset="0"/>
              </a:rPr>
              <a:t>программ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107505" y="5324361"/>
            <a:ext cx="8951316" cy="707886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ru-RU" sz="1000" b="1" dirty="0">
                <a:latin typeface="Cambria" pitchFamily="18" charset="0"/>
              </a:rPr>
              <a:t>Как узнать о текущем исполнении бюджета?</a:t>
            </a:r>
          </a:p>
          <a:p>
            <a:r>
              <a:rPr lang="ru-RU" sz="1000" dirty="0">
                <a:latin typeface="Cambria" pitchFamily="18" charset="0"/>
              </a:rPr>
              <a:t>Сведения об  исполнении бюджета Дятьковского района и  консолидированного бюджета  Дятьковского района ежемесячно публикуются на официальном сайте муниципального образования « Дятьковский район» (admindtk.ru)  в разделе «Исполнение бюджетов / «Ежемесячные отчеты от исполнении консолидированного бюджета»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0" y="620688"/>
            <a:ext cx="593675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chemeClr val="accent2"/>
                </a:solidFill>
                <a:latin typeface="Cambria" pitchFamily="18" charset="0"/>
              </a:rPr>
              <a:t>12. Ответы </a:t>
            </a:r>
            <a:r>
              <a:rPr lang="ru-RU" sz="2400" dirty="0">
                <a:solidFill>
                  <a:schemeClr val="accent2"/>
                </a:solidFill>
                <a:latin typeface="Cambria" pitchFamily="18" charset="0"/>
              </a:rPr>
              <a:t>на часто задаваемые вопросы</a:t>
            </a:r>
          </a:p>
        </p:txBody>
      </p:sp>
    </p:spTree>
    <p:extLst>
      <p:ext uri="{BB962C8B-B14F-4D97-AF65-F5344CB8AC3E}">
        <p14:creationId xmlns:p14="http://schemas.microsoft.com/office/powerpoint/2010/main" val="173021789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Прямоугольник 24"/>
          <p:cNvSpPr/>
          <p:nvPr/>
        </p:nvSpPr>
        <p:spPr>
          <a:xfrm>
            <a:off x="140561" y="766540"/>
            <a:ext cx="8933632" cy="707886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ru-RU" sz="1000" b="1" dirty="0">
                <a:latin typeface="Cambria" pitchFamily="18" charset="0"/>
              </a:rPr>
              <a:t>Какие расходы при составлении бюджета считаются приоритетными?</a:t>
            </a:r>
          </a:p>
          <a:p>
            <a:r>
              <a:rPr lang="ru-RU" sz="1000" dirty="0">
                <a:latin typeface="Cambria" pitchFamily="18" charset="0"/>
              </a:rPr>
              <a:t>При формировании бюджета в первую очередь планируются средства на исполнение в полном объеме следующих обязательств:</a:t>
            </a:r>
          </a:p>
          <a:p>
            <a:r>
              <a:rPr lang="ru-RU" sz="1000" dirty="0">
                <a:latin typeface="Cambria" pitchFamily="18" charset="0"/>
              </a:rPr>
              <a:t>социальные выплаты гражданам; обеспечение муниципальных учреждений (в том числе оплата труда работников); обслуживание муниципального долга долга; </a:t>
            </a:r>
            <a:r>
              <a:rPr lang="ru-RU" sz="1000" dirty="0" smtClean="0">
                <a:latin typeface="Cambria" pitchFamily="18" charset="0"/>
              </a:rPr>
              <a:t>выравнивание бюджетной </a:t>
            </a:r>
            <a:r>
              <a:rPr lang="ru-RU" sz="1000" dirty="0">
                <a:latin typeface="Cambria" pitchFamily="18" charset="0"/>
              </a:rPr>
              <a:t>обеспеченности муниципальных образований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40561" y="1559114"/>
            <a:ext cx="8933632" cy="70788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ru-RU" sz="1000" b="1" dirty="0">
                <a:latin typeface="Cambria" pitchFamily="18" charset="0"/>
              </a:rPr>
              <a:t>Что делается для того, чтобы уменьшить объем муниципального долга?</a:t>
            </a:r>
          </a:p>
          <a:p>
            <a:r>
              <a:rPr lang="ru-RU" sz="1000" dirty="0">
                <a:latin typeface="Cambria" pitchFamily="18" charset="0"/>
              </a:rPr>
              <a:t>Снизить объем муниципального долга можно, направив часть доходов бюджета на его погашение. Обратная сторона этого процесса –  направленные на </a:t>
            </a:r>
            <a:r>
              <a:rPr lang="ru-RU" sz="1000" dirty="0" smtClean="0">
                <a:latin typeface="Cambria" pitchFamily="18" charset="0"/>
              </a:rPr>
              <a:t>снижение </a:t>
            </a:r>
            <a:r>
              <a:rPr lang="ru-RU" sz="1000" dirty="0">
                <a:latin typeface="Cambria" pitchFamily="18" charset="0"/>
              </a:rPr>
              <a:t>долга доходы не смогут быть направлены на расходы, поэтому управление долгом – баланс между необходимостью исполнения в полном объеме </a:t>
            </a:r>
            <a:r>
              <a:rPr lang="ru-RU" sz="1000" dirty="0" smtClean="0">
                <a:latin typeface="Cambria" pitchFamily="18" charset="0"/>
              </a:rPr>
              <a:t> расходных </a:t>
            </a:r>
            <a:r>
              <a:rPr lang="ru-RU" sz="1000" dirty="0">
                <a:latin typeface="Cambria" pitchFamily="18" charset="0"/>
              </a:rPr>
              <a:t>обязательств и снижения долговой нагрузки.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40561" y="2351688"/>
            <a:ext cx="8933632" cy="861774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ru-RU" sz="1000" b="1" dirty="0">
                <a:latin typeface="Cambria" pitchFamily="18" charset="0"/>
              </a:rPr>
              <a:t>Что такое софинансирование?</a:t>
            </a:r>
          </a:p>
          <a:p>
            <a:r>
              <a:rPr lang="ru-RU" sz="1000" dirty="0">
                <a:latin typeface="Cambria" pitchFamily="18" charset="0"/>
              </a:rPr>
              <a:t>В бюджетном законодательстве термин «софинансирование»  применяется в отношении государственных и муниципальных финансов, когда</a:t>
            </a:r>
          </a:p>
          <a:p>
            <a:r>
              <a:rPr lang="ru-RU" sz="1000" dirty="0">
                <a:latin typeface="Cambria" pitchFamily="18" charset="0"/>
              </a:rPr>
              <a:t>речь идет о субсидиарной ответственности (долевом финансировании) при решении задач социально-экономического развития территорий.  Термин в </a:t>
            </a:r>
            <a:r>
              <a:rPr lang="ru-RU" sz="1000" dirty="0" smtClean="0">
                <a:latin typeface="Cambria" pitchFamily="18" charset="0"/>
              </a:rPr>
              <a:t>большинстве </a:t>
            </a:r>
            <a:r>
              <a:rPr lang="ru-RU" sz="1000" dirty="0">
                <a:latin typeface="Cambria" pitchFamily="18" charset="0"/>
              </a:rPr>
              <a:t>случаев применяется, когда речь идет о субсидиях  –  средствах, предоставляемых из  областного  бюджета на исполнение </a:t>
            </a:r>
            <a:r>
              <a:rPr lang="ru-RU" sz="1000" dirty="0" smtClean="0">
                <a:latin typeface="Cambria" pitchFamily="18" charset="0"/>
              </a:rPr>
              <a:t>обязательств местного </a:t>
            </a:r>
            <a:r>
              <a:rPr lang="ru-RU" sz="1000" dirty="0">
                <a:latin typeface="Cambria" pitchFamily="18" charset="0"/>
              </a:rPr>
              <a:t>бюджета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40561" y="3298150"/>
            <a:ext cx="8933632" cy="70788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ru-RU" sz="1000" b="1" dirty="0">
                <a:latin typeface="Cambria" pitchFamily="18" charset="0"/>
              </a:rPr>
              <a:t>Как определяется размер бюджета на конкретный год?</a:t>
            </a:r>
          </a:p>
          <a:p>
            <a:r>
              <a:rPr lang="ru-RU" sz="1000" dirty="0">
                <a:latin typeface="Cambria" pitchFamily="18" charset="0"/>
              </a:rPr>
              <a:t>Размер доходной части бюджета определяется на основании прогноза поступления налоговых и неналоговых  доходов и безвозмездных поступлений из областного  бюджета. Размер расходной части рассчитывается исходя из необходимости исполнения первоочередных обязательств. Иные расходы планируются в зависимости от объема прогнозируемых поступлений</a:t>
            </a:r>
          </a:p>
        </p:txBody>
      </p:sp>
    </p:spTree>
    <p:extLst>
      <p:ext uri="{BB962C8B-B14F-4D97-AF65-F5344CB8AC3E}">
        <p14:creationId xmlns:p14="http://schemas.microsoft.com/office/powerpoint/2010/main" val="3065427475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Центр города Дятьково"/>
          <p:cNvPicPr>
            <a:picLocks noChangeAspect="1" noChangeArrowheads="1"/>
          </p:cNvPicPr>
          <p:nvPr/>
        </p:nvPicPr>
        <p:blipFill rotWithShape="1"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5910"/>
          <a:stretch/>
        </p:blipFill>
        <p:spPr bwMode="auto">
          <a:xfrm>
            <a:off x="-1" y="2973115"/>
            <a:ext cx="9157093" cy="39068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Прямоугольник 8"/>
          <p:cNvSpPr/>
          <p:nvPr/>
        </p:nvSpPr>
        <p:spPr>
          <a:xfrm>
            <a:off x="-8108" y="2974344"/>
            <a:ext cx="9165199" cy="3905603"/>
          </a:xfrm>
          <a:prstGeom prst="rect">
            <a:avLst/>
          </a:prstGeom>
          <a:gradFill flip="none" rotWithShape="1">
            <a:gsLst>
              <a:gs pos="100000">
                <a:schemeClr val="bg1">
                  <a:alpha val="25000"/>
                </a:schemeClr>
              </a:gs>
              <a:gs pos="0">
                <a:schemeClr val="bg1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2286" y="616584"/>
            <a:ext cx="618815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chemeClr val="accent2"/>
                </a:solidFill>
                <a:latin typeface="Cambria" pitchFamily="18" charset="0"/>
              </a:rPr>
              <a:t>13. Контактная </a:t>
            </a:r>
            <a:r>
              <a:rPr lang="ru-RU" sz="2400" dirty="0">
                <a:solidFill>
                  <a:schemeClr val="accent2"/>
                </a:solidFill>
                <a:latin typeface="Cambria" pitchFamily="18" charset="0"/>
              </a:rPr>
              <a:t>информация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2286" y="1188090"/>
            <a:ext cx="9154806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dirty="0">
                <a:latin typeface="Cambria" pitchFamily="18" charset="0"/>
              </a:rPr>
              <a:t>Информация подготовлена </a:t>
            </a:r>
          </a:p>
          <a:p>
            <a:r>
              <a:rPr lang="ru-RU" sz="1200" dirty="0">
                <a:latin typeface="Cambria" pitchFamily="18" charset="0"/>
              </a:rPr>
              <a:t>финансовым управлением </a:t>
            </a:r>
          </a:p>
          <a:p>
            <a:r>
              <a:rPr lang="ru-RU" sz="1200" dirty="0">
                <a:latin typeface="Cambria" pitchFamily="18" charset="0"/>
              </a:rPr>
              <a:t>администрации Дятьковского района </a:t>
            </a:r>
          </a:p>
          <a:p>
            <a:r>
              <a:rPr lang="ru-RU" sz="1200" dirty="0">
                <a:latin typeface="Cambria" pitchFamily="18" charset="0"/>
              </a:rPr>
              <a:t>ул. Ленина, д. 141 «А», г. Дятьково, 242600, </a:t>
            </a:r>
          </a:p>
          <a:p>
            <a:r>
              <a:rPr lang="ru-RU" sz="1200" dirty="0">
                <a:latin typeface="Cambria" pitchFamily="18" charset="0"/>
              </a:rPr>
              <a:t>тел. (48333) 3-37-19, факс (84333) 3-25-35, </a:t>
            </a:r>
          </a:p>
          <a:p>
            <a:r>
              <a:rPr lang="ru-RU" sz="1200" dirty="0">
                <a:latin typeface="Cambria" pitchFamily="18" charset="0"/>
              </a:rPr>
              <a:t>E-</a:t>
            </a:r>
            <a:r>
              <a:rPr lang="ru-RU" sz="1200" dirty="0" err="1">
                <a:latin typeface="Cambria" pitchFamily="18" charset="0"/>
              </a:rPr>
              <a:t>mail</a:t>
            </a:r>
            <a:r>
              <a:rPr lang="ru-RU" sz="1200" dirty="0">
                <a:latin typeface="Cambria" pitchFamily="18" charset="0"/>
              </a:rPr>
              <a:t>: dohod2014@yandex.ru </a:t>
            </a:r>
          </a:p>
          <a:p>
            <a:endParaRPr lang="ru-RU" sz="1200" dirty="0">
              <a:latin typeface="Cambria" pitchFamily="18" charset="0"/>
            </a:endParaRPr>
          </a:p>
          <a:p>
            <a:r>
              <a:rPr lang="ru-RU" sz="1200" dirty="0">
                <a:latin typeface="Cambria" pitchFamily="18" charset="0"/>
              </a:rPr>
              <a:t>Режим работы: </a:t>
            </a:r>
          </a:p>
          <a:p>
            <a:r>
              <a:rPr lang="ru-RU" sz="1200" dirty="0">
                <a:latin typeface="Cambria" pitchFamily="18" charset="0"/>
              </a:rPr>
              <a:t>понедельник-четверг с </a:t>
            </a:r>
            <a:r>
              <a:rPr lang="ru-RU" sz="1200" dirty="0" smtClean="0">
                <a:latin typeface="Cambria" pitchFamily="18" charset="0"/>
              </a:rPr>
              <a:t>8.30 </a:t>
            </a:r>
            <a:r>
              <a:rPr lang="ru-RU" sz="1200" dirty="0">
                <a:latin typeface="Cambria" pitchFamily="18" charset="0"/>
              </a:rPr>
              <a:t>до </a:t>
            </a:r>
            <a:r>
              <a:rPr lang="ru-RU" sz="1200" dirty="0" smtClean="0">
                <a:latin typeface="Cambria" pitchFamily="18" charset="0"/>
              </a:rPr>
              <a:t>17.45  </a:t>
            </a:r>
            <a:endParaRPr lang="ru-RU" sz="1200" dirty="0">
              <a:latin typeface="Cambria" pitchFamily="18" charset="0"/>
            </a:endParaRPr>
          </a:p>
          <a:p>
            <a:r>
              <a:rPr lang="ru-RU" sz="1200" dirty="0">
                <a:latin typeface="Cambria" pitchFamily="18" charset="0"/>
              </a:rPr>
              <a:t>пятница с </a:t>
            </a:r>
            <a:r>
              <a:rPr lang="ru-RU" sz="1200" dirty="0" smtClean="0">
                <a:latin typeface="Cambria" pitchFamily="18" charset="0"/>
              </a:rPr>
              <a:t>8.30 </a:t>
            </a:r>
            <a:r>
              <a:rPr lang="ru-RU" sz="1200" dirty="0">
                <a:latin typeface="Cambria" pitchFamily="18" charset="0"/>
              </a:rPr>
              <a:t>до </a:t>
            </a:r>
            <a:r>
              <a:rPr lang="ru-RU" sz="1200" dirty="0" smtClean="0">
                <a:latin typeface="Cambria" pitchFamily="18" charset="0"/>
              </a:rPr>
              <a:t>16.30</a:t>
            </a:r>
            <a:endParaRPr lang="ru-RU" sz="1200" dirty="0">
              <a:latin typeface="Cambria" pitchFamily="18" charset="0"/>
            </a:endParaRPr>
          </a:p>
          <a:p>
            <a:r>
              <a:rPr lang="ru-RU" sz="1200" dirty="0">
                <a:latin typeface="Cambria" pitchFamily="18" charset="0"/>
              </a:rPr>
              <a:t>суббота-воскресенье выходной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4211960" y="1188458"/>
            <a:ext cx="4926635" cy="249299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200" dirty="0">
                <a:latin typeface="Cambria" pitchFamily="18" charset="0"/>
              </a:rPr>
              <a:t>Способы возможного участия граждан в обсуждении бюджетных вопросов:</a:t>
            </a:r>
          </a:p>
          <a:p>
            <a:pPr marL="285750" indent="-285750">
              <a:buClr>
                <a:schemeClr val="tx2"/>
              </a:buClr>
              <a:buFont typeface="Wingdings" pitchFamily="2" charset="2"/>
              <a:buChar char="q"/>
            </a:pPr>
            <a:r>
              <a:rPr lang="ru-RU" sz="1200" dirty="0">
                <a:latin typeface="Cambria" pitchFamily="18" charset="0"/>
              </a:rPr>
              <a:t>Вопросы и обращения в  финансовое управление  администрации района в электронном виде </a:t>
            </a:r>
          </a:p>
          <a:p>
            <a:pPr marL="285750" indent="-285750">
              <a:buClr>
                <a:schemeClr val="tx2"/>
              </a:buClr>
              <a:buFont typeface="Wingdings" pitchFamily="2" charset="2"/>
              <a:buChar char="q"/>
            </a:pPr>
            <a:r>
              <a:rPr lang="ru-RU" sz="1200" dirty="0">
                <a:latin typeface="Cambria" pitchFamily="18" charset="0"/>
              </a:rPr>
              <a:t>Участие в публичных слушаниях по проекту решения о  бюджете Дятьковского района на очередной финансовый год и на плановый период (извещение о проведении публичных слушаний публикуется на официальном сайте МО «Дятьковский район</a:t>
            </a:r>
            <a:r>
              <a:rPr lang="ru-RU" sz="1200" dirty="0" smtClean="0">
                <a:latin typeface="Cambria" pitchFamily="18" charset="0"/>
              </a:rPr>
              <a:t>» и в газете Дятьковского района </a:t>
            </a:r>
            <a:r>
              <a:rPr lang="ru-RU" sz="1200" smtClean="0">
                <a:latin typeface="Cambria" pitchFamily="18" charset="0"/>
              </a:rPr>
              <a:t>Брянской области  </a:t>
            </a:r>
            <a:r>
              <a:rPr lang="ru-RU" sz="1200" dirty="0" smtClean="0">
                <a:latin typeface="Cambria" pitchFamily="18" charset="0"/>
              </a:rPr>
              <a:t>«</a:t>
            </a:r>
            <a:r>
              <a:rPr lang="ru-RU" sz="1200" smtClean="0">
                <a:latin typeface="Cambria" pitchFamily="18" charset="0"/>
              </a:rPr>
              <a:t>Пламя труда»)</a:t>
            </a:r>
            <a:endParaRPr lang="ru-RU" sz="1200" dirty="0">
              <a:latin typeface="Cambria" pitchFamily="18" charset="0"/>
            </a:endParaRPr>
          </a:p>
          <a:p>
            <a:pPr marL="285750" indent="-285750">
              <a:buClr>
                <a:schemeClr val="tx2"/>
              </a:buClr>
              <a:buFont typeface="Wingdings" pitchFamily="2" charset="2"/>
              <a:buChar char="q"/>
            </a:pPr>
            <a:r>
              <a:rPr lang="ru-RU" sz="1200" dirty="0">
                <a:latin typeface="Cambria" pitchFamily="18" charset="0"/>
              </a:rPr>
              <a:t>Обращение в  администрацию Дятьковского района по вопросам финансового обеспечения мероприятий муниципальных  программ Дятьковского района.</a:t>
            </a:r>
          </a:p>
        </p:txBody>
      </p:sp>
    </p:spTree>
    <p:extLst>
      <p:ext uri="{BB962C8B-B14F-4D97-AF65-F5344CB8AC3E}">
        <p14:creationId xmlns:p14="http://schemas.microsoft.com/office/powerpoint/2010/main" val="433571494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3033885"/>
            <a:ext cx="7891904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6000" dirty="0">
                <a:solidFill>
                  <a:schemeClr val="tx2"/>
                </a:solidFill>
                <a:latin typeface="Cambria" pitchFamily="18" charset="0"/>
              </a:rPr>
              <a:t>Спасибо за внимание</a:t>
            </a:r>
          </a:p>
        </p:txBody>
      </p:sp>
    </p:spTree>
    <p:extLst>
      <p:ext uri="{BB962C8B-B14F-4D97-AF65-F5344CB8AC3E}">
        <p14:creationId xmlns:p14="http://schemas.microsoft.com/office/powerpoint/2010/main" val="11174906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с двумя скругленными соседними углами 2"/>
          <p:cNvSpPr/>
          <p:nvPr/>
        </p:nvSpPr>
        <p:spPr>
          <a:xfrm rot="16200000">
            <a:off x="919212" y="1900490"/>
            <a:ext cx="1224136" cy="360040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126368" y="1623309"/>
            <a:ext cx="914400" cy="914400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8" name="Прямая соединительная линия 17"/>
          <p:cNvCxnSpPr>
            <a:endCxn id="3" idx="3"/>
          </p:cNvCxnSpPr>
          <p:nvPr/>
        </p:nvCxnSpPr>
        <p:spPr>
          <a:xfrm>
            <a:off x="1180237" y="2080509"/>
            <a:ext cx="171023" cy="1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Овал 18"/>
          <p:cNvSpPr>
            <a:spLocks noChangeAspect="1"/>
          </p:cNvSpPr>
          <p:nvPr/>
        </p:nvSpPr>
        <p:spPr>
          <a:xfrm>
            <a:off x="1126237" y="2026509"/>
            <a:ext cx="108000" cy="1080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Кольцо 20"/>
          <p:cNvSpPr>
            <a:spLocks noChangeAspect="1"/>
          </p:cNvSpPr>
          <p:nvPr/>
        </p:nvSpPr>
        <p:spPr>
          <a:xfrm>
            <a:off x="1477279" y="2026510"/>
            <a:ext cx="108000" cy="108000"/>
          </a:xfrm>
          <a:prstGeom prst="donu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1855316" y="1468441"/>
            <a:ext cx="7056784" cy="122413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atin typeface="Cambria" pitchFamily="18" charset="0"/>
            </a:endParaRPr>
          </a:p>
        </p:txBody>
      </p:sp>
      <p:sp>
        <p:nvSpPr>
          <p:cNvPr id="24" name="Прямоугольник с двумя скругленными соседними углами 23"/>
          <p:cNvSpPr/>
          <p:nvPr/>
        </p:nvSpPr>
        <p:spPr>
          <a:xfrm rot="16200000">
            <a:off x="941313" y="3223026"/>
            <a:ext cx="1224136" cy="360040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Овал 24"/>
          <p:cNvSpPr/>
          <p:nvPr/>
        </p:nvSpPr>
        <p:spPr>
          <a:xfrm>
            <a:off x="148469" y="2945845"/>
            <a:ext cx="914400" cy="9144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6" name="Прямая соединительная линия 25"/>
          <p:cNvCxnSpPr>
            <a:endCxn id="24" idx="3"/>
          </p:cNvCxnSpPr>
          <p:nvPr/>
        </p:nvCxnSpPr>
        <p:spPr>
          <a:xfrm>
            <a:off x="1202338" y="3403045"/>
            <a:ext cx="171023" cy="1"/>
          </a:xfrm>
          <a:prstGeom prst="line">
            <a:avLst/>
          </a:prstGeom>
          <a:ln w="15875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Овал 26"/>
          <p:cNvSpPr>
            <a:spLocks noChangeAspect="1"/>
          </p:cNvSpPr>
          <p:nvPr/>
        </p:nvSpPr>
        <p:spPr>
          <a:xfrm>
            <a:off x="1148338" y="3349045"/>
            <a:ext cx="108000" cy="1080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Кольцо 27"/>
          <p:cNvSpPr>
            <a:spLocks noChangeAspect="1"/>
          </p:cNvSpPr>
          <p:nvPr/>
        </p:nvSpPr>
        <p:spPr>
          <a:xfrm>
            <a:off x="1499380" y="3349046"/>
            <a:ext cx="108000" cy="108000"/>
          </a:xfrm>
          <a:prstGeom prst="donu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1877417" y="2790977"/>
            <a:ext cx="7056784" cy="1224137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atin typeface="Cambria" pitchFamily="18" charset="0"/>
            </a:endParaRPr>
          </a:p>
        </p:txBody>
      </p:sp>
      <p:sp>
        <p:nvSpPr>
          <p:cNvPr id="30" name="Прямоугольник с двумя скругленными соседними углами 29"/>
          <p:cNvSpPr/>
          <p:nvPr/>
        </p:nvSpPr>
        <p:spPr>
          <a:xfrm rot="16200000">
            <a:off x="952748" y="4564787"/>
            <a:ext cx="1224136" cy="360040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Овал 30"/>
          <p:cNvSpPr/>
          <p:nvPr/>
        </p:nvSpPr>
        <p:spPr>
          <a:xfrm>
            <a:off x="159904" y="4287606"/>
            <a:ext cx="914400" cy="91440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32" name="Прямая соединительная линия 31"/>
          <p:cNvCxnSpPr>
            <a:endCxn id="30" idx="3"/>
          </p:cNvCxnSpPr>
          <p:nvPr/>
        </p:nvCxnSpPr>
        <p:spPr>
          <a:xfrm>
            <a:off x="1213773" y="4744806"/>
            <a:ext cx="171023" cy="1"/>
          </a:xfrm>
          <a:prstGeom prst="line">
            <a:avLst/>
          </a:prstGeom>
          <a:ln w="158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Овал 32"/>
          <p:cNvSpPr>
            <a:spLocks noChangeAspect="1"/>
          </p:cNvSpPr>
          <p:nvPr/>
        </p:nvSpPr>
        <p:spPr>
          <a:xfrm>
            <a:off x="1159773" y="4690806"/>
            <a:ext cx="108000" cy="10800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Кольцо 33"/>
          <p:cNvSpPr>
            <a:spLocks noChangeAspect="1"/>
          </p:cNvSpPr>
          <p:nvPr/>
        </p:nvSpPr>
        <p:spPr>
          <a:xfrm>
            <a:off x="1510815" y="4690807"/>
            <a:ext cx="108000" cy="108000"/>
          </a:xfrm>
          <a:prstGeom prst="donu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35" name="Прямоугольник 34"/>
          <p:cNvSpPr/>
          <p:nvPr/>
        </p:nvSpPr>
        <p:spPr>
          <a:xfrm>
            <a:off x="1888852" y="4132738"/>
            <a:ext cx="7056784" cy="1224137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atin typeface="Cambria" pitchFamily="18" charset="0"/>
            </a:endParaRPr>
          </a:p>
        </p:txBody>
      </p:sp>
      <p:sp>
        <p:nvSpPr>
          <p:cNvPr id="36" name="Прямоугольник с двумя скругленными соседними углами 35"/>
          <p:cNvSpPr/>
          <p:nvPr/>
        </p:nvSpPr>
        <p:spPr>
          <a:xfrm rot="16200000">
            <a:off x="952748" y="5932939"/>
            <a:ext cx="1224136" cy="360040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Овал 36"/>
          <p:cNvSpPr/>
          <p:nvPr/>
        </p:nvSpPr>
        <p:spPr>
          <a:xfrm>
            <a:off x="159904" y="5655758"/>
            <a:ext cx="914400" cy="9144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38" name="Прямая соединительная линия 37"/>
          <p:cNvCxnSpPr>
            <a:endCxn id="36" idx="3"/>
          </p:cNvCxnSpPr>
          <p:nvPr/>
        </p:nvCxnSpPr>
        <p:spPr>
          <a:xfrm>
            <a:off x="1213773" y="6112958"/>
            <a:ext cx="171023" cy="1"/>
          </a:xfrm>
          <a:prstGeom prst="line">
            <a:avLst/>
          </a:prstGeom>
          <a:ln w="15875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Овал 38"/>
          <p:cNvSpPr>
            <a:spLocks noChangeAspect="1"/>
          </p:cNvSpPr>
          <p:nvPr/>
        </p:nvSpPr>
        <p:spPr>
          <a:xfrm>
            <a:off x="1159773" y="6058958"/>
            <a:ext cx="108000" cy="1080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Кольцо 39"/>
          <p:cNvSpPr>
            <a:spLocks noChangeAspect="1"/>
          </p:cNvSpPr>
          <p:nvPr/>
        </p:nvSpPr>
        <p:spPr>
          <a:xfrm>
            <a:off x="1510815" y="6058959"/>
            <a:ext cx="108000" cy="108000"/>
          </a:xfrm>
          <a:prstGeom prst="donu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41" name="Прямоугольник 40"/>
          <p:cNvSpPr/>
          <p:nvPr/>
        </p:nvSpPr>
        <p:spPr>
          <a:xfrm>
            <a:off x="1888852" y="5500890"/>
            <a:ext cx="7056784" cy="1224137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atin typeface="Cambria" pitchFamily="18" charset="0"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1934455" y="1788121"/>
            <a:ext cx="689850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>
                <a:latin typeface="Cambria" pitchFamily="18" charset="0"/>
              </a:rPr>
              <a:t>оценка исполнения бюджета по доходам Дятьковского района на </a:t>
            </a:r>
            <a:r>
              <a:rPr lang="ru-RU" sz="1600" dirty="0" smtClean="0">
                <a:latin typeface="Cambria" pitchFamily="18" charset="0"/>
              </a:rPr>
              <a:t>2018 </a:t>
            </a:r>
            <a:r>
              <a:rPr lang="ru-RU" sz="1600" dirty="0">
                <a:latin typeface="Cambria" pitchFamily="18" charset="0"/>
              </a:rPr>
              <a:t>год составляет </a:t>
            </a:r>
            <a:r>
              <a:rPr lang="ru-RU" sz="1600" dirty="0" smtClean="0">
                <a:latin typeface="Cambria" pitchFamily="18" charset="0"/>
              </a:rPr>
              <a:t>800081,6 </a:t>
            </a:r>
            <a:r>
              <a:rPr lang="ru-RU" sz="1600" dirty="0">
                <a:latin typeface="Cambria" pitchFamily="18" charset="0"/>
              </a:rPr>
              <a:t>тыс. рублей, по расходам </a:t>
            </a:r>
            <a:r>
              <a:rPr lang="ru-RU" sz="1600" dirty="0" smtClean="0">
                <a:latin typeface="Cambria" pitchFamily="18" charset="0"/>
              </a:rPr>
              <a:t>800081,6 </a:t>
            </a:r>
            <a:r>
              <a:rPr lang="ru-RU" sz="1600" dirty="0">
                <a:latin typeface="Cambria" pitchFamily="18" charset="0"/>
              </a:rPr>
              <a:t>тыс. </a:t>
            </a:r>
            <a:r>
              <a:rPr lang="ru-RU" sz="1600" dirty="0" smtClean="0">
                <a:latin typeface="Cambria" pitchFamily="18" charset="0"/>
              </a:rPr>
              <a:t>рублей</a:t>
            </a:r>
            <a:endParaRPr lang="ru-RU" sz="1600" dirty="0">
              <a:latin typeface="Cambria" pitchFamily="18" charset="0"/>
            </a:endParaRPr>
          </a:p>
        </p:txBody>
      </p:sp>
      <p:sp>
        <p:nvSpPr>
          <p:cNvPr id="42" name="Прямоугольник 41"/>
          <p:cNvSpPr/>
          <p:nvPr/>
        </p:nvSpPr>
        <p:spPr>
          <a:xfrm>
            <a:off x="1991555" y="3110658"/>
            <a:ext cx="6851377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>
                <a:latin typeface="Cambria" pitchFamily="18" charset="0"/>
              </a:rPr>
              <a:t>рост заработной платы работников бюджетной сферы в рамках «майских» указов Президента России (от 105,5% до 108%)</a:t>
            </a:r>
          </a:p>
        </p:txBody>
      </p:sp>
      <p:sp>
        <p:nvSpPr>
          <p:cNvPr id="43" name="Прямоугольник 42"/>
          <p:cNvSpPr/>
          <p:nvPr/>
        </p:nvSpPr>
        <p:spPr>
          <a:xfrm>
            <a:off x="1941673" y="4329308"/>
            <a:ext cx="688295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>
                <a:latin typeface="Cambria" pitchFamily="18" charset="0"/>
              </a:rPr>
              <a:t>бюджет остается социально-ориентированным (87,6% расходов направляются на образование, культуру, физическую культуру спорт, социальную политику)</a:t>
            </a:r>
          </a:p>
        </p:txBody>
      </p:sp>
      <p:sp>
        <p:nvSpPr>
          <p:cNvPr id="44" name="Прямоугольник 43"/>
          <p:cNvSpPr/>
          <p:nvPr/>
        </p:nvSpPr>
        <p:spPr>
          <a:xfrm>
            <a:off x="2009341" y="5697460"/>
            <a:ext cx="679293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>
                <a:latin typeface="Cambria" pitchFamily="18" charset="0"/>
              </a:rPr>
              <a:t>муниципальный долг долг снижен на </a:t>
            </a:r>
            <a:r>
              <a:rPr lang="ru-RU" sz="1600" dirty="0" smtClean="0">
                <a:latin typeface="Cambria" pitchFamily="18" charset="0"/>
              </a:rPr>
              <a:t>620 </a:t>
            </a:r>
            <a:r>
              <a:rPr lang="ru-RU" sz="1600" dirty="0">
                <a:latin typeface="Cambria" pitchFamily="18" charset="0"/>
              </a:rPr>
              <a:t>тыс. рублей; в результате досрочного погашения  кредитов коммерческих банков сэкономлено бюджетных средств в сумме </a:t>
            </a:r>
            <a:r>
              <a:rPr lang="ru-RU" sz="1600" dirty="0" smtClean="0">
                <a:latin typeface="Cambria" pitchFamily="18" charset="0"/>
              </a:rPr>
              <a:t>8,6 </a:t>
            </a:r>
            <a:r>
              <a:rPr lang="ru-RU" sz="1600" dirty="0">
                <a:latin typeface="Cambria" pitchFamily="18" charset="0"/>
              </a:rPr>
              <a:t>тыс. рублей</a:t>
            </a:r>
          </a:p>
        </p:txBody>
      </p:sp>
      <p:pic>
        <p:nvPicPr>
          <p:cNvPr id="3076" name="Picture 4" descr="https://wearefetch.com/cms/content/media/services/4.pn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694" y="3105071"/>
            <a:ext cx="595950" cy="595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http://1.bp.blogspot.com/-rpdGT4yJsDk/VTrJpoeZ7JI/AAAAAAAAAbQ/aALgp5AUqSk/s1600/pie_chart.png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087" y="4408790"/>
            <a:ext cx="672033" cy="6720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 descr="http://cdn.findicons.ru/ico/0612/GooglePlusInterfaceIcons/w128h1281338911393statsbars.png"/>
          <p:cNvPicPr>
            <a:picLocks noChangeAspect="1" noChangeArrowheads="1"/>
          </p:cNvPicPr>
          <p:nvPr/>
        </p:nvPicPr>
        <p:blipFill>
          <a:blip r:embed="rId4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636" y="1847577"/>
            <a:ext cx="465864" cy="4658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5" name="Овал 44"/>
          <p:cNvSpPr/>
          <p:nvPr/>
        </p:nvSpPr>
        <p:spPr>
          <a:xfrm>
            <a:off x="263669" y="5770958"/>
            <a:ext cx="684000" cy="684000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082" name="Picture 10" descr="https://image.freepik.com/free-icon/no-translate-detected_318-41860.jpg"/>
          <p:cNvPicPr>
            <a:picLocks noChangeAspect="1" noChangeArrowheads="1"/>
          </p:cNvPicPr>
          <p:nvPr/>
        </p:nvPicPr>
        <p:blipFill>
          <a:blip r:embed="rId5" cstate="print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0" b="100000" l="0" r="100000">
                        <a14:foregroundMark x1="21885" y1="24121" x2="21885" y2="24121"/>
                        <a14:foregroundMark x1="59904" y1="72524" x2="59904" y2="72524"/>
                      </a14:backgroundRemoval>
                    </a14:imgEffect>
                    <a14:imgEffect>
                      <a14:brightnessContrast contrast="-71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620" y="5853462"/>
            <a:ext cx="518992" cy="518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-1527" y="638779"/>
            <a:ext cx="9144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chemeClr val="accent2"/>
                </a:solidFill>
                <a:latin typeface="Cambria" pitchFamily="18" charset="0"/>
              </a:rPr>
              <a:t>2. Основные </a:t>
            </a:r>
            <a:r>
              <a:rPr lang="ru-RU" dirty="0">
                <a:solidFill>
                  <a:schemeClr val="accent2"/>
                </a:solidFill>
                <a:latin typeface="Cambria" pitchFamily="18" charset="0"/>
              </a:rPr>
              <a:t>задачи и приоритетные </a:t>
            </a:r>
            <a:r>
              <a:rPr lang="ru-RU" dirty="0" smtClean="0">
                <a:solidFill>
                  <a:schemeClr val="accent2"/>
                </a:solidFill>
                <a:latin typeface="Cambria" pitchFamily="18" charset="0"/>
              </a:rPr>
              <a:t>направления бюджетной </a:t>
            </a:r>
            <a:r>
              <a:rPr lang="ru-RU" dirty="0">
                <a:solidFill>
                  <a:schemeClr val="accent2"/>
                </a:solidFill>
                <a:latin typeface="Cambria" pitchFamily="18" charset="0"/>
              </a:rPr>
              <a:t>и налоговой политики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-1527" y="1008111"/>
            <a:ext cx="91440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 smtClean="0">
                <a:solidFill>
                  <a:schemeClr val="accent2">
                    <a:lumMod val="50000"/>
                  </a:schemeClr>
                </a:solidFill>
                <a:latin typeface="Cambria" pitchFamily="18" charset="0"/>
              </a:rPr>
              <a:t>2.1. Предварительные </a:t>
            </a:r>
            <a:r>
              <a:rPr lang="ru-RU" sz="1600" dirty="0">
                <a:solidFill>
                  <a:schemeClr val="accent2">
                    <a:lumMod val="50000"/>
                  </a:schemeClr>
                </a:solidFill>
                <a:latin typeface="Cambria" pitchFamily="18" charset="0"/>
              </a:rPr>
              <a:t>итоги реализации бюджетной политики в </a:t>
            </a:r>
            <a:r>
              <a:rPr lang="ru-RU" sz="1600" dirty="0" smtClean="0">
                <a:solidFill>
                  <a:schemeClr val="accent2">
                    <a:lumMod val="50000"/>
                  </a:schemeClr>
                </a:solidFill>
                <a:latin typeface="Cambria" pitchFamily="18" charset="0"/>
              </a:rPr>
              <a:t>2018 </a:t>
            </a:r>
            <a:r>
              <a:rPr lang="ru-RU" sz="1600" dirty="0">
                <a:solidFill>
                  <a:schemeClr val="accent2">
                    <a:lumMod val="50000"/>
                  </a:schemeClr>
                </a:solidFill>
                <a:latin typeface="Cambria" pitchFamily="18" charset="0"/>
              </a:rPr>
              <a:t>году</a:t>
            </a:r>
          </a:p>
        </p:txBody>
      </p:sp>
    </p:spTree>
    <p:extLst>
      <p:ext uri="{BB962C8B-B14F-4D97-AF65-F5344CB8AC3E}">
        <p14:creationId xmlns:p14="http://schemas.microsoft.com/office/powerpoint/2010/main" val="41294094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4" descr="http://elementor.zaryamedia.ru/wp-content/uploads/2016/07/dokumenty.jpg"/>
          <p:cNvPicPr>
            <a:picLocks noChangeAspect="1" noChangeArrowheads="1"/>
          </p:cNvPicPr>
          <p:nvPr/>
        </p:nvPicPr>
        <p:blipFill rotWithShape="1"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108"/>
          <a:stretch/>
        </p:blipFill>
        <p:spPr bwMode="auto">
          <a:xfrm>
            <a:off x="0" y="3690743"/>
            <a:ext cx="9148295" cy="31672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-474" y="620688"/>
            <a:ext cx="914447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Cambria" pitchFamily="18" charset="0"/>
              </a:rPr>
              <a:t>2.2. Приоритетные 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Cambria" pitchFamily="18" charset="0"/>
              </a:rPr>
              <a:t>направления бюджетной 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Cambria" pitchFamily="18" charset="0"/>
              </a:rPr>
              <a:t>политики на 2019 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Cambria" pitchFamily="18" charset="0"/>
              </a:rPr>
              <a:t>- 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Cambria" pitchFamily="18" charset="0"/>
              </a:rPr>
              <a:t>2021 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Cambria" pitchFamily="18" charset="0"/>
              </a:rPr>
              <a:t>годы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-474" y="3690743"/>
            <a:ext cx="9144474" cy="1682473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100000">
                <a:schemeClr val="bg1">
                  <a:alpha val="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Объект 2"/>
          <p:cNvSpPr txBox="1">
            <a:spLocks/>
          </p:cNvSpPr>
          <p:nvPr/>
        </p:nvSpPr>
        <p:spPr>
          <a:xfrm>
            <a:off x="-473" y="1340768"/>
            <a:ext cx="8892480" cy="2746339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sz="1200" dirty="0">
                <a:latin typeface="Cambria" pitchFamily="18" charset="0"/>
              </a:rPr>
              <a:t>Основными целями (приоритетами) бюджетной политики на </a:t>
            </a:r>
            <a:r>
              <a:rPr lang="ru-RU" sz="1200" dirty="0" smtClean="0">
                <a:latin typeface="Cambria" pitchFamily="18" charset="0"/>
              </a:rPr>
              <a:t>2019 </a:t>
            </a:r>
            <a:r>
              <a:rPr lang="ru-RU" sz="1200" dirty="0">
                <a:latin typeface="Cambria" pitchFamily="18" charset="0"/>
              </a:rPr>
              <a:t>– </a:t>
            </a:r>
            <a:r>
              <a:rPr lang="ru-RU" sz="1200" dirty="0" smtClean="0">
                <a:latin typeface="Cambria" pitchFamily="18" charset="0"/>
              </a:rPr>
              <a:t>2021 </a:t>
            </a:r>
            <a:r>
              <a:rPr lang="ru-RU" sz="1200" dirty="0">
                <a:latin typeface="Cambria" pitchFamily="18" charset="0"/>
              </a:rPr>
              <a:t>годы являются:</a:t>
            </a:r>
          </a:p>
          <a:p>
            <a:pPr>
              <a:buClr>
                <a:schemeClr val="tx2"/>
              </a:buClr>
              <a:buFont typeface="Wingdings" pitchFamily="2" charset="2"/>
              <a:buChar char="q"/>
            </a:pPr>
            <a:r>
              <a:rPr lang="ru-RU" sz="1200" dirty="0" smtClean="0">
                <a:latin typeface="Cambria" pitchFamily="18" charset="0"/>
              </a:rPr>
              <a:t>обеспечение  </a:t>
            </a:r>
            <a:r>
              <a:rPr lang="ru-RU" sz="1200" dirty="0">
                <a:latin typeface="Cambria" pitchFamily="18" charset="0"/>
              </a:rPr>
              <a:t>сбалансированности бюджетной системы в рамках принятых обязательств в соответствии с заключенными с Департаментом финансов Брянской области соглашением; </a:t>
            </a:r>
          </a:p>
          <a:p>
            <a:pPr>
              <a:buClr>
                <a:schemeClr val="tx2"/>
              </a:buClr>
              <a:buFont typeface="Wingdings" pitchFamily="2" charset="2"/>
              <a:buChar char="q"/>
            </a:pPr>
            <a:r>
              <a:rPr lang="ru-RU" sz="1200" dirty="0" smtClean="0">
                <a:latin typeface="Cambria" pitchFamily="18" charset="0"/>
              </a:rPr>
              <a:t>финансовое </a:t>
            </a:r>
            <a:r>
              <a:rPr lang="ru-RU" sz="1200" dirty="0">
                <a:latin typeface="Cambria" pitchFamily="18" charset="0"/>
              </a:rPr>
              <a:t>обеспечение принятых расходных обязательств с учетом проведения мероприятий по их оптимизации, сокращению неэффективных расходов; </a:t>
            </a:r>
          </a:p>
          <a:p>
            <a:pPr>
              <a:buClr>
                <a:schemeClr val="tx2"/>
              </a:buClr>
              <a:buFont typeface="Wingdings" pitchFamily="2" charset="2"/>
              <a:buChar char="q"/>
            </a:pPr>
            <a:r>
              <a:rPr lang="ru-RU" sz="1200" dirty="0" smtClean="0">
                <a:latin typeface="Cambria" pitchFamily="18" charset="0"/>
              </a:rPr>
              <a:t>ограничение </a:t>
            </a:r>
            <a:r>
              <a:rPr lang="ru-RU" sz="1200" dirty="0">
                <a:latin typeface="Cambria" pitchFamily="18" charset="0"/>
              </a:rPr>
              <a:t>принятия новых расходных обязательств бюджета Дятьковского района, недопущение наличия  кредиторской задолженности;</a:t>
            </a:r>
          </a:p>
          <a:p>
            <a:pPr>
              <a:buClr>
                <a:schemeClr val="tx2"/>
              </a:buClr>
              <a:buFont typeface="Wingdings" pitchFamily="2" charset="2"/>
              <a:buChar char="q"/>
            </a:pPr>
            <a:r>
              <a:rPr lang="ru-RU" sz="1200" dirty="0" smtClean="0">
                <a:latin typeface="Cambria" pitchFamily="18" charset="0"/>
              </a:rPr>
              <a:t>безусловное </a:t>
            </a:r>
            <a:r>
              <a:rPr lang="ru-RU" sz="1200" dirty="0">
                <a:latin typeface="Cambria" pitchFamily="18" charset="0"/>
              </a:rPr>
              <a:t>исполнение принятых социальных обязательств, а также задач, предусмотренных указами Президента Российской Федерации;</a:t>
            </a:r>
          </a:p>
          <a:p>
            <a:pPr>
              <a:buClr>
                <a:schemeClr val="tx2"/>
              </a:buClr>
              <a:buFont typeface="Wingdings" pitchFamily="2" charset="2"/>
              <a:buChar char="q"/>
            </a:pPr>
            <a:r>
              <a:rPr lang="ru-RU" sz="1200" dirty="0" smtClean="0">
                <a:latin typeface="Cambria" pitchFamily="18" charset="0"/>
              </a:rPr>
              <a:t>дальнейшее </a:t>
            </a:r>
            <a:r>
              <a:rPr lang="ru-RU" sz="1200" dirty="0">
                <a:latin typeface="Cambria" pitchFamily="18" charset="0"/>
              </a:rPr>
              <a:t>развитие программно-целевых методов управления и бюджетирования, модернизация информационных систем управления общественными финансами;</a:t>
            </a:r>
          </a:p>
          <a:p>
            <a:pPr>
              <a:buClr>
                <a:schemeClr val="tx2"/>
              </a:buClr>
              <a:buFont typeface="Wingdings" pitchFamily="2" charset="2"/>
              <a:buChar char="q"/>
            </a:pPr>
            <a:r>
              <a:rPr lang="ru-RU" sz="1200" dirty="0" smtClean="0">
                <a:latin typeface="Cambria" pitchFamily="18" charset="0"/>
              </a:rPr>
              <a:t>повышение </a:t>
            </a:r>
            <a:r>
              <a:rPr lang="ru-RU" sz="1200" dirty="0">
                <a:latin typeface="Cambria" pitchFamily="18" charset="0"/>
              </a:rPr>
              <a:t>прозрачности и открытости бюджетной системы;</a:t>
            </a:r>
          </a:p>
          <a:p>
            <a:pPr>
              <a:buClr>
                <a:schemeClr val="tx2"/>
              </a:buClr>
              <a:buFont typeface="Wingdings" pitchFamily="2" charset="2"/>
              <a:buChar char="q"/>
            </a:pPr>
            <a:r>
              <a:rPr lang="ru-RU" sz="1200" dirty="0" smtClean="0">
                <a:latin typeface="Cambria" pitchFamily="18" charset="0"/>
              </a:rPr>
              <a:t>повышение </a:t>
            </a:r>
            <a:r>
              <a:rPr lang="ru-RU" sz="1200" dirty="0">
                <a:latin typeface="Cambria" pitchFamily="18" charset="0"/>
              </a:rPr>
              <a:t>роли граждан и общественных институтов в процессе формирования приоритетов бюджетной политики и направлений расходов бюджета, реализация проектов инициативного бюджетирования.</a:t>
            </a:r>
          </a:p>
          <a:p>
            <a:pPr>
              <a:buClr>
                <a:schemeClr val="tx2"/>
              </a:buClr>
              <a:buFont typeface="Wingdings" pitchFamily="2" charset="2"/>
              <a:buChar char="q"/>
            </a:pPr>
            <a:endParaRPr lang="ru-RU" sz="1200" dirty="0">
              <a:latin typeface="Cambr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0285108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2" descr="http://informburo.kz/img/article/124/15_main.jpeg"/>
          <p:cNvPicPr>
            <a:picLocks noChangeAspect="1" noChangeArrowheads="1"/>
          </p:cNvPicPr>
          <p:nvPr/>
        </p:nvPicPr>
        <p:blipFill rotWithShape="1"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57" b="1"/>
          <a:stretch/>
        </p:blipFill>
        <p:spPr bwMode="auto">
          <a:xfrm>
            <a:off x="5796136" y="4731603"/>
            <a:ext cx="3347863" cy="21431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Прямоугольник 14"/>
          <p:cNvSpPr/>
          <p:nvPr/>
        </p:nvSpPr>
        <p:spPr>
          <a:xfrm>
            <a:off x="5785152" y="4730057"/>
            <a:ext cx="3347864" cy="2127944"/>
          </a:xfrm>
          <a:prstGeom prst="rect">
            <a:avLst/>
          </a:prstGeom>
          <a:gradFill flip="none" rotWithShape="1">
            <a:gsLst>
              <a:gs pos="15000">
                <a:schemeClr val="bg1"/>
              </a:gs>
              <a:gs pos="100000">
                <a:schemeClr val="bg1">
                  <a:alpha val="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-9816" y="4731603"/>
            <a:ext cx="6143707" cy="2126397"/>
          </a:xfrm>
          <a:prstGeom prst="rect">
            <a:avLst/>
          </a:prstGeom>
          <a:gradFill flip="none" rotWithShape="1">
            <a:gsLst>
              <a:gs pos="0">
                <a:schemeClr val="tx2"/>
              </a:gs>
              <a:gs pos="50000">
                <a:schemeClr val="bg1">
                  <a:alpha val="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0" y="620688"/>
            <a:ext cx="913301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Cambria" pitchFamily="18" charset="0"/>
              </a:rPr>
              <a:t>2.3. Приоритетные 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Cambria" pitchFamily="18" charset="0"/>
              </a:rPr>
              <a:t>направления налоговой 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Cambria" pitchFamily="18" charset="0"/>
              </a:rPr>
              <a:t>политики на 2019 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Cambria" pitchFamily="18" charset="0"/>
              </a:rPr>
              <a:t>- 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Cambria" pitchFamily="18" charset="0"/>
              </a:rPr>
              <a:t>2021 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Cambria" pitchFamily="18" charset="0"/>
              </a:rPr>
              <a:t>годы </a:t>
            </a:r>
          </a:p>
        </p:txBody>
      </p:sp>
      <p:sp>
        <p:nvSpPr>
          <p:cNvPr id="16" name="Прямоугольник 15"/>
          <p:cNvSpPr/>
          <p:nvPr/>
        </p:nvSpPr>
        <p:spPr>
          <a:xfrm rot="5400000">
            <a:off x="4120524" y="599717"/>
            <a:ext cx="893133" cy="9153814"/>
          </a:xfrm>
          <a:prstGeom prst="rect">
            <a:avLst/>
          </a:prstGeom>
          <a:gradFill flip="none" rotWithShape="1">
            <a:gsLst>
              <a:gs pos="15000">
                <a:schemeClr val="bg1"/>
              </a:gs>
              <a:gs pos="100000">
                <a:schemeClr val="bg1">
                  <a:alpha val="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-9816" y="1340768"/>
            <a:ext cx="8892480" cy="267765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buClr>
                <a:schemeClr val="tx2"/>
              </a:buClr>
            </a:pPr>
            <a:r>
              <a:rPr lang="ru-RU" sz="1200" dirty="0">
                <a:latin typeface="Cambria" pitchFamily="18" charset="0"/>
              </a:rPr>
              <a:t>Основными направлениями налоговой политики в Дятьковском районе определены:</a:t>
            </a:r>
          </a:p>
          <a:p>
            <a:pPr marL="285750" indent="-285750" algn="just">
              <a:buClr>
                <a:schemeClr val="tx2"/>
              </a:buClr>
              <a:buFont typeface="Wingdings" pitchFamily="2" charset="2"/>
              <a:buChar char="q"/>
            </a:pPr>
            <a:r>
              <a:rPr lang="ru-RU" sz="1200" dirty="0">
                <a:latin typeface="Cambria" pitchFamily="18" charset="0"/>
              </a:rPr>
              <a:t>сохранение, укрепление и развитие налогового потенциала Дятьковского района, обеспечение роста доходов консолидированного бюджета района;</a:t>
            </a:r>
          </a:p>
          <a:p>
            <a:pPr marL="285750" indent="-285750" algn="just">
              <a:buClr>
                <a:schemeClr val="tx2"/>
              </a:buClr>
              <a:buFont typeface="Wingdings" pitchFamily="2" charset="2"/>
              <a:buChar char="q"/>
            </a:pPr>
            <a:r>
              <a:rPr lang="ru-RU" sz="1200" dirty="0">
                <a:latin typeface="Cambria" pitchFamily="18" charset="0"/>
              </a:rPr>
              <a:t>оптимизация местных налоговых льгот с учетом оценки их бюджетной эффективности и принятие решений о предоставлении новой льготы, снижении налоговой ставки или иного стимулирующего механизма при условии определении источника компенсации для такого решения;</a:t>
            </a:r>
          </a:p>
          <a:p>
            <a:pPr marL="285750" indent="-285750" algn="just">
              <a:buClr>
                <a:schemeClr val="tx2"/>
              </a:buClr>
              <a:buFont typeface="Wingdings" pitchFamily="2" charset="2"/>
              <a:buChar char="q"/>
            </a:pPr>
            <a:r>
              <a:rPr lang="ru-RU" sz="1200" dirty="0">
                <a:latin typeface="Cambria" pitchFamily="18" charset="0"/>
              </a:rPr>
              <a:t>повышение эффективности налогового администрирования и взаимодействия органов местного самоуправления с территориальными органами федеральных органов исполнительной власти, по выполнению мероприятий, направленных на повышение собираемости доходов и укрепление налоговой дисциплины налогоплательщиков; </a:t>
            </a:r>
          </a:p>
          <a:p>
            <a:pPr marL="285750" indent="-285750" algn="just">
              <a:buClr>
                <a:schemeClr val="tx2"/>
              </a:buClr>
              <a:buFont typeface="Wingdings" pitchFamily="2" charset="2"/>
              <a:buChar char="q"/>
            </a:pPr>
            <a:r>
              <a:rPr lang="ru-RU" sz="1200" dirty="0">
                <a:latin typeface="Cambria" pitchFamily="18" charset="0"/>
              </a:rPr>
              <a:t>совершенствование налогообложения имущества физических лиц и организаций исходя из кадастровой стоимости объектов недвижимости;</a:t>
            </a:r>
          </a:p>
          <a:p>
            <a:pPr marL="285750" indent="-285750" algn="just">
              <a:buClr>
                <a:schemeClr val="tx2"/>
              </a:buClr>
              <a:buFont typeface="Wingdings" pitchFamily="2" charset="2"/>
              <a:buChar char="q"/>
            </a:pPr>
            <a:r>
              <a:rPr lang="ru-RU" sz="1200" dirty="0">
                <a:latin typeface="Cambria" pitchFamily="18" charset="0"/>
              </a:rPr>
              <a:t>продолжение работы по легализации заработной платы, доведению ее до среднеотраслевого уровня;</a:t>
            </a:r>
          </a:p>
          <a:p>
            <a:pPr marL="285750" indent="-285750" algn="just">
              <a:buClr>
                <a:schemeClr val="tx2"/>
              </a:buClr>
              <a:buFont typeface="Wingdings" pitchFamily="2" charset="2"/>
              <a:buChar char="q"/>
            </a:pPr>
            <a:r>
              <a:rPr lang="ru-RU" sz="1200" dirty="0">
                <a:latin typeface="Cambria" pitchFamily="18" charset="0"/>
              </a:rPr>
              <a:t>реализация мер, направленных на вовлечение граждан в предпринимательскую деятельность, сокращение неформальной занятости.</a:t>
            </a:r>
          </a:p>
        </p:txBody>
      </p:sp>
    </p:spTree>
    <p:extLst>
      <p:ext uri="{BB962C8B-B14F-4D97-AF65-F5344CB8AC3E}">
        <p14:creationId xmlns:p14="http://schemas.microsoft.com/office/powerpoint/2010/main" val="90163154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620687"/>
            <a:ext cx="8229600" cy="744767"/>
          </a:xfrm>
        </p:spPr>
        <p:txBody>
          <a:bodyPr anchor="t">
            <a:noAutofit/>
          </a:bodyPr>
          <a:lstStyle/>
          <a:p>
            <a:r>
              <a:rPr lang="ru-RU" sz="2400" dirty="0" smtClean="0">
                <a:solidFill>
                  <a:schemeClr val="accent2"/>
                </a:solidFill>
                <a:latin typeface="Cambria" pitchFamily="18" charset="0"/>
              </a:rPr>
              <a:t>3. Основные характеристики бюджета</a:t>
            </a:r>
            <a:endParaRPr lang="ru-RU" sz="2400" dirty="0">
              <a:solidFill>
                <a:schemeClr val="accent2"/>
              </a:solidFill>
              <a:latin typeface="Cambria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998622" y="1057678"/>
            <a:ext cx="1145378" cy="307777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r>
              <a:rPr lang="ru-RU" sz="1400" dirty="0">
                <a:latin typeface="Cambria" pitchFamily="18" charset="0"/>
              </a:rPr>
              <a:t>тыс. рублей</a:t>
            </a: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75013386"/>
              </p:ext>
            </p:extLst>
          </p:nvPr>
        </p:nvGraphicFramePr>
        <p:xfrm>
          <a:off x="445662" y="1700808"/>
          <a:ext cx="8209665" cy="38164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77929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477740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526998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526998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</a:tblGrid>
              <a:tr h="42073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Cambria" pitchFamily="18" charset="0"/>
                        </a:rPr>
                        <a:t>Наименование </a:t>
                      </a:r>
                      <a:endParaRPr lang="ru-RU" sz="1200" dirty="0">
                        <a:effectLst/>
                        <a:latin typeface="Cambria" pitchFamily="18" charset="0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Cambria" pitchFamily="18" charset="0"/>
                        </a:rPr>
                        <a:t>2019 </a:t>
                      </a:r>
                      <a:r>
                        <a:rPr lang="ru-RU" sz="1200" dirty="0">
                          <a:effectLst/>
                          <a:latin typeface="Cambria" pitchFamily="18" charset="0"/>
                        </a:rPr>
                        <a:t>год</a:t>
                      </a:r>
                      <a:endParaRPr lang="ru-RU" sz="1200" dirty="0">
                        <a:effectLst/>
                        <a:latin typeface="Cambria" pitchFamily="18" charset="0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Cambria" pitchFamily="18" charset="0"/>
                        </a:rPr>
                        <a:t>2020 </a:t>
                      </a:r>
                      <a:r>
                        <a:rPr lang="ru-RU" sz="1200" dirty="0">
                          <a:effectLst/>
                          <a:latin typeface="Cambria" pitchFamily="18" charset="0"/>
                        </a:rPr>
                        <a:t>год</a:t>
                      </a:r>
                      <a:endParaRPr lang="ru-RU" sz="1200" dirty="0">
                        <a:effectLst/>
                        <a:latin typeface="Cambria" pitchFamily="18" charset="0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Cambria" pitchFamily="18" charset="0"/>
                        </a:rPr>
                        <a:t>2021 </a:t>
                      </a:r>
                      <a:r>
                        <a:rPr lang="ru-RU" sz="1200" dirty="0">
                          <a:effectLst/>
                          <a:latin typeface="Cambria" pitchFamily="18" charset="0"/>
                        </a:rPr>
                        <a:t>год</a:t>
                      </a:r>
                      <a:endParaRPr lang="ru-RU" sz="1200" dirty="0">
                        <a:effectLst/>
                        <a:latin typeface="Cambria" pitchFamily="18" charset="0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49693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Cambria" pitchFamily="18" charset="0"/>
                        </a:rPr>
                        <a:t>Доходы бюджета</a:t>
                      </a:r>
                      <a:endParaRPr lang="ru-RU" sz="1200" b="1" dirty="0">
                        <a:effectLst/>
                        <a:latin typeface="Cambria" pitchFamily="18" charset="0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</a:rPr>
                        <a:t>798 158,11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</a:rPr>
                        <a:t>786 090,69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</a:rPr>
                        <a:t>778 153,41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38097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Cambria" pitchFamily="18" charset="0"/>
                        </a:rPr>
                        <a:t>Налоговые и неналоговые доходы:</a:t>
                      </a:r>
                      <a:endParaRPr lang="ru-RU" sz="1200" dirty="0">
                        <a:effectLst/>
                        <a:latin typeface="Cambria" pitchFamily="18" charset="0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</a:rPr>
                        <a:t>245 215,60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</a:rPr>
                        <a:t>255 600,80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</a:rPr>
                        <a:t>248 082,80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38097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Cambria" pitchFamily="18" charset="0"/>
                        </a:rPr>
                        <a:t>Безвозмездные поступления, в том числе:</a:t>
                      </a:r>
                      <a:endParaRPr lang="ru-RU" sz="1200" b="1" dirty="0">
                        <a:effectLst/>
                        <a:latin typeface="Cambria" pitchFamily="18" charset="0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</a:rPr>
                        <a:t>552 942,51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</a:rPr>
                        <a:t>530 489,89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</a:rPr>
                        <a:t>530 070,61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38097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i="0" dirty="0">
                          <a:effectLst/>
                          <a:latin typeface="Cambria" pitchFamily="18" charset="0"/>
                        </a:rPr>
                        <a:t>Дотации</a:t>
                      </a:r>
                      <a:endParaRPr lang="ru-RU" sz="1200" i="0" dirty="0">
                        <a:effectLst/>
                        <a:latin typeface="Cambria" pitchFamily="18" charset="0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</a:rPr>
                        <a:t>131 348,20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</a:rPr>
                        <a:t>110 682,00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</a:rPr>
                        <a:t>106 583,00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38097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i="0" dirty="0">
                          <a:effectLst/>
                          <a:latin typeface="Cambria" pitchFamily="18" charset="0"/>
                        </a:rPr>
                        <a:t>Субсидии</a:t>
                      </a:r>
                      <a:endParaRPr lang="ru-RU" sz="1200" i="0" dirty="0">
                        <a:effectLst/>
                        <a:latin typeface="Cambria" pitchFamily="18" charset="0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</a:rPr>
                        <a:t>1 965,60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</a:rPr>
                        <a:t>1 965,60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</a:rPr>
                        <a:t>1 965,60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38097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i="0" dirty="0">
                          <a:effectLst/>
                          <a:latin typeface="Cambria" pitchFamily="18" charset="0"/>
                        </a:rPr>
                        <a:t>Субвенции</a:t>
                      </a:r>
                      <a:endParaRPr lang="ru-RU" sz="1200" i="0" dirty="0">
                        <a:effectLst/>
                        <a:latin typeface="Cambria" pitchFamily="18" charset="0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</a:rPr>
                        <a:t>419 628,71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</a:rPr>
                        <a:t>417 842,29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</a:rPr>
                        <a:t>421 522,01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49693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Cambria" pitchFamily="18" charset="0"/>
                        </a:rPr>
                        <a:t>Расходы бюджета</a:t>
                      </a:r>
                      <a:endParaRPr lang="ru-RU" sz="1200" b="1" dirty="0">
                        <a:effectLst/>
                        <a:latin typeface="Cambria" pitchFamily="18" charset="0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</a:rPr>
                        <a:t>798 158,11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</a:rPr>
                        <a:t>786 090,69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</a:rPr>
                        <a:t>775 153,41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49693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Cambria" pitchFamily="18" charset="0"/>
                        </a:rPr>
                        <a:t>Дефицит / профицит</a:t>
                      </a:r>
                      <a:endParaRPr lang="ru-RU" sz="1200" b="1" dirty="0">
                        <a:effectLst/>
                        <a:latin typeface="Cambria" pitchFamily="18" charset="0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</a:rPr>
                        <a:t>0,00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</a:rPr>
                        <a:t>0,00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</a:rPr>
                        <a:t>3 000,00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794302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Диаграмма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6959697"/>
              </p:ext>
            </p:extLst>
          </p:nvPr>
        </p:nvGraphicFramePr>
        <p:xfrm>
          <a:off x="323528" y="1165093"/>
          <a:ext cx="8352928" cy="50405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-4894" y="692696"/>
            <a:ext cx="914889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chemeClr val="accent2"/>
                </a:solidFill>
                <a:latin typeface="Cambria" pitchFamily="18" charset="0"/>
              </a:rPr>
              <a:t>4. Динамика </a:t>
            </a:r>
            <a:r>
              <a:rPr lang="ru-RU" sz="2400" dirty="0">
                <a:solidFill>
                  <a:schemeClr val="accent2"/>
                </a:solidFill>
                <a:latin typeface="Cambria" pitchFamily="18" charset="0"/>
              </a:rPr>
              <a:t>доходов и расходов </a:t>
            </a:r>
            <a:r>
              <a:rPr lang="ru-RU" sz="2400" dirty="0" smtClean="0">
                <a:solidFill>
                  <a:schemeClr val="accent2"/>
                </a:solidFill>
                <a:latin typeface="Cambria" pitchFamily="18" charset="0"/>
              </a:rPr>
              <a:t>бюджета</a:t>
            </a:r>
            <a:endParaRPr lang="ru-RU" sz="2400" dirty="0">
              <a:solidFill>
                <a:schemeClr val="accent2"/>
              </a:solidFill>
              <a:latin typeface="Cambria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7998622" y="1057678"/>
            <a:ext cx="1145378" cy="307777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r>
              <a:rPr lang="ru-RU" sz="1400" dirty="0">
                <a:latin typeface="Cambria" pitchFamily="18" charset="0"/>
              </a:rPr>
              <a:t>тыс. рублей</a:t>
            </a:r>
          </a:p>
        </p:txBody>
      </p:sp>
    </p:spTree>
    <p:extLst>
      <p:ext uri="{BB962C8B-B14F-4D97-AF65-F5344CB8AC3E}">
        <p14:creationId xmlns:p14="http://schemas.microsoft.com/office/powerpoint/2010/main" val="309416721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4" name="Соединительная линия уступом 33"/>
          <p:cNvCxnSpPr>
            <a:endCxn id="14" idx="1"/>
          </p:cNvCxnSpPr>
          <p:nvPr/>
        </p:nvCxnSpPr>
        <p:spPr>
          <a:xfrm rot="16200000" flipH="1">
            <a:off x="81102" y="6064490"/>
            <a:ext cx="772885" cy="288032"/>
          </a:xfrm>
          <a:prstGeom prst="bentConnector2">
            <a:avLst/>
          </a:prstGeom>
          <a:ln w="63500">
            <a:gradFill flip="none" rotWithShape="1">
              <a:gsLst>
                <a:gs pos="0">
                  <a:schemeClr val="accent2"/>
                </a:gs>
                <a:gs pos="100000">
                  <a:schemeClr val="accent3">
                    <a:lumMod val="20000"/>
                    <a:lumOff val="80000"/>
                  </a:schemeClr>
                </a:gs>
              </a:gsLst>
              <a:lin ang="540000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Соединительная линия уступом 28"/>
          <p:cNvCxnSpPr>
            <a:endCxn id="7" idx="1"/>
          </p:cNvCxnSpPr>
          <p:nvPr/>
        </p:nvCxnSpPr>
        <p:spPr>
          <a:xfrm rot="16200000" flipH="1">
            <a:off x="256833" y="5888758"/>
            <a:ext cx="421423" cy="288032"/>
          </a:xfrm>
          <a:prstGeom prst="bentConnector2">
            <a:avLst/>
          </a:prstGeom>
          <a:ln w="63500">
            <a:gradFill flip="none" rotWithShape="1">
              <a:gsLst>
                <a:gs pos="0">
                  <a:schemeClr val="accent2"/>
                </a:gs>
                <a:gs pos="100000">
                  <a:schemeClr val="accent1">
                    <a:lumMod val="20000"/>
                    <a:lumOff val="80000"/>
                  </a:schemeClr>
                </a:gs>
              </a:gsLst>
              <a:lin ang="540000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Соединительная линия уступом 26"/>
          <p:cNvCxnSpPr/>
          <p:nvPr/>
        </p:nvCxnSpPr>
        <p:spPr>
          <a:xfrm flipV="1">
            <a:off x="5115517" y="5049180"/>
            <a:ext cx="3240358" cy="1545769"/>
          </a:xfrm>
          <a:prstGeom prst="bentConnector3">
            <a:avLst/>
          </a:prstGeom>
          <a:ln w="63500">
            <a:solidFill>
              <a:schemeClr val="accent3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Соединительная линия уступом 18"/>
          <p:cNvCxnSpPr/>
          <p:nvPr/>
        </p:nvCxnSpPr>
        <p:spPr>
          <a:xfrm flipV="1">
            <a:off x="5115517" y="4205817"/>
            <a:ext cx="1296000" cy="2022398"/>
          </a:xfrm>
          <a:prstGeom prst="bentConnector2">
            <a:avLst/>
          </a:prstGeom>
          <a:ln w="63500"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Прямоугольник 8"/>
          <p:cNvSpPr/>
          <p:nvPr/>
        </p:nvSpPr>
        <p:spPr>
          <a:xfrm>
            <a:off x="6084168" y="4437112"/>
            <a:ext cx="2844316" cy="1224136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lIns="0" rtlCol="0" anchor="t" anchorCtr="0"/>
          <a:lstStyle/>
          <a:p>
            <a:pPr algn="ctr"/>
            <a:r>
              <a:rPr lang="ru-RU" sz="1200" dirty="0" smtClean="0">
                <a:solidFill>
                  <a:schemeClr val="tx1"/>
                </a:solidFill>
                <a:latin typeface="Cambria" pitchFamily="18" charset="0"/>
              </a:rPr>
              <a:t>Безвозмездные поступления</a:t>
            </a:r>
            <a:endParaRPr lang="ru-RU" sz="1200" dirty="0">
              <a:solidFill>
                <a:schemeClr val="tx1"/>
              </a:solidFill>
              <a:latin typeface="Cambria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084168" y="1556792"/>
            <a:ext cx="2844316" cy="266429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t" anchorCtr="0"/>
          <a:lstStyle/>
          <a:p>
            <a:pPr algn="ctr"/>
            <a:r>
              <a:rPr lang="ru-RU" sz="1200" dirty="0" smtClean="0">
                <a:solidFill>
                  <a:schemeClr val="tx1"/>
                </a:solidFill>
                <a:latin typeface="Cambria" pitchFamily="18" charset="0"/>
              </a:rPr>
              <a:t>Налоговые и неналоговые доходы</a:t>
            </a:r>
            <a:endParaRPr lang="ru-RU" sz="1200" dirty="0">
              <a:solidFill>
                <a:schemeClr val="tx1"/>
              </a:solidFill>
              <a:latin typeface="Cambria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-7276" y="611179"/>
            <a:ext cx="911458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chemeClr val="accent2"/>
                </a:solidFill>
                <a:latin typeface="Cambria" pitchFamily="18" charset="0"/>
              </a:rPr>
              <a:t>5. Доходы </a:t>
            </a:r>
            <a:r>
              <a:rPr lang="ru-RU" sz="2400" dirty="0">
                <a:solidFill>
                  <a:schemeClr val="accent2"/>
                </a:solidFill>
                <a:latin typeface="Cambria" pitchFamily="18" charset="0"/>
              </a:rPr>
              <a:t>бюджета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002" y="1072844"/>
            <a:ext cx="914889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Cambria" pitchFamily="18" charset="0"/>
              </a:rPr>
              <a:t>5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Cambria" pitchFamily="18" charset="0"/>
              </a:rPr>
              <a:t>.1. Структура 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Cambria" pitchFamily="18" charset="0"/>
              </a:rPr>
              <a:t>доходов бюджета</a:t>
            </a:r>
          </a:p>
        </p:txBody>
      </p:sp>
      <p:graphicFrame>
        <p:nvGraphicFramePr>
          <p:cNvPr id="12" name="Диаграмма 1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34969245"/>
              </p:ext>
            </p:extLst>
          </p:nvPr>
        </p:nvGraphicFramePr>
        <p:xfrm>
          <a:off x="143267" y="1484784"/>
          <a:ext cx="8813500" cy="44644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8" name="Прямоугольник 7"/>
          <p:cNvSpPr/>
          <p:nvPr/>
        </p:nvSpPr>
        <p:spPr>
          <a:xfrm>
            <a:off x="7998622" y="1057678"/>
            <a:ext cx="1145378" cy="307777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r>
              <a:rPr lang="ru-RU" sz="1400" dirty="0">
                <a:latin typeface="Cambria" pitchFamily="18" charset="0"/>
              </a:rPr>
              <a:t>тыс. рублей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611560" y="6099469"/>
            <a:ext cx="4536506" cy="28803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400" dirty="0">
                <a:solidFill>
                  <a:schemeClr val="tx1"/>
                </a:solidFill>
                <a:latin typeface="Cambria" pitchFamily="18" charset="0"/>
              </a:rPr>
              <a:t>Налоговые и неналоговые доходы 245215,6 тыс. руб</a:t>
            </a:r>
            <a:r>
              <a:rPr lang="ru-RU" sz="1400" dirty="0" smtClean="0">
                <a:solidFill>
                  <a:schemeClr val="tx1"/>
                </a:solidFill>
                <a:latin typeface="Cambria" pitchFamily="18" charset="0"/>
              </a:rPr>
              <a:t>.</a:t>
            </a: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611560" y="6450932"/>
            <a:ext cx="4536506" cy="288033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400" dirty="0">
                <a:solidFill>
                  <a:schemeClr val="tx1"/>
                </a:solidFill>
                <a:latin typeface="Cambria" pitchFamily="18" charset="0"/>
              </a:rPr>
              <a:t>Безвозмездные поступления 552942,5 тыс. руб.</a:t>
            </a: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74567" y="5226718"/>
            <a:ext cx="3131855" cy="738664"/>
          </a:xfrm>
          <a:prstGeom prst="rect">
            <a:avLst/>
          </a:prstGeom>
          <a:solidFill>
            <a:schemeClr val="accent2"/>
          </a:solidFill>
        </p:spPr>
        <p:txBody>
          <a:bodyPr wrap="square">
            <a:spAutoFit/>
          </a:bodyPr>
          <a:lstStyle/>
          <a:p>
            <a:r>
              <a:rPr lang="ru-RU" sz="1400" b="1" dirty="0">
                <a:solidFill>
                  <a:schemeClr val="bg1"/>
                </a:solidFill>
                <a:latin typeface="Cambria" pitchFamily="18" charset="0"/>
              </a:rPr>
              <a:t>Доходы бюджета </a:t>
            </a:r>
            <a:endParaRPr lang="ru-RU" sz="1400" b="1" dirty="0" smtClean="0">
              <a:solidFill>
                <a:schemeClr val="bg1"/>
              </a:solidFill>
              <a:latin typeface="Cambria" pitchFamily="18" charset="0"/>
            </a:endParaRPr>
          </a:p>
          <a:p>
            <a:r>
              <a:rPr lang="ru-RU" sz="1400" b="1" dirty="0" smtClean="0">
                <a:solidFill>
                  <a:schemeClr val="bg1"/>
                </a:solidFill>
                <a:latin typeface="Cambria" pitchFamily="18" charset="0"/>
              </a:rPr>
              <a:t>Дятьковского </a:t>
            </a:r>
            <a:r>
              <a:rPr lang="ru-RU" sz="1400" b="1" dirty="0">
                <a:solidFill>
                  <a:schemeClr val="bg1"/>
                </a:solidFill>
                <a:latin typeface="Cambria" pitchFamily="18" charset="0"/>
              </a:rPr>
              <a:t>района в 2019 году </a:t>
            </a:r>
            <a:endParaRPr lang="ru-RU" sz="1400" b="1" dirty="0" smtClean="0">
              <a:solidFill>
                <a:schemeClr val="bg1"/>
              </a:solidFill>
              <a:latin typeface="Cambria" pitchFamily="18" charset="0"/>
            </a:endParaRPr>
          </a:p>
          <a:p>
            <a:r>
              <a:rPr lang="ru-RU" sz="1400" b="1" dirty="0" smtClean="0">
                <a:solidFill>
                  <a:schemeClr val="bg1"/>
                </a:solidFill>
                <a:latin typeface="Cambria" pitchFamily="18" charset="0"/>
              </a:rPr>
              <a:t>798158,1 </a:t>
            </a:r>
            <a:r>
              <a:rPr lang="ru-RU" sz="1400" b="1" dirty="0">
                <a:solidFill>
                  <a:schemeClr val="bg1"/>
                </a:solidFill>
                <a:latin typeface="Cambria" pitchFamily="18" charset="0"/>
              </a:rPr>
              <a:t>тыс. руб.</a:t>
            </a:r>
            <a:endParaRPr lang="ru-RU" sz="1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253745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2515</TotalTime>
  <Words>5409</Words>
  <Application>Microsoft Office PowerPoint</Application>
  <PresentationFormat>Экран (4:3)</PresentationFormat>
  <Paragraphs>1023</Paragraphs>
  <Slides>35</Slides>
  <Notes>17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35</vt:i4>
      </vt:variant>
    </vt:vector>
  </HeadingPairs>
  <TitlesOfParts>
    <vt:vector size="36" baseType="lpstr">
      <vt:lpstr>Городская</vt:lpstr>
      <vt:lpstr>Бюджет для граждан     проект решения Дятьковского районного СНД  «О бюджете Дятьковского района на 2019 год и на плановый период 2020 и 2021 годов»</vt:lpstr>
      <vt:lpstr>Презентация PowerPoint</vt:lpstr>
      <vt:lpstr>1. Основные показатели социально-экономического развития Дятьковского района</vt:lpstr>
      <vt:lpstr>Презентация PowerPoint</vt:lpstr>
      <vt:lpstr>Презентация PowerPoint</vt:lpstr>
      <vt:lpstr>Презентация PowerPoint</vt:lpstr>
      <vt:lpstr>3. Основные характеристики бюджета</vt:lpstr>
      <vt:lpstr>Презентация PowerPoint</vt:lpstr>
      <vt:lpstr>Презентация PowerPoint</vt:lpstr>
      <vt:lpstr>5.2. Динамика и структура налоговых и неналоговых  доходов  бюджета </vt:lpstr>
      <vt:lpstr>5.3. Динамика и структура безвозмездных поступлений бюджета</vt:lpstr>
      <vt:lpstr>Презентация PowerPoint</vt:lpstr>
      <vt:lpstr>6. Расходы бюджета</vt:lpstr>
      <vt:lpstr>Структура расходов бюджета Дятьковского района в 2019 году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Прогноз бюджета Дятьковского района на 2016 год</dc:title>
  <dc:creator>User</dc:creator>
  <cp:lastModifiedBy>User</cp:lastModifiedBy>
  <cp:revision>182</cp:revision>
  <cp:lastPrinted>2018-11-22T11:25:43Z</cp:lastPrinted>
  <dcterms:created xsi:type="dcterms:W3CDTF">2015-12-09T07:01:42Z</dcterms:created>
  <dcterms:modified xsi:type="dcterms:W3CDTF">2018-11-23T06:22:18Z</dcterms:modified>
</cp:coreProperties>
</file>