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drawings/drawing2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91" r:id="rId2"/>
    <p:sldId id="292" r:id="rId3"/>
    <p:sldId id="293" r:id="rId4"/>
    <p:sldId id="294" r:id="rId5"/>
    <p:sldId id="297" r:id="rId6"/>
    <p:sldId id="298" r:id="rId7"/>
    <p:sldId id="299" r:id="rId8"/>
    <p:sldId id="300" r:id="rId9"/>
    <p:sldId id="301" r:id="rId10"/>
    <p:sldId id="302" r:id="rId11"/>
    <p:sldId id="304" r:id="rId12"/>
    <p:sldId id="305" r:id="rId13"/>
    <p:sldId id="306" r:id="rId14"/>
    <p:sldId id="307" r:id="rId15"/>
    <p:sldId id="309" r:id="rId16"/>
    <p:sldId id="310" r:id="rId17"/>
    <p:sldId id="311" r:id="rId18"/>
    <p:sldId id="312" r:id="rId19"/>
    <p:sldId id="280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1F5967"/>
    <a:srgbClr val="256979"/>
    <a:srgbClr val="2C7D90"/>
    <a:srgbClr val="D47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4" autoAdjust="0"/>
    <p:restoredTop sz="94660"/>
  </p:normalViewPr>
  <p:slideViewPr>
    <p:cSldViewPr>
      <p:cViewPr>
        <p:scale>
          <a:sx n="108" d="100"/>
          <a:sy n="108" d="100"/>
        </p:scale>
        <p:origin x="-8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Объем инвестиций </a:t>
            </a:r>
            <a:endParaRPr lang="ru-RU" sz="1600" dirty="0" smtClean="0"/>
          </a:p>
          <a:p>
            <a:pPr>
              <a:defRPr sz="1600"/>
            </a:pPr>
            <a:r>
              <a:rPr lang="ru-RU" sz="1600" dirty="0" smtClean="0"/>
              <a:t>(</a:t>
            </a:r>
            <a:r>
              <a:rPr lang="ru-RU" sz="1600" dirty="0"/>
              <a:t>в основной капитал),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6243671338105291"/>
          <c:y val="0.21741030498805594"/>
          <c:w val="0.46197644706143765"/>
          <c:h val="0.6404758216328919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1498355341469995E-2"/>
                  <c:y val="-3.0621169716627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261355881092578E-2"/>
                  <c:y val="-2.6793523502049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Фактическое значение за 2019 год</c:v>
                </c:pt>
                <c:pt idx="1">
                  <c:v>Фактическое значение за 2018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184.5</c:v>
                </c:pt>
                <c:pt idx="1">
                  <c:v>588.5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7312896"/>
        <c:axId val="47505792"/>
        <c:axId val="0"/>
      </c:bar3DChart>
      <c:catAx>
        <c:axId val="473128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7505792"/>
        <c:crosses val="autoZero"/>
        <c:auto val="1"/>
        <c:lblAlgn val="ctr"/>
        <c:lblOffset val="100"/>
        <c:noMultiLvlLbl val="0"/>
      </c:catAx>
      <c:valAx>
        <c:axId val="475057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731289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2018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2018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1,1</a:t>
                    </a:r>
                    <a:r>
                      <a:rPr lang="ru-RU" smtClean="0"/>
                      <a:t>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>
                <c:manualLayout>
                  <c:x val="4.1666447944007E-2"/>
                  <c:y val="9.33719782769234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4"/>
              <c:layout>
                <c:manualLayout>
                  <c:x val="-0.11111132983377078"/>
                  <c:y val="6.31348695460852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numFmt formatCode="0.0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#,##0.00</c:formatCode>
                <c:ptCount val="7"/>
                <c:pt idx="0">
                  <c:v>185013.58491000001</c:v>
                </c:pt>
                <c:pt idx="1">
                  <c:v>2426.2890000000002</c:v>
                </c:pt>
                <c:pt idx="2">
                  <c:v>19641.024020000001</c:v>
                </c:pt>
                <c:pt idx="3">
                  <c:v>115.85972</c:v>
                </c:pt>
                <c:pt idx="4">
                  <c:v>528.96614</c:v>
                </c:pt>
                <c:pt idx="5">
                  <c:v>5249.0528700000004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2018</a:t>
            </a:r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(тыс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'диаграммы3 (2)'!$B$322</c:f>
              <c:strCache>
                <c:ptCount val="1"/>
                <c:pt idx="0">
                  <c:v>2018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cat>
            <c:strRef>
              <c:f>'диаграммы3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7276.2</c:v>
                </c:pt>
                <c:pt idx="1">
                  <c:v>10713.3</c:v>
                </c:pt>
                <c:pt idx="2">
                  <c:v>153262.9</c:v>
                </c:pt>
                <c:pt idx="3">
                  <c:v>397919.4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667072"/>
        <c:axId val="49668864"/>
      </c:barChart>
      <c:catAx>
        <c:axId val="49667072"/>
        <c:scaling>
          <c:orientation val="minMax"/>
        </c:scaling>
        <c:delete val="0"/>
        <c:axPos val="b"/>
        <c:majorTickMark val="out"/>
        <c:minorTickMark val="none"/>
        <c:tickLblPos val="nextTo"/>
        <c:crossAx val="49668864"/>
        <c:crosses val="autoZero"/>
        <c:auto val="1"/>
        <c:lblAlgn val="ctr"/>
        <c:lblOffset val="100"/>
        <c:noMultiLvlLbl val="0"/>
      </c:catAx>
      <c:valAx>
        <c:axId val="496688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49667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>
              <a:defRPr/>
            </a:pPr>
            <a:r>
              <a:rPr lang="ru-RU" sz="1400" b="0">
                <a:latin typeface="Times New Roman" pitchFamily="18" charset="0"/>
                <a:cs typeface="Times New Roman" pitchFamily="18" charset="0"/>
              </a:rPr>
              <a:t>(тыс.руб)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'диаграммы3 (2)'!$B$313</c:f>
              <c:strCache>
                <c:ptCount val="1"/>
                <c:pt idx="0">
                  <c:v>2019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  <a:ln>
                <a:solidFill>
                  <a:schemeClr val="accent3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cat>
            <c:strRef>
              <c:f>'диаграммы3 (2)'!$A$314:$A$317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(2)'!$B$314:$B$317</c:f>
              <c:numCache>
                <c:formatCode>0.0</c:formatCode>
                <c:ptCount val="4"/>
                <c:pt idx="0">
                  <c:v>7553.1544899999999</c:v>
                </c:pt>
                <c:pt idx="1">
                  <c:v>41174.631979999998</c:v>
                </c:pt>
                <c:pt idx="2">
                  <c:v>133335.69399999999</c:v>
                </c:pt>
                <c:pt idx="3">
                  <c:v>398246.53451000003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851008"/>
        <c:axId val="49852800"/>
      </c:barChart>
      <c:catAx>
        <c:axId val="49851008"/>
        <c:scaling>
          <c:orientation val="minMax"/>
        </c:scaling>
        <c:delete val="0"/>
        <c:axPos val="b"/>
        <c:majorTickMark val="out"/>
        <c:minorTickMark val="none"/>
        <c:tickLblPos val="nextTo"/>
        <c:crossAx val="49852800"/>
        <c:crosses val="autoZero"/>
        <c:auto val="1"/>
        <c:lblAlgn val="ctr"/>
        <c:lblOffset val="100"/>
        <c:noMultiLvlLbl val="0"/>
      </c:catAx>
      <c:valAx>
        <c:axId val="4985280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49851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2018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739021.25623000006</c:v>
                </c:pt>
                <c:pt idx="1">
                  <c:v>792453.96122000006</c:v>
                </c:pt>
                <c:pt idx="2">
                  <c:v>827939.52344999998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0309376"/>
        <c:axId val="50321664"/>
      </c:barChart>
      <c:catAx>
        <c:axId val="50309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0321664"/>
        <c:crosses val="autoZero"/>
        <c:auto val="1"/>
        <c:lblAlgn val="ctr"/>
        <c:lblOffset val="100"/>
        <c:noMultiLvlLbl val="0"/>
      </c:catAx>
      <c:valAx>
        <c:axId val="503216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0309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2019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General</c:formatCode>
                <c:ptCount val="10"/>
                <c:pt idx="0">
                  <c:v>68194.822</c:v>
                </c:pt>
                <c:pt idx="1">
                  <c:v>3684.4988600000001</c:v>
                </c:pt>
                <c:pt idx="2">
                  <c:v>7067.7948500000002</c:v>
                </c:pt>
                <c:pt idx="3">
                  <c:v>11015.771290000001</c:v>
                </c:pt>
                <c:pt idx="4">
                  <c:v>587900.42530999996</c:v>
                </c:pt>
                <c:pt idx="5">
                  <c:v>73532.731140000004</c:v>
                </c:pt>
                <c:pt idx="6">
                  <c:v>20248.358069999998</c:v>
                </c:pt>
                <c:pt idx="7">
                  <c:v>0</c:v>
                </c:pt>
                <c:pt idx="8">
                  <c:v>7967.4</c:v>
                </c:pt>
                <c:pt idx="9">
                  <c:v>4322.1329999999998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2018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General</c:formatCode>
                <c:ptCount val="10"/>
                <c:pt idx="0">
                  <c:v>61369.2</c:v>
                </c:pt>
                <c:pt idx="1">
                  <c:v>3402.7</c:v>
                </c:pt>
                <c:pt idx="2">
                  <c:v>8064.8</c:v>
                </c:pt>
                <c:pt idx="3">
                  <c:v>5254.7</c:v>
                </c:pt>
                <c:pt idx="4">
                  <c:v>560378.19999999995</c:v>
                </c:pt>
                <c:pt idx="5">
                  <c:v>67296.5</c:v>
                </c:pt>
                <c:pt idx="6">
                  <c:v>11875</c:v>
                </c:pt>
                <c:pt idx="7">
                  <c:v>59395.199999999997</c:v>
                </c:pt>
                <c:pt idx="8">
                  <c:v>9520.5</c:v>
                </c:pt>
                <c:pt idx="9">
                  <c:v>3965.5</c:v>
                </c:pt>
              </c:numCache>
            </c:numRef>
          </c:val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59647</c:v>
                </c:pt>
                <c:pt idx="1">
                  <c:v>1837.99</c:v>
                </c:pt>
                <c:pt idx="2">
                  <c:v>7473.75</c:v>
                </c:pt>
                <c:pt idx="3">
                  <c:v>14910.88</c:v>
                </c:pt>
                <c:pt idx="4">
                  <c:v>524837</c:v>
                </c:pt>
                <c:pt idx="5">
                  <c:v>61939</c:v>
                </c:pt>
                <c:pt idx="6">
                  <c:v>977.6</c:v>
                </c:pt>
                <c:pt idx="7">
                  <c:v>48635.88</c:v>
                </c:pt>
                <c:pt idx="8">
                  <c:v>13936.6</c:v>
                </c:pt>
                <c:pt idx="9">
                  <c:v>2192.5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50865280"/>
        <c:axId val="50866816"/>
      </c:barChart>
      <c:catAx>
        <c:axId val="50865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0866816"/>
        <c:crosses val="autoZero"/>
        <c:auto val="1"/>
        <c:lblAlgn val="ctr"/>
        <c:lblOffset val="100"/>
        <c:noMultiLvlLbl val="0"/>
      </c:catAx>
      <c:valAx>
        <c:axId val="5086681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508652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201448205101396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chemeClr val="accent1"/>
              </a:solidFill>
            </c:spPr>
          </c:dPt>
          <c:dPt>
            <c:idx val="6"/>
            <c:bubble3D val="0"/>
            <c:spPr>
              <a:solidFill>
                <a:schemeClr val="accent6"/>
              </a:solidFill>
            </c:spPr>
          </c:dPt>
          <c:dPt>
            <c:idx val="7"/>
            <c:bubble3D val="0"/>
            <c:spPr>
              <a:solidFill>
                <a:schemeClr val="accent3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rgbClr val="FFFF00"/>
              </a:solidFill>
            </c:spPr>
          </c:dPt>
          <c:dPt>
            <c:idx val="1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'диагр презентация'!$A$81:$A$91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'диагр презентация'!$B$81:$B$91</c:f>
              <c:numCache>
                <c:formatCode>0.0</c:formatCode>
                <c:ptCount val="11"/>
                <c:pt idx="0">
                  <c:v>8.1999999999999993</c:v>
                </c:pt>
                <c:pt idx="1">
                  <c:v>0.50040759463640794</c:v>
                </c:pt>
                <c:pt idx="2">
                  <c:v>0.42938769947530075</c:v>
                </c:pt>
                <c:pt idx="3">
                  <c:v>0.9</c:v>
                </c:pt>
                <c:pt idx="4">
                  <c:v>1.3</c:v>
                </c:pt>
                <c:pt idx="5">
                  <c:v>71</c:v>
                </c:pt>
                <c:pt idx="6">
                  <c:v>8.9</c:v>
                </c:pt>
                <c:pt idx="7">
                  <c:v>5</c:v>
                </c:pt>
                <c:pt idx="8">
                  <c:v>2.5</c:v>
                </c:pt>
                <c:pt idx="9">
                  <c:v>0.3</c:v>
                </c:pt>
                <c:pt idx="10">
                  <c:v>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871297684559007"/>
          <c:y val="4.4807112935163799E-4"/>
          <c:w val="0.3015786217433537"/>
          <c:h val="0.9991036535156224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 презентация'!$B$116:$D$116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General</c:formatCode>
                <c:ptCount val="3"/>
                <c:pt idx="0">
                  <c:v>20810</c:v>
                </c:pt>
                <c:pt idx="1">
                  <c:v>26000</c:v>
                </c:pt>
                <c:pt idx="2" formatCode="#,##0">
                  <c:v>25000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 презентация'!$B$116:$D$116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5810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388800"/>
        <c:axId val="51390336"/>
      </c:barChart>
      <c:catAx>
        <c:axId val="51388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1390336"/>
        <c:crosses val="autoZero"/>
        <c:auto val="1"/>
        <c:lblAlgn val="ctr"/>
        <c:lblOffset val="100"/>
        <c:noMultiLvlLbl val="0"/>
      </c:catAx>
      <c:valAx>
        <c:axId val="51390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38880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Объем </a:t>
            </a:r>
            <a:r>
              <a:rPr lang="ru-RU" sz="1600" dirty="0" smtClean="0"/>
              <a:t>розничной торговли, </a:t>
            </a:r>
          </a:p>
          <a:p>
            <a:pPr>
              <a:defRPr sz="1600"/>
            </a:pPr>
            <a:r>
              <a:rPr lang="ru-RU" sz="1600" dirty="0" smtClean="0"/>
              <a:t>млн</a:t>
            </a:r>
            <a:r>
              <a:rPr lang="ru-RU" sz="1600" dirty="0"/>
              <a:t>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818397162220072"/>
          <c:y val="0.21741030498805594"/>
          <c:w val="0.4651258987096672"/>
          <c:h val="0.679549458915492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6761411430475862E-2"/>
                  <c:y val="-3.827646214578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397971653943214E-2"/>
                  <c:y val="-3.8276462145784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Фактическое значение за 2019 год</c:v>
                </c:pt>
                <c:pt idx="1">
                  <c:v>Фактическое значение за 2018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3470</c:v>
                </c:pt>
                <c:pt idx="1">
                  <c:v>3403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7508864"/>
        <c:axId val="115587328"/>
        <c:axId val="0"/>
      </c:bar3DChart>
      <c:catAx>
        <c:axId val="475088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5587328"/>
        <c:crosses val="autoZero"/>
        <c:auto val="1"/>
        <c:lblAlgn val="ctr"/>
        <c:lblOffset val="100"/>
        <c:noMultiLvlLbl val="0"/>
      </c:catAx>
      <c:valAx>
        <c:axId val="1155873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750886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212826.82693000001</c:v>
                </c:pt>
                <c:pt idx="1">
                  <c:v>225650.57793</c:v>
                </c:pt>
                <c:pt idx="2">
                  <c:v>246177.66699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525225.56151000003</c:v>
                </c:pt>
                <c:pt idx="1">
                  <c:v>569191.76365999994</c:v>
                </c:pt>
                <c:pt idx="2">
                  <c:v>580340.01497999998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327680"/>
        <c:axId val="66329216"/>
      </c:barChart>
      <c:catAx>
        <c:axId val="66327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6329216"/>
        <c:crosses val="autoZero"/>
        <c:auto val="1"/>
        <c:lblAlgn val="ctr"/>
        <c:lblOffset val="100"/>
        <c:noMultiLvlLbl val="0"/>
      </c:catAx>
      <c:valAx>
        <c:axId val="6632921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63276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Лист1!$B$17:$D$17</c:f>
              <c:numCache>
                <c:formatCode>0.0</c:formatCode>
                <c:ptCount val="3"/>
                <c:pt idx="0">
                  <c:v>199762.93362</c:v>
                </c:pt>
                <c:pt idx="1">
                  <c:v>212974.77666</c:v>
                </c:pt>
                <c:pt idx="2">
                  <c:v>233122.64324999999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603803314842962E-3"/>
                  <c:y val="-5.01486733408532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905704972264445E-3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Лист1!$B$18:$D$18</c:f>
              <c:numCache>
                <c:formatCode>0.0</c:formatCode>
                <c:ptCount val="3"/>
                <c:pt idx="0">
                  <c:v>13063.893310000003</c:v>
                </c:pt>
                <c:pt idx="1">
                  <c:v>12675.801270000011</c:v>
                </c:pt>
                <c:pt idx="2">
                  <c:v>13055.023740000001</c:v>
                </c:pt>
              </c:numCache>
            </c:numRef>
          </c:val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Лист1!$B$19:$D$19</c:f>
              <c:numCache>
                <c:formatCode>0.0</c:formatCode>
                <c:ptCount val="3"/>
                <c:pt idx="0">
                  <c:v>525225.56151000003</c:v>
                </c:pt>
                <c:pt idx="1">
                  <c:v>569191.76365999994</c:v>
                </c:pt>
                <c:pt idx="2">
                  <c:v>580340.01497999998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5715328"/>
        <c:axId val="55716864"/>
      </c:barChart>
      <c:catAx>
        <c:axId val="557153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55716864"/>
        <c:crosses val="autoZero"/>
        <c:auto val="1"/>
        <c:lblAlgn val="ctr"/>
        <c:lblOffset val="100"/>
        <c:noMultiLvlLbl val="0"/>
      </c:catAx>
      <c:valAx>
        <c:axId val="5571686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7153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Лист1!$B$26:$D$26</c:f>
              <c:numCache>
                <c:formatCode>0.0</c:formatCode>
                <c:ptCount val="3"/>
                <c:pt idx="0">
                  <c:v>212826.82693000001</c:v>
                </c:pt>
                <c:pt idx="1">
                  <c:v>225650.57793</c:v>
                </c:pt>
                <c:pt idx="2">
                  <c:v>246177.66699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Лист1!$B$27:$D$27</c:f>
              <c:numCache>
                <c:formatCode>0.0</c:formatCode>
                <c:ptCount val="3"/>
                <c:pt idx="0">
                  <c:v>7927.5989399999962</c:v>
                </c:pt>
                <c:pt idx="1">
                  <c:v>12823.750999999989</c:v>
                </c:pt>
                <c:pt idx="2">
                  <c:v>20527.099999999999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2008576"/>
        <c:axId val="151257472"/>
      </c:barChart>
      <c:catAx>
        <c:axId val="132008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1257472"/>
        <c:crosses val="autoZero"/>
        <c:auto val="1"/>
        <c:lblAlgn val="ctr"/>
        <c:lblOffset val="100"/>
        <c:noMultiLvlLbl val="0"/>
      </c:catAx>
      <c:valAx>
        <c:axId val="15125747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00857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задолженность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Лист1!$B$32:$D$32</c:f>
              <c:numCache>
                <c:formatCode>0.0</c:formatCode>
                <c:ptCount val="3"/>
                <c:pt idx="0" formatCode="General">
                  <c:v>125202.8</c:v>
                </c:pt>
                <c:pt idx="1">
                  <c:v>119855.20194</c:v>
                </c:pt>
                <c:pt idx="2">
                  <c:v>121497.09505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в т.ч. недоимка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kern="2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Лист1!$B$33:$D$33</c:f>
              <c:numCache>
                <c:formatCode>0.0</c:formatCode>
                <c:ptCount val="3"/>
                <c:pt idx="0" formatCode="General">
                  <c:v>52930.7</c:v>
                </c:pt>
                <c:pt idx="1">
                  <c:v>59780.700140000008</c:v>
                </c:pt>
                <c:pt idx="2">
                  <c:v>53727.034879999999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1365888"/>
        <c:axId val="151384064"/>
      </c:barChart>
      <c:catAx>
        <c:axId val="151365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1384064"/>
        <c:crosses val="autoZero"/>
        <c:auto val="1"/>
        <c:lblAlgn val="ctr"/>
        <c:lblOffset val="100"/>
        <c:noMultiLvlLbl val="0"/>
      </c:catAx>
      <c:valAx>
        <c:axId val="151384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13658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5.1392373498640544E-2"/>
                  <c:y val="-0.1741646761470948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9.061736469445654E-2"/>
                  <c:y val="-2.0691450949894455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3.6002550479144475E-2"/>
                  <c:y val="1.1926279024552828E-2"/>
                </c:manualLayout>
              </c:layout>
              <c:numFmt formatCode="0.00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numFmt formatCode="0.0%" sourceLinked="0"/>
            <c:dLblPos val="outEnd"/>
            <c:showLegendKey val="1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Лист1!$A$2:$A$8</c:f>
              <c:strCache>
                <c:ptCount val="7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  <c:pt idx="6">
                  <c:v>Безвозмездные поступления от негосударственных организаций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233122.64324999999</c:v>
                </c:pt>
                <c:pt idx="1">
                  <c:v>13055.023740000001</c:v>
                </c:pt>
                <c:pt idx="2">
                  <c:v>133335.69399999999</c:v>
                </c:pt>
                <c:pt idx="3">
                  <c:v>41174.631979999998</c:v>
                </c:pt>
                <c:pt idx="4">
                  <c:v>398246.53451000003</c:v>
                </c:pt>
                <c:pt idx="5">
                  <c:v>7553.1544899999999</c:v>
                </c:pt>
                <c:pt idx="6">
                  <c:v>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3687587489063867"/>
          <c:y val="0.10894656753670282"/>
          <c:w val="0.13618646106736657"/>
          <c:h val="0.30543708818485421"/>
        </c:manualLayout>
      </c:layout>
      <c:pie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General</c:formatCode>
                <c:ptCount val="7"/>
                <c:pt idx="0">
                  <c:v>161968788.75999999</c:v>
                </c:pt>
                <c:pt idx="1">
                  <c:v>2624795.5599999996</c:v>
                </c:pt>
                <c:pt idx="2">
                  <c:v>23222087.559999999</c:v>
                </c:pt>
                <c:pt idx="3">
                  <c:v>223553.38999999998</c:v>
                </c:pt>
                <c:pt idx="4">
                  <c:v>331626.81</c:v>
                </c:pt>
                <c:pt idx="5">
                  <c:v>4339720.5900000008</c:v>
                </c:pt>
                <c:pt idx="6">
                  <c:v>1888.93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"/>
          <c:y val="0.47156684971511104"/>
          <c:w val="0.9993264435695538"/>
          <c:h val="0.3384129937943402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8,6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>
                <c:manualLayout>
                  <c:x val="5.2777559055118113E-2"/>
                  <c:y val="9.33719782769236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4"/>
              <c:layout>
                <c:manualLayout>
                  <c:x val="-0.11388910761154857"/>
                  <c:y val="5.967664812842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numFmt formatCode="0.0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</c:dLbls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0.00</c:formatCode>
                <c:ptCount val="7"/>
                <c:pt idx="0">
                  <c:v>203973.62688</c:v>
                </c:pt>
                <c:pt idx="1">
                  <c:v>2780.6849499999998</c:v>
                </c:pt>
                <c:pt idx="2">
                  <c:v>20080.570919999998</c:v>
                </c:pt>
                <c:pt idx="3">
                  <c:v>61.85013</c:v>
                </c:pt>
                <c:pt idx="4">
                  <c:v>478.66762</c:v>
                </c:pt>
                <c:pt idx="5">
                  <c:v>5747.2427500000003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F356A-68B7-4475-8754-540F85B506A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F93C636-CDB7-4409-B6AB-155229D65C88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1"/>
        </a:solidFill>
        <a:ln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AA40CD4-DE01-429C-9514-6F79ADE3DBF8}" type="par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69E7EB58-E443-4860-AC33-F1608DF9826C}" type="sib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46348244-F43E-46AF-B20C-5F162EA3F324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81F82E-59C1-435D-A223-BF796E7097FD}" type="parTrans" cxnId="{52809C2E-BCB4-46D4-9F67-BA21B517E1F6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93A1704B-C416-4F91-9814-B06FF388753A}" type="sibTrans" cxnId="{52809C2E-BCB4-46D4-9F67-BA21B517E1F6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34504BA-8C1D-4794-B977-5B988FAFA57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E2A36D-517E-42FD-A0B5-77EA0D9519FA}" type="parTrans" cxnId="{CB904A90-8161-4C17-9FBF-11423591CA6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59943FB2-89DC-4B60-8C14-19C9E84F00E5}" type="sibTrans" cxnId="{CB904A90-8161-4C17-9FBF-11423591CA6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EE54A45-1476-4F23-AFEA-DC13045F09E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F8366C-63F8-4B24-B35F-E532EBE54680}" type="parTrans" cxnId="{9072C315-6D6B-48AC-8C0A-D4A411EEF264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3241E575-56EA-443F-BB2F-B65C9DB92311}" type="sibTrans" cxnId="{9072C315-6D6B-48AC-8C0A-D4A411EEF264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7A81E80-CC49-46B2-8786-778814D29D6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AADE9F-31B9-41A4-B495-4BF81964B02F}" type="parTrans" cxnId="{3988CD7B-0398-4CB5-AEC1-D06094855EB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B579B2A4-C0EF-4F4C-BB3C-90E2B6D13FDA}" type="sibTrans" cxnId="{3988CD7B-0398-4CB5-AEC1-D06094855EB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A62C025-36B0-488B-88EC-9AC48DFF087A}" type="pres">
      <dgm:prSet presAssocID="{33BF356A-68B7-4475-8754-540F85B506A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CDBB9B-3592-4509-A15C-7CF60CC7C83F}" type="pres">
      <dgm:prSet presAssocID="{9F93C636-CDB7-4409-B6AB-155229D65C88}" presName="root1" presStyleCnt="0"/>
      <dgm:spPr/>
      <dgm:t>
        <a:bodyPr/>
        <a:lstStyle/>
        <a:p>
          <a:endParaRPr lang="ru-RU"/>
        </a:p>
      </dgm:t>
    </dgm:pt>
    <dgm:pt modelId="{52217E34-D8F3-4A3F-9CDD-6566B2C3D7EE}" type="pres">
      <dgm:prSet presAssocID="{9F93C636-CDB7-4409-B6AB-155229D65C88}" presName="LevelOneTextNode" presStyleLbl="node0" presStyleIdx="0" presStyleCnt="1" custScaleX="207840" custLinFactX="-52300" custLinFactNeighborX="-100000" custLinFactNeighborY="-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53F974-09B1-4550-983C-51ECF381112D}" type="pres">
      <dgm:prSet presAssocID="{9F93C636-CDB7-4409-B6AB-155229D65C88}" presName="level2hierChild" presStyleCnt="0"/>
      <dgm:spPr/>
      <dgm:t>
        <a:bodyPr/>
        <a:lstStyle/>
        <a:p>
          <a:endParaRPr lang="ru-RU"/>
        </a:p>
      </dgm:t>
    </dgm:pt>
    <dgm:pt modelId="{7DC457C4-E46E-4FA8-BB4A-DBA3F4709793}" type="pres">
      <dgm:prSet presAssocID="{D681F82E-59C1-435D-A223-BF796E7097FD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09D81350-5D8F-49DF-8F35-6536BE6B4A41}" type="pres">
      <dgm:prSet presAssocID="{D681F82E-59C1-435D-A223-BF796E7097FD}" presName="connTx" presStyleLbl="parChTrans1D2" presStyleIdx="0" presStyleCnt="4"/>
      <dgm:spPr/>
      <dgm:t>
        <a:bodyPr/>
        <a:lstStyle/>
        <a:p>
          <a:endParaRPr lang="ru-RU"/>
        </a:p>
      </dgm:t>
    </dgm:pt>
    <dgm:pt modelId="{CF1BB8C0-F57D-40DB-9715-002D596ADF7E}" type="pres">
      <dgm:prSet presAssocID="{46348244-F43E-46AF-B20C-5F162EA3F324}" presName="root2" presStyleCnt="0"/>
      <dgm:spPr/>
      <dgm:t>
        <a:bodyPr/>
        <a:lstStyle/>
        <a:p>
          <a:endParaRPr lang="ru-RU"/>
        </a:p>
      </dgm:t>
    </dgm:pt>
    <dgm:pt modelId="{C88E68ED-2250-4F06-8D2A-824B742A2C25}" type="pres">
      <dgm:prSet presAssocID="{46348244-F43E-46AF-B20C-5F162EA3F324}" presName="LevelTwoTextNode" presStyleLbl="node2" presStyleIdx="0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C22A97-1B41-419C-B59E-D9747AE57E66}" type="pres">
      <dgm:prSet presAssocID="{46348244-F43E-46AF-B20C-5F162EA3F324}" presName="level3hierChild" presStyleCnt="0"/>
      <dgm:spPr/>
      <dgm:t>
        <a:bodyPr/>
        <a:lstStyle/>
        <a:p>
          <a:endParaRPr lang="ru-RU"/>
        </a:p>
      </dgm:t>
    </dgm:pt>
    <dgm:pt modelId="{6B7AF604-C158-4605-A31E-1301CA617DBB}" type="pres">
      <dgm:prSet presAssocID="{C4E2A36D-517E-42FD-A0B5-77EA0D9519FA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F2BFCBEE-2252-4DD4-9277-4433AD5653AC}" type="pres">
      <dgm:prSet presAssocID="{C4E2A36D-517E-42FD-A0B5-77EA0D9519F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01858713-74C4-4D6B-9F64-E907FCB7B155}" type="pres">
      <dgm:prSet presAssocID="{334504BA-8C1D-4794-B977-5B988FAFA572}" presName="root2" presStyleCnt="0"/>
      <dgm:spPr/>
      <dgm:t>
        <a:bodyPr/>
        <a:lstStyle/>
        <a:p>
          <a:endParaRPr lang="ru-RU"/>
        </a:p>
      </dgm:t>
    </dgm:pt>
    <dgm:pt modelId="{E8BA4595-9AB0-4BE3-B0A9-CF3D8A201ED5}" type="pres">
      <dgm:prSet presAssocID="{334504BA-8C1D-4794-B977-5B988FAFA572}" presName="LevelTwoTextNode" presStyleLbl="node2" presStyleIdx="1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7E9326-FB39-4D6E-9951-6A51C5B3A310}" type="pres">
      <dgm:prSet presAssocID="{334504BA-8C1D-4794-B977-5B988FAFA572}" presName="level3hierChild" presStyleCnt="0"/>
      <dgm:spPr/>
      <dgm:t>
        <a:bodyPr/>
        <a:lstStyle/>
        <a:p>
          <a:endParaRPr lang="ru-RU"/>
        </a:p>
      </dgm:t>
    </dgm:pt>
    <dgm:pt modelId="{C8B158D5-0B76-4CFF-B0CD-30192BB660F0}" type="pres">
      <dgm:prSet presAssocID="{9AF8366C-63F8-4B24-B35F-E532EBE54680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2B0ABBFF-8669-487C-BCEB-DB5043001F60}" type="pres">
      <dgm:prSet presAssocID="{9AF8366C-63F8-4B24-B35F-E532EBE54680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CC87E13-C405-4EBD-91D7-8F03A3CE96D4}" type="pres">
      <dgm:prSet presAssocID="{8EE54A45-1476-4F23-AFEA-DC13045F09EC}" presName="root2" presStyleCnt="0"/>
      <dgm:spPr/>
      <dgm:t>
        <a:bodyPr/>
        <a:lstStyle/>
        <a:p>
          <a:endParaRPr lang="ru-RU"/>
        </a:p>
      </dgm:t>
    </dgm:pt>
    <dgm:pt modelId="{FE3697D4-1F07-4505-BB7A-25DC586237D0}" type="pres">
      <dgm:prSet presAssocID="{8EE54A45-1476-4F23-AFEA-DC13045F09EC}" presName="LevelTwoTextNode" presStyleLbl="node2" presStyleIdx="2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B3B5A8-22A1-47E1-BCA3-67FF6086C1D6}" type="pres">
      <dgm:prSet presAssocID="{8EE54A45-1476-4F23-AFEA-DC13045F09EC}" presName="level3hierChild" presStyleCnt="0"/>
      <dgm:spPr/>
      <dgm:t>
        <a:bodyPr/>
        <a:lstStyle/>
        <a:p>
          <a:endParaRPr lang="ru-RU"/>
        </a:p>
      </dgm:t>
    </dgm:pt>
    <dgm:pt modelId="{AD318187-5C81-4112-939D-E416EDFE42C5}" type="pres">
      <dgm:prSet presAssocID="{FDAADE9F-31B9-41A4-B495-4BF81964B02F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D3FF967F-7D0F-421E-A127-A8A9FD0A334C}" type="pres">
      <dgm:prSet presAssocID="{FDAADE9F-31B9-41A4-B495-4BF81964B02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250ADE7-3A30-43DE-8673-FC4CEC73208A}" type="pres">
      <dgm:prSet presAssocID="{87A81E80-CC49-46B2-8786-778814D29D6F}" presName="root2" presStyleCnt="0"/>
      <dgm:spPr/>
      <dgm:t>
        <a:bodyPr/>
        <a:lstStyle/>
        <a:p>
          <a:endParaRPr lang="ru-RU"/>
        </a:p>
      </dgm:t>
    </dgm:pt>
    <dgm:pt modelId="{72E6AACC-1EDA-4D89-AAEC-F912F915E23D}" type="pres">
      <dgm:prSet presAssocID="{87A81E80-CC49-46B2-8786-778814D29D6F}" presName="LevelTwoTextNode" presStyleLbl="node2" presStyleIdx="3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50F3E8-7B63-4127-A0E0-2B5EEB36D533}" type="pres">
      <dgm:prSet presAssocID="{87A81E80-CC49-46B2-8786-778814D29D6F}" presName="level3hierChild" presStyleCnt="0"/>
      <dgm:spPr/>
      <dgm:t>
        <a:bodyPr/>
        <a:lstStyle/>
        <a:p>
          <a:endParaRPr lang="ru-RU"/>
        </a:p>
      </dgm:t>
    </dgm:pt>
  </dgm:ptLst>
  <dgm:cxnLst>
    <dgm:cxn modelId="{7E4A3D67-2695-4781-A090-838C53DB80D0}" type="presOf" srcId="{D681F82E-59C1-435D-A223-BF796E7097FD}" destId="{09D81350-5D8F-49DF-8F35-6536BE6B4A41}" srcOrd="1" destOrd="0" presId="urn:microsoft.com/office/officeart/2008/layout/HorizontalMultiLevelHierarchy"/>
    <dgm:cxn modelId="{B519B955-D81B-4FB9-9226-D9028969E0EC}" type="presOf" srcId="{FDAADE9F-31B9-41A4-B495-4BF81964B02F}" destId="{D3FF967F-7D0F-421E-A127-A8A9FD0A334C}" srcOrd="1" destOrd="0" presId="urn:microsoft.com/office/officeart/2008/layout/HorizontalMultiLevelHierarchy"/>
    <dgm:cxn modelId="{6C98BCF7-6A46-42DA-8BE5-0E15A6DEF574}" type="presOf" srcId="{C4E2A36D-517E-42FD-A0B5-77EA0D9519FA}" destId="{6B7AF604-C158-4605-A31E-1301CA617DBB}" srcOrd="0" destOrd="0" presId="urn:microsoft.com/office/officeart/2008/layout/HorizontalMultiLevelHierarchy"/>
    <dgm:cxn modelId="{2D7A0DA2-F305-4369-B62D-CDB0994AEDF2}" type="presOf" srcId="{9AF8366C-63F8-4B24-B35F-E532EBE54680}" destId="{C8B158D5-0B76-4CFF-B0CD-30192BB660F0}" srcOrd="0" destOrd="0" presId="urn:microsoft.com/office/officeart/2008/layout/HorizontalMultiLevelHierarchy"/>
    <dgm:cxn modelId="{F32D3EDA-77CF-4953-AD3A-E1FC48F2D837}" type="presOf" srcId="{46348244-F43E-46AF-B20C-5F162EA3F324}" destId="{C88E68ED-2250-4F06-8D2A-824B742A2C25}" srcOrd="0" destOrd="0" presId="urn:microsoft.com/office/officeart/2008/layout/HorizontalMultiLevelHierarchy"/>
    <dgm:cxn modelId="{2F6EDC7F-D56B-42A6-B6FB-62953407E7D7}" type="presOf" srcId="{9F93C636-CDB7-4409-B6AB-155229D65C88}" destId="{52217E34-D8F3-4A3F-9CDD-6566B2C3D7EE}" srcOrd="0" destOrd="0" presId="urn:microsoft.com/office/officeart/2008/layout/HorizontalMultiLevelHierarchy"/>
    <dgm:cxn modelId="{9072C315-6D6B-48AC-8C0A-D4A411EEF264}" srcId="{9F93C636-CDB7-4409-B6AB-155229D65C88}" destId="{8EE54A45-1476-4F23-AFEA-DC13045F09EC}" srcOrd="2" destOrd="0" parTransId="{9AF8366C-63F8-4B24-B35F-E532EBE54680}" sibTransId="{3241E575-56EA-443F-BB2F-B65C9DB92311}"/>
    <dgm:cxn modelId="{9C332C45-6C36-4CE8-A72C-F045CD7DD257}" type="presOf" srcId="{33BF356A-68B7-4475-8754-540F85B506AE}" destId="{3A62C025-36B0-488B-88EC-9AC48DFF087A}" srcOrd="0" destOrd="0" presId="urn:microsoft.com/office/officeart/2008/layout/HorizontalMultiLevelHierarchy"/>
    <dgm:cxn modelId="{65098B49-D8C1-45A8-9825-4742BCD64F3A}" srcId="{33BF356A-68B7-4475-8754-540F85B506AE}" destId="{9F93C636-CDB7-4409-B6AB-155229D65C88}" srcOrd="0" destOrd="0" parTransId="{CAA40CD4-DE01-429C-9514-6F79ADE3DBF8}" sibTransId="{69E7EB58-E443-4860-AC33-F1608DF9826C}"/>
    <dgm:cxn modelId="{2EA39E02-6CF9-46AA-B688-00DC01A4351E}" type="presOf" srcId="{9AF8366C-63F8-4B24-B35F-E532EBE54680}" destId="{2B0ABBFF-8669-487C-BCEB-DB5043001F60}" srcOrd="1" destOrd="0" presId="urn:microsoft.com/office/officeart/2008/layout/HorizontalMultiLevelHierarchy"/>
    <dgm:cxn modelId="{3988CD7B-0398-4CB5-AEC1-D06094855EBA}" srcId="{9F93C636-CDB7-4409-B6AB-155229D65C88}" destId="{87A81E80-CC49-46B2-8786-778814D29D6F}" srcOrd="3" destOrd="0" parTransId="{FDAADE9F-31B9-41A4-B495-4BF81964B02F}" sibTransId="{B579B2A4-C0EF-4F4C-BB3C-90E2B6D13FDA}"/>
    <dgm:cxn modelId="{52809C2E-BCB4-46D4-9F67-BA21B517E1F6}" srcId="{9F93C636-CDB7-4409-B6AB-155229D65C88}" destId="{46348244-F43E-46AF-B20C-5F162EA3F324}" srcOrd="0" destOrd="0" parTransId="{D681F82E-59C1-435D-A223-BF796E7097FD}" sibTransId="{93A1704B-C416-4F91-9814-B06FF388753A}"/>
    <dgm:cxn modelId="{CB904A90-8161-4C17-9FBF-11423591CA6A}" srcId="{9F93C636-CDB7-4409-B6AB-155229D65C88}" destId="{334504BA-8C1D-4794-B977-5B988FAFA572}" srcOrd="1" destOrd="0" parTransId="{C4E2A36D-517E-42FD-A0B5-77EA0D9519FA}" sibTransId="{59943FB2-89DC-4B60-8C14-19C9E84F00E5}"/>
    <dgm:cxn modelId="{EC1D8EC0-3002-4190-B3AD-4076338ADAF3}" type="presOf" srcId="{D681F82E-59C1-435D-A223-BF796E7097FD}" destId="{7DC457C4-E46E-4FA8-BB4A-DBA3F4709793}" srcOrd="0" destOrd="0" presId="urn:microsoft.com/office/officeart/2008/layout/HorizontalMultiLevelHierarchy"/>
    <dgm:cxn modelId="{5DDE1B73-19DB-4D58-AE84-13A9A174DAC1}" type="presOf" srcId="{334504BA-8C1D-4794-B977-5B988FAFA572}" destId="{E8BA4595-9AB0-4BE3-B0A9-CF3D8A201ED5}" srcOrd="0" destOrd="0" presId="urn:microsoft.com/office/officeart/2008/layout/HorizontalMultiLevelHierarchy"/>
    <dgm:cxn modelId="{DABB3616-FC97-4670-93C7-B676443C9839}" type="presOf" srcId="{FDAADE9F-31B9-41A4-B495-4BF81964B02F}" destId="{AD318187-5C81-4112-939D-E416EDFE42C5}" srcOrd="0" destOrd="0" presId="urn:microsoft.com/office/officeart/2008/layout/HorizontalMultiLevelHierarchy"/>
    <dgm:cxn modelId="{734728EC-6E69-4917-BCD0-6C9E242A556C}" type="presOf" srcId="{C4E2A36D-517E-42FD-A0B5-77EA0D9519FA}" destId="{F2BFCBEE-2252-4DD4-9277-4433AD5653AC}" srcOrd="1" destOrd="0" presId="urn:microsoft.com/office/officeart/2008/layout/HorizontalMultiLevelHierarchy"/>
    <dgm:cxn modelId="{A0BA08F5-17E6-478B-A427-C0CB07F21F8C}" type="presOf" srcId="{87A81E80-CC49-46B2-8786-778814D29D6F}" destId="{72E6AACC-1EDA-4D89-AAEC-F912F915E23D}" srcOrd="0" destOrd="0" presId="urn:microsoft.com/office/officeart/2008/layout/HorizontalMultiLevelHierarchy"/>
    <dgm:cxn modelId="{005FFDFD-3A45-4964-8E1C-51B6C7209C01}" type="presOf" srcId="{8EE54A45-1476-4F23-AFEA-DC13045F09EC}" destId="{FE3697D4-1F07-4505-BB7A-25DC586237D0}" srcOrd="0" destOrd="0" presId="urn:microsoft.com/office/officeart/2008/layout/HorizontalMultiLevelHierarchy"/>
    <dgm:cxn modelId="{C911FF46-0522-49BA-8F5E-9738C7137531}" type="presParOf" srcId="{3A62C025-36B0-488B-88EC-9AC48DFF087A}" destId="{4ECDBB9B-3592-4509-A15C-7CF60CC7C83F}" srcOrd="0" destOrd="0" presId="urn:microsoft.com/office/officeart/2008/layout/HorizontalMultiLevelHierarchy"/>
    <dgm:cxn modelId="{E0C34A60-5C82-426D-AF25-CB68464D613C}" type="presParOf" srcId="{4ECDBB9B-3592-4509-A15C-7CF60CC7C83F}" destId="{52217E34-D8F3-4A3F-9CDD-6566B2C3D7EE}" srcOrd="0" destOrd="0" presId="urn:microsoft.com/office/officeart/2008/layout/HorizontalMultiLevelHierarchy"/>
    <dgm:cxn modelId="{CEFB6117-EBAD-4AC3-BCDA-86F9A0D2A5F9}" type="presParOf" srcId="{4ECDBB9B-3592-4509-A15C-7CF60CC7C83F}" destId="{1853F974-09B1-4550-983C-51ECF381112D}" srcOrd="1" destOrd="0" presId="urn:microsoft.com/office/officeart/2008/layout/HorizontalMultiLevelHierarchy"/>
    <dgm:cxn modelId="{66FA829F-D503-43C5-BDEC-AF0A240A3291}" type="presParOf" srcId="{1853F974-09B1-4550-983C-51ECF381112D}" destId="{7DC457C4-E46E-4FA8-BB4A-DBA3F4709793}" srcOrd="0" destOrd="0" presId="urn:microsoft.com/office/officeart/2008/layout/HorizontalMultiLevelHierarchy"/>
    <dgm:cxn modelId="{66EC2CEE-8F20-4F44-90A4-E4D7AB517738}" type="presParOf" srcId="{7DC457C4-E46E-4FA8-BB4A-DBA3F4709793}" destId="{09D81350-5D8F-49DF-8F35-6536BE6B4A41}" srcOrd="0" destOrd="0" presId="urn:microsoft.com/office/officeart/2008/layout/HorizontalMultiLevelHierarchy"/>
    <dgm:cxn modelId="{B71CC2BC-8899-401B-A083-72176EC73355}" type="presParOf" srcId="{1853F974-09B1-4550-983C-51ECF381112D}" destId="{CF1BB8C0-F57D-40DB-9715-002D596ADF7E}" srcOrd="1" destOrd="0" presId="urn:microsoft.com/office/officeart/2008/layout/HorizontalMultiLevelHierarchy"/>
    <dgm:cxn modelId="{485FBD7B-08AC-465F-8E7A-5136D9B4A105}" type="presParOf" srcId="{CF1BB8C0-F57D-40DB-9715-002D596ADF7E}" destId="{C88E68ED-2250-4F06-8D2A-824B742A2C25}" srcOrd="0" destOrd="0" presId="urn:microsoft.com/office/officeart/2008/layout/HorizontalMultiLevelHierarchy"/>
    <dgm:cxn modelId="{E866DC90-9B73-4819-B448-F7810A608C3A}" type="presParOf" srcId="{CF1BB8C0-F57D-40DB-9715-002D596ADF7E}" destId="{1FC22A97-1B41-419C-B59E-D9747AE57E66}" srcOrd="1" destOrd="0" presId="urn:microsoft.com/office/officeart/2008/layout/HorizontalMultiLevelHierarchy"/>
    <dgm:cxn modelId="{B8350299-930E-46B2-91C4-29363EC03F1B}" type="presParOf" srcId="{1853F974-09B1-4550-983C-51ECF381112D}" destId="{6B7AF604-C158-4605-A31E-1301CA617DBB}" srcOrd="2" destOrd="0" presId="urn:microsoft.com/office/officeart/2008/layout/HorizontalMultiLevelHierarchy"/>
    <dgm:cxn modelId="{B74B2FE7-B229-4DE9-A870-F84DFA8A118F}" type="presParOf" srcId="{6B7AF604-C158-4605-A31E-1301CA617DBB}" destId="{F2BFCBEE-2252-4DD4-9277-4433AD5653AC}" srcOrd="0" destOrd="0" presId="urn:microsoft.com/office/officeart/2008/layout/HorizontalMultiLevelHierarchy"/>
    <dgm:cxn modelId="{686EC1C8-CE78-4484-97E6-B34C58623CD8}" type="presParOf" srcId="{1853F974-09B1-4550-983C-51ECF381112D}" destId="{01858713-74C4-4D6B-9F64-E907FCB7B155}" srcOrd="3" destOrd="0" presId="urn:microsoft.com/office/officeart/2008/layout/HorizontalMultiLevelHierarchy"/>
    <dgm:cxn modelId="{42FCFC4C-EEEF-4625-8C80-D42DA7C52FF6}" type="presParOf" srcId="{01858713-74C4-4D6B-9F64-E907FCB7B155}" destId="{E8BA4595-9AB0-4BE3-B0A9-CF3D8A201ED5}" srcOrd="0" destOrd="0" presId="urn:microsoft.com/office/officeart/2008/layout/HorizontalMultiLevelHierarchy"/>
    <dgm:cxn modelId="{226F7581-8A7D-4D90-A931-F05A248DFBF1}" type="presParOf" srcId="{01858713-74C4-4D6B-9F64-E907FCB7B155}" destId="{A57E9326-FB39-4D6E-9951-6A51C5B3A310}" srcOrd="1" destOrd="0" presId="urn:microsoft.com/office/officeart/2008/layout/HorizontalMultiLevelHierarchy"/>
    <dgm:cxn modelId="{20DB75AD-902C-4339-A2B4-DBBC6943F2F4}" type="presParOf" srcId="{1853F974-09B1-4550-983C-51ECF381112D}" destId="{C8B158D5-0B76-4CFF-B0CD-30192BB660F0}" srcOrd="4" destOrd="0" presId="urn:microsoft.com/office/officeart/2008/layout/HorizontalMultiLevelHierarchy"/>
    <dgm:cxn modelId="{098393CC-05A4-47E0-A127-BA7DBA737E18}" type="presParOf" srcId="{C8B158D5-0B76-4CFF-B0CD-30192BB660F0}" destId="{2B0ABBFF-8669-487C-BCEB-DB5043001F60}" srcOrd="0" destOrd="0" presId="urn:microsoft.com/office/officeart/2008/layout/HorizontalMultiLevelHierarchy"/>
    <dgm:cxn modelId="{52AFDA42-C52D-4EFD-A5F0-D41B86D4448F}" type="presParOf" srcId="{1853F974-09B1-4550-983C-51ECF381112D}" destId="{7CC87E13-C405-4EBD-91D7-8F03A3CE96D4}" srcOrd="5" destOrd="0" presId="urn:microsoft.com/office/officeart/2008/layout/HorizontalMultiLevelHierarchy"/>
    <dgm:cxn modelId="{E516F73C-DC36-4AA1-8015-FF3D8341B29C}" type="presParOf" srcId="{7CC87E13-C405-4EBD-91D7-8F03A3CE96D4}" destId="{FE3697D4-1F07-4505-BB7A-25DC586237D0}" srcOrd="0" destOrd="0" presId="urn:microsoft.com/office/officeart/2008/layout/HorizontalMultiLevelHierarchy"/>
    <dgm:cxn modelId="{987B4117-86B5-4885-B36E-E7ECD2532AEF}" type="presParOf" srcId="{7CC87E13-C405-4EBD-91D7-8F03A3CE96D4}" destId="{35B3B5A8-22A1-47E1-BCA3-67FF6086C1D6}" srcOrd="1" destOrd="0" presId="urn:microsoft.com/office/officeart/2008/layout/HorizontalMultiLevelHierarchy"/>
    <dgm:cxn modelId="{954CFAB7-77D8-4656-8DF5-64B51966E2EB}" type="presParOf" srcId="{1853F974-09B1-4550-983C-51ECF381112D}" destId="{AD318187-5C81-4112-939D-E416EDFE42C5}" srcOrd="6" destOrd="0" presId="urn:microsoft.com/office/officeart/2008/layout/HorizontalMultiLevelHierarchy"/>
    <dgm:cxn modelId="{C0F5EA6C-7264-425E-8EAE-77430E65274F}" type="presParOf" srcId="{AD318187-5C81-4112-939D-E416EDFE42C5}" destId="{D3FF967F-7D0F-421E-A127-A8A9FD0A334C}" srcOrd="0" destOrd="0" presId="urn:microsoft.com/office/officeart/2008/layout/HorizontalMultiLevelHierarchy"/>
    <dgm:cxn modelId="{061F2E7F-B334-4EC1-909E-6B3E0D934327}" type="presParOf" srcId="{1853F974-09B1-4550-983C-51ECF381112D}" destId="{0250ADE7-3A30-43DE-8673-FC4CEC73208A}" srcOrd="7" destOrd="0" presId="urn:microsoft.com/office/officeart/2008/layout/HorizontalMultiLevelHierarchy"/>
    <dgm:cxn modelId="{7C7973B0-C3B8-4766-B3EC-B52357B715A2}" type="presParOf" srcId="{0250ADE7-3A30-43DE-8673-FC4CEC73208A}" destId="{72E6AACC-1EDA-4D89-AAEC-F912F915E23D}" srcOrd="0" destOrd="0" presId="urn:microsoft.com/office/officeart/2008/layout/HorizontalMultiLevelHierarchy"/>
    <dgm:cxn modelId="{71BF5261-4CEE-4725-95F4-8A4560E78E8C}" type="presParOf" srcId="{0250ADE7-3A30-43DE-8673-FC4CEC73208A}" destId="{FA50F3E8-7B63-4127-A0E0-2B5EEB36D533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C37343-F341-4CD5-8FE0-CE211C566830}" type="doc">
      <dgm:prSet loTypeId="urn:microsoft.com/office/officeart/2005/8/layout/hierarchy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9F70028-9453-48B7-A946-9CCC538D37CE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4000" dirty="0" smtClean="0"/>
            <a:t>ИСПОЛНЕНИЕ БЮДЖЕТА</a:t>
          </a:r>
          <a:endParaRPr lang="ru-RU" sz="4000" dirty="0"/>
        </a:p>
      </dgm:t>
    </dgm:pt>
    <dgm:pt modelId="{400310A5-0BE2-4E0F-981E-43B91C1E6041}" type="parTrans" cxnId="{3693F3D3-30F6-411C-9C13-C01A85B11777}">
      <dgm:prSet/>
      <dgm:spPr/>
      <dgm:t>
        <a:bodyPr/>
        <a:lstStyle/>
        <a:p>
          <a:endParaRPr lang="ru-RU"/>
        </a:p>
      </dgm:t>
    </dgm:pt>
    <dgm:pt modelId="{C65051C0-CB5D-45E0-B9AF-6377544AA7D3}" type="sibTrans" cxnId="{3693F3D3-30F6-411C-9C13-C01A85B11777}">
      <dgm:prSet/>
      <dgm:spPr/>
      <dgm:t>
        <a:bodyPr/>
        <a:lstStyle/>
        <a:p>
          <a:endParaRPr lang="ru-RU"/>
        </a:p>
      </dgm:t>
    </dgm:pt>
    <dgm:pt modelId="{BB6F1566-DE4A-40C4-AD0C-F8A5E8DFFBA1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366CC8F-3020-44CC-A274-70C2E9E637B8}" type="parTrans" cxnId="{42AC93EE-C1E7-486E-BDE8-35AA0A03EDCF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0F18AA24-37CB-4158-9D9E-0FEE4701A215}" type="sibTrans" cxnId="{42AC93EE-C1E7-486E-BDE8-35AA0A03EDCF}">
      <dgm:prSet/>
      <dgm:spPr/>
      <dgm:t>
        <a:bodyPr/>
        <a:lstStyle/>
        <a:p>
          <a:endParaRPr lang="ru-RU"/>
        </a:p>
      </dgm:t>
    </dgm:pt>
    <dgm:pt modelId="{E81FF56B-B2CC-4302-B0F2-D59C20CB38C5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638F5CF-FED2-41DA-8B9E-CF5DACEE5753}" type="sibTrans" cxnId="{95B10D22-B9B1-4053-8D5E-04F21C60E375}">
      <dgm:prSet/>
      <dgm:spPr/>
      <dgm:t>
        <a:bodyPr/>
        <a:lstStyle/>
        <a:p>
          <a:endParaRPr lang="ru-RU"/>
        </a:p>
      </dgm:t>
    </dgm:pt>
    <dgm:pt modelId="{91B00405-7983-4716-92CB-8D47908D312D}" type="parTrans" cxnId="{95B10D22-B9B1-4053-8D5E-04F21C60E375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98A0B1A0-26EF-4641-857E-F1F71F2A8CB2}" type="pres">
      <dgm:prSet presAssocID="{23C37343-F341-4CD5-8FE0-CE211C5668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6733D9-EB90-4FBD-B924-CB15CD97806D}" type="pres">
      <dgm:prSet presAssocID="{B9F70028-9453-48B7-A946-9CCC538D37CE}" presName="root" presStyleCnt="0"/>
      <dgm:spPr/>
    </dgm:pt>
    <dgm:pt modelId="{BFDF7646-07CE-4969-8BE4-4A0D7A592FF0}" type="pres">
      <dgm:prSet presAssocID="{B9F70028-9453-48B7-A946-9CCC538D37CE}" presName="rootComposite" presStyleCnt="0"/>
      <dgm:spPr/>
    </dgm:pt>
    <dgm:pt modelId="{F62FF1E7-9897-41BD-9180-4A9351373D39}" type="pres">
      <dgm:prSet presAssocID="{B9F70028-9453-48B7-A946-9CCC538D37CE}" presName="rootText" presStyleLbl="node1" presStyleIdx="0" presStyleCnt="1" custAng="0" custScaleX="276150" custScaleY="50915" custLinFactNeighborX="6317" custLinFactNeighborY="19866"/>
      <dgm:spPr/>
      <dgm:t>
        <a:bodyPr/>
        <a:lstStyle/>
        <a:p>
          <a:endParaRPr lang="ru-RU"/>
        </a:p>
      </dgm:t>
    </dgm:pt>
    <dgm:pt modelId="{497AC93F-80D7-4284-94A8-EF080AA17474}" type="pres">
      <dgm:prSet presAssocID="{B9F70028-9453-48B7-A946-9CCC538D37CE}" presName="rootConnector" presStyleLbl="node1" presStyleIdx="0" presStyleCnt="1"/>
      <dgm:spPr/>
      <dgm:t>
        <a:bodyPr/>
        <a:lstStyle/>
        <a:p>
          <a:endParaRPr lang="ru-RU"/>
        </a:p>
      </dgm:t>
    </dgm:pt>
    <dgm:pt modelId="{105B41F0-A14D-4C5C-A648-36D3D8CEEA71}" type="pres">
      <dgm:prSet presAssocID="{B9F70028-9453-48B7-A946-9CCC538D37CE}" presName="childShape" presStyleCnt="0"/>
      <dgm:spPr/>
    </dgm:pt>
    <dgm:pt modelId="{F22A11F9-C899-4210-9DEB-276B621B3856}" type="pres">
      <dgm:prSet presAssocID="{4366CC8F-3020-44CC-A274-70C2E9E637B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7815E512-ABEA-4FF4-93F2-0F7A3419E710}" type="pres">
      <dgm:prSet presAssocID="{BB6F1566-DE4A-40C4-AD0C-F8A5E8DFFBA1}" presName="childText" presStyleLbl="bgAcc1" presStyleIdx="0" presStyleCnt="2" custScaleX="281198" custScaleY="75800" custLinFactNeighborX="-1347" custLinFactNeighborY="12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A7F1-FA61-46BF-B171-E69E957B51F8}" type="pres">
      <dgm:prSet presAssocID="{91B00405-7983-4716-92CB-8D47908D312D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68EA2CA-ADDC-44F8-A5AA-D97CCAA236FA}" type="pres">
      <dgm:prSet presAssocID="{E81FF56B-B2CC-4302-B0F2-D59C20CB38C5}" presName="childText" presStyleLbl="bgAcc1" presStyleIdx="1" presStyleCnt="2" custScaleX="281742" custScaleY="58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1FF5B8-E83C-4654-8002-A7E78F60716E}" type="presOf" srcId="{E81FF56B-B2CC-4302-B0F2-D59C20CB38C5}" destId="{368EA2CA-ADDC-44F8-A5AA-D97CCAA236FA}" srcOrd="0" destOrd="0" presId="urn:microsoft.com/office/officeart/2005/8/layout/hierarchy3"/>
    <dgm:cxn modelId="{EE481723-F497-46A5-BEC8-90671B84FF4C}" type="presOf" srcId="{4366CC8F-3020-44CC-A274-70C2E9E637B8}" destId="{F22A11F9-C899-4210-9DEB-276B621B3856}" srcOrd="0" destOrd="0" presId="urn:microsoft.com/office/officeart/2005/8/layout/hierarchy3"/>
    <dgm:cxn modelId="{3693F3D3-30F6-411C-9C13-C01A85B11777}" srcId="{23C37343-F341-4CD5-8FE0-CE211C566830}" destId="{B9F70028-9453-48B7-A946-9CCC538D37CE}" srcOrd="0" destOrd="0" parTransId="{400310A5-0BE2-4E0F-981E-43B91C1E6041}" sibTransId="{C65051C0-CB5D-45E0-B9AF-6377544AA7D3}"/>
    <dgm:cxn modelId="{831FB839-AA6D-40A1-9EB5-99E12CA9286C}" type="presOf" srcId="{91B00405-7983-4716-92CB-8D47908D312D}" destId="{2134A7F1-FA61-46BF-B171-E69E957B51F8}" srcOrd="0" destOrd="0" presId="urn:microsoft.com/office/officeart/2005/8/layout/hierarchy3"/>
    <dgm:cxn modelId="{42AC93EE-C1E7-486E-BDE8-35AA0A03EDCF}" srcId="{B9F70028-9453-48B7-A946-9CCC538D37CE}" destId="{BB6F1566-DE4A-40C4-AD0C-F8A5E8DFFBA1}" srcOrd="0" destOrd="0" parTransId="{4366CC8F-3020-44CC-A274-70C2E9E637B8}" sibTransId="{0F18AA24-37CB-4158-9D9E-0FEE4701A215}"/>
    <dgm:cxn modelId="{F7562203-CAC4-42AE-A2EB-02F8E621C05A}" type="presOf" srcId="{B9F70028-9453-48B7-A946-9CCC538D37CE}" destId="{497AC93F-80D7-4284-94A8-EF080AA17474}" srcOrd="1" destOrd="0" presId="urn:microsoft.com/office/officeart/2005/8/layout/hierarchy3"/>
    <dgm:cxn modelId="{C29656A0-EA4E-4809-82AE-F836096391AE}" type="presOf" srcId="{23C37343-F341-4CD5-8FE0-CE211C566830}" destId="{98A0B1A0-26EF-4641-857E-F1F71F2A8CB2}" srcOrd="0" destOrd="0" presId="urn:microsoft.com/office/officeart/2005/8/layout/hierarchy3"/>
    <dgm:cxn modelId="{44215964-759F-4620-8169-B3F9FB7B1B74}" type="presOf" srcId="{BB6F1566-DE4A-40C4-AD0C-F8A5E8DFFBA1}" destId="{7815E512-ABEA-4FF4-93F2-0F7A3419E710}" srcOrd="0" destOrd="0" presId="urn:microsoft.com/office/officeart/2005/8/layout/hierarchy3"/>
    <dgm:cxn modelId="{85C89A89-B744-4962-A465-E06935A2213B}" type="presOf" srcId="{B9F70028-9453-48B7-A946-9CCC538D37CE}" destId="{F62FF1E7-9897-41BD-9180-4A9351373D39}" srcOrd="0" destOrd="0" presId="urn:microsoft.com/office/officeart/2005/8/layout/hierarchy3"/>
    <dgm:cxn modelId="{95B10D22-B9B1-4053-8D5E-04F21C60E375}" srcId="{B9F70028-9453-48B7-A946-9CCC538D37CE}" destId="{E81FF56B-B2CC-4302-B0F2-D59C20CB38C5}" srcOrd="1" destOrd="0" parTransId="{91B00405-7983-4716-92CB-8D47908D312D}" sibTransId="{A638F5CF-FED2-41DA-8B9E-CF5DACEE5753}"/>
    <dgm:cxn modelId="{3DD9E7BB-0086-4BB9-8C1B-171909956771}" type="presParOf" srcId="{98A0B1A0-26EF-4641-857E-F1F71F2A8CB2}" destId="{E56733D9-EB90-4FBD-B924-CB15CD97806D}" srcOrd="0" destOrd="0" presId="urn:microsoft.com/office/officeart/2005/8/layout/hierarchy3"/>
    <dgm:cxn modelId="{93A6EAF2-EB60-4CE4-B44B-90D85E1FF035}" type="presParOf" srcId="{E56733D9-EB90-4FBD-B924-CB15CD97806D}" destId="{BFDF7646-07CE-4969-8BE4-4A0D7A592FF0}" srcOrd="0" destOrd="0" presId="urn:microsoft.com/office/officeart/2005/8/layout/hierarchy3"/>
    <dgm:cxn modelId="{9989E286-88B8-4B17-9C3A-94E91C008BF1}" type="presParOf" srcId="{BFDF7646-07CE-4969-8BE4-4A0D7A592FF0}" destId="{F62FF1E7-9897-41BD-9180-4A9351373D39}" srcOrd="0" destOrd="0" presId="urn:microsoft.com/office/officeart/2005/8/layout/hierarchy3"/>
    <dgm:cxn modelId="{C27EC020-9EDD-44A8-BB8B-0DB2B4DAA914}" type="presParOf" srcId="{BFDF7646-07CE-4969-8BE4-4A0D7A592FF0}" destId="{497AC93F-80D7-4284-94A8-EF080AA17474}" srcOrd="1" destOrd="0" presId="urn:microsoft.com/office/officeart/2005/8/layout/hierarchy3"/>
    <dgm:cxn modelId="{D0F4FDBE-B061-4C8E-8D9A-CDA57C651316}" type="presParOf" srcId="{E56733D9-EB90-4FBD-B924-CB15CD97806D}" destId="{105B41F0-A14D-4C5C-A648-36D3D8CEEA71}" srcOrd="1" destOrd="0" presId="urn:microsoft.com/office/officeart/2005/8/layout/hierarchy3"/>
    <dgm:cxn modelId="{6CFE7C80-7DD4-491F-A8C9-A955CB292185}" type="presParOf" srcId="{105B41F0-A14D-4C5C-A648-36D3D8CEEA71}" destId="{F22A11F9-C899-4210-9DEB-276B621B3856}" srcOrd="0" destOrd="0" presId="urn:microsoft.com/office/officeart/2005/8/layout/hierarchy3"/>
    <dgm:cxn modelId="{5D66AF6C-21AA-4C50-9FA6-4D18F5AAFD2D}" type="presParOf" srcId="{105B41F0-A14D-4C5C-A648-36D3D8CEEA71}" destId="{7815E512-ABEA-4FF4-93F2-0F7A3419E710}" srcOrd="1" destOrd="0" presId="urn:microsoft.com/office/officeart/2005/8/layout/hierarchy3"/>
    <dgm:cxn modelId="{5F4AD431-2590-4144-BE18-FB40A9FAA605}" type="presParOf" srcId="{105B41F0-A14D-4C5C-A648-36D3D8CEEA71}" destId="{2134A7F1-FA61-46BF-B171-E69E957B51F8}" srcOrd="2" destOrd="0" presId="urn:microsoft.com/office/officeart/2005/8/layout/hierarchy3"/>
    <dgm:cxn modelId="{1DB639EA-675F-4362-9CB1-3F03728E5102}" type="presParOf" srcId="{105B41F0-A14D-4C5C-A648-36D3D8CEEA71}" destId="{368EA2CA-ADDC-44F8-A5AA-D97CCAA236F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r>
            <a:rPr lang="ru-RU" sz="1600" b="1" dirty="0" smtClean="0">
              <a:solidFill>
                <a:schemeClr val="tx1"/>
              </a:solidFill>
            </a:rPr>
            <a:t>19 630,9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r>
            <a:rPr lang="ru-RU" sz="1600" b="1" dirty="0" smtClean="0">
              <a:solidFill>
                <a:schemeClr val="tx1"/>
              </a:solidFill>
            </a:rPr>
            <a:t>617,5тыс. руб.</a:t>
          </a:r>
          <a:endParaRPr lang="ru-RU" sz="2400" b="1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0301A-B79E-4AC7-AF69-158C7E43B23E}" type="presOf" srcId="{E905EB27-BF08-47A0-A367-21DE6475353B}" destId="{0241BC1C-F7F8-4366-BC7E-299646E53FE9}" srcOrd="0" destOrd="0" presId="urn:microsoft.com/office/officeart/2005/8/layout/vList4"/>
    <dgm:cxn modelId="{BC6F5D6E-4CA6-4FAD-8FE9-9D44C726B5FA}" type="presOf" srcId="{E905EB27-BF08-47A0-A367-21DE6475353B}" destId="{3C55309E-9F90-4A03-860A-103164F84DA6}" srcOrd="1" destOrd="0" presId="urn:microsoft.com/office/officeart/2005/8/layout/vList4"/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81BE42A9-4D37-4B4B-B5AB-F3B6DFB6BD60}" type="presOf" srcId="{783669E0-6827-4794-8858-BA7A6BB9854C}" destId="{569BA460-4614-4115-BE0A-F81B235CCBEA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2A00AA-EC46-4D18-AFE8-9421BD53BCBE}" type="presOf" srcId="{241BF10F-1C1C-4118-B291-11EC824F3C53}" destId="{DFB331A2-5E82-40D2-8C41-D3BF3F19A6FE}" srcOrd="1" destOrd="0" presId="urn:microsoft.com/office/officeart/2005/8/layout/vList4"/>
    <dgm:cxn modelId="{CBC44D42-0E8C-4E0D-955A-3161626159FA}" type="presOf" srcId="{241BF10F-1C1C-4118-B291-11EC824F3C53}" destId="{3115724B-DB85-42BC-A00B-69B9FE1EEEDF}" srcOrd="0" destOrd="0" presId="urn:microsoft.com/office/officeart/2005/8/layout/vList4"/>
    <dgm:cxn modelId="{86C8B496-CB4B-44D5-BD0F-9C386000383C}" type="presParOf" srcId="{569BA460-4614-4115-BE0A-F81B235CCBEA}" destId="{E275EBE4-F836-4AF3-A546-8C09DA9DA392}" srcOrd="0" destOrd="0" presId="urn:microsoft.com/office/officeart/2005/8/layout/vList4"/>
    <dgm:cxn modelId="{C5C54838-654E-4278-8ABE-68158B66378A}" type="presParOf" srcId="{E275EBE4-F836-4AF3-A546-8C09DA9DA392}" destId="{3115724B-DB85-42BC-A00B-69B9FE1EEEDF}" srcOrd="0" destOrd="0" presId="urn:microsoft.com/office/officeart/2005/8/layout/vList4"/>
    <dgm:cxn modelId="{D2F332B9-2DEA-44B9-A029-21217FECFCBB}" type="presParOf" srcId="{E275EBE4-F836-4AF3-A546-8C09DA9DA392}" destId="{6E4D7B10-453C-42B5-A93C-0CDA8AD5E7CD}" srcOrd="1" destOrd="0" presId="urn:microsoft.com/office/officeart/2005/8/layout/vList4"/>
    <dgm:cxn modelId="{C9DE7556-477E-4249-9EE1-96F929E2B10C}" type="presParOf" srcId="{E275EBE4-F836-4AF3-A546-8C09DA9DA392}" destId="{DFB331A2-5E82-40D2-8C41-D3BF3F19A6FE}" srcOrd="2" destOrd="0" presId="urn:microsoft.com/office/officeart/2005/8/layout/vList4"/>
    <dgm:cxn modelId="{BF1BAB0D-E2C9-4333-BDC0-627B93388646}" type="presParOf" srcId="{569BA460-4614-4115-BE0A-F81B235CCBEA}" destId="{A1B953B4-A6B0-4738-974F-D18D5EC73C49}" srcOrd="1" destOrd="0" presId="urn:microsoft.com/office/officeart/2005/8/layout/vList4"/>
    <dgm:cxn modelId="{A1CA3E3B-F570-4CDA-A458-353F71AD4DFE}" type="presParOf" srcId="{569BA460-4614-4115-BE0A-F81B235CCBEA}" destId="{3BF7B17D-603A-4C4E-84DB-DA9BFBC38DD9}" srcOrd="2" destOrd="0" presId="urn:microsoft.com/office/officeart/2005/8/layout/vList4"/>
    <dgm:cxn modelId="{219BAD31-B45A-471B-B2C1-4DCAEE3C196C}" type="presParOf" srcId="{3BF7B17D-603A-4C4E-84DB-DA9BFBC38DD9}" destId="{0241BC1C-F7F8-4366-BC7E-299646E53FE9}" srcOrd="0" destOrd="0" presId="urn:microsoft.com/office/officeart/2005/8/layout/vList4"/>
    <dgm:cxn modelId="{6D9BF05D-9B88-4B69-A0DD-0B89D66FDC9A}" type="presParOf" srcId="{3BF7B17D-603A-4C4E-84DB-DA9BFBC38DD9}" destId="{97D34E2C-DEC4-4008-BCDC-3B22C5E3398D}" srcOrd="1" destOrd="0" presId="urn:microsoft.com/office/officeart/2005/8/layout/vList4"/>
    <dgm:cxn modelId="{A005D0B8-7C91-4AD1-A9B7-03383DB86C06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18187-5C81-4112-939D-E416EDFE42C5}">
      <dsp:nvSpPr>
        <dsp:cNvPr id="0" name=""/>
        <dsp:cNvSpPr/>
      </dsp:nvSpPr>
      <dsp:spPr>
        <a:xfrm>
          <a:off x="1191966" y="1509215"/>
          <a:ext cx="603229" cy="1078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1078268"/>
              </a:lnTo>
              <a:lnTo>
                <a:pt x="603229" y="1078268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692" y="2017461"/>
        <a:ext cx="61776" cy="61776"/>
      </dsp:txXfrm>
    </dsp:sp>
    <dsp:sp modelId="{C8B158D5-0B76-4CFF-B0CD-30192BB660F0}">
      <dsp:nvSpPr>
        <dsp:cNvPr id="0" name=""/>
        <dsp:cNvSpPr/>
      </dsp:nvSpPr>
      <dsp:spPr>
        <a:xfrm>
          <a:off x="1191966" y="1509215"/>
          <a:ext cx="603229" cy="361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361390"/>
              </a:lnTo>
              <a:lnTo>
                <a:pt x="603229" y="36139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01" y="1672331"/>
        <a:ext cx="35159" cy="35159"/>
      </dsp:txXfrm>
    </dsp:sp>
    <dsp:sp modelId="{6B7AF604-C158-4605-A31E-1301CA617DBB}">
      <dsp:nvSpPr>
        <dsp:cNvPr id="0" name=""/>
        <dsp:cNvSpPr/>
      </dsp:nvSpPr>
      <dsp:spPr>
        <a:xfrm>
          <a:off x="1191966" y="1153729"/>
          <a:ext cx="603229" cy="355486"/>
        </a:xfrm>
        <a:custGeom>
          <a:avLst/>
          <a:gdLst/>
          <a:ahLst/>
          <a:cxnLst/>
          <a:rect l="0" t="0" r="0" b="0"/>
          <a:pathLst>
            <a:path>
              <a:moveTo>
                <a:pt x="0" y="355486"/>
              </a:moveTo>
              <a:lnTo>
                <a:pt x="301614" y="355486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76" y="1313968"/>
        <a:ext cx="35009" cy="35009"/>
      </dsp:txXfrm>
    </dsp:sp>
    <dsp:sp modelId="{7DC457C4-E46E-4FA8-BB4A-DBA3F4709793}">
      <dsp:nvSpPr>
        <dsp:cNvPr id="0" name=""/>
        <dsp:cNvSpPr/>
      </dsp:nvSpPr>
      <dsp:spPr>
        <a:xfrm>
          <a:off x="1191966" y="436851"/>
          <a:ext cx="603229" cy="1072364"/>
        </a:xfrm>
        <a:custGeom>
          <a:avLst/>
          <a:gdLst/>
          <a:ahLst/>
          <a:cxnLst/>
          <a:rect l="0" t="0" r="0" b="0"/>
          <a:pathLst>
            <a:path>
              <a:moveTo>
                <a:pt x="0" y="1072364"/>
              </a:moveTo>
              <a:lnTo>
                <a:pt x="301614" y="1072364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821" y="942274"/>
        <a:ext cx="61519" cy="61519"/>
      </dsp:txXfrm>
    </dsp:sp>
    <dsp:sp modelId="{52217E34-D8F3-4A3F-9CDD-6566B2C3D7EE}">
      <dsp:nvSpPr>
        <dsp:cNvPr id="0" name=""/>
        <dsp:cNvSpPr/>
      </dsp:nvSpPr>
      <dsp:spPr>
        <a:xfrm rot="16200000">
          <a:off x="-913232" y="913232"/>
          <a:ext cx="3018431" cy="1191966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-913232" y="913232"/>
        <a:ext cx="3018431" cy="1191966"/>
      </dsp:txXfrm>
    </dsp:sp>
    <dsp:sp modelId="{C88E68ED-2250-4F06-8D2A-824B742A2C25}">
      <dsp:nvSpPr>
        <dsp:cNvPr id="0" name=""/>
        <dsp:cNvSpPr/>
      </dsp:nvSpPr>
      <dsp:spPr>
        <a:xfrm>
          <a:off x="1795196" y="150100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0100"/>
        <a:ext cx="7119970" cy="573502"/>
      </dsp:txXfrm>
    </dsp:sp>
    <dsp:sp modelId="{E8BA4595-9AB0-4BE3-B0A9-CF3D8A201ED5}">
      <dsp:nvSpPr>
        <dsp:cNvPr id="0" name=""/>
        <dsp:cNvSpPr/>
      </dsp:nvSpPr>
      <dsp:spPr>
        <a:xfrm>
          <a:off x="1795196" y="866978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866978"/>
        <a:ext cx="7119970" cy="573502"/>
      </dsp:txXfrm>
    </dsp:sp>
    <dsp:sp modelId="{FE3697D4-1F07-4505-BB7A-25DC586237D0}">
      <dsp:nvSpPr>
        <dsp:cNvPr id="0" name=""/>
        <dsp:cNvSpPr/>
      </dsp:nvSpPr>
      <dsp:spPr>
        <a:xfrm>
          <a:off x="1795196" y="1583855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83855"/>
        <a:ext cx="7119970" cy="573502"/>
      </dsp:txXfrm>
    </dsp:sp>
    <dsp:sp modelId="{72E6AACC-1EDA-4D89-AAEC-F912F915E23D}">
      <dsp:nvSpPr>
        <dsp:cNvPr id="0" name=""/>
        <dsp:cNvSpPr/>
      </dsp:nvSpPr>
      <dsp:spPr>
        <a:xfrm>
          <a:off x="1795196" y="2300733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2300733"/>
        <a:ext cx="7119970" cy="573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FF1E7-9897-41BD-9180-4A9351373D39}">
      <dsp:nvSpPr>
        <dsp:cNvPr id="0" name=""/>
        <dsp:cNvSpPr/>
      </dsp:nvSpPr>
      <dsp:spPr>
        <a:xfrm>
          <a:off x="797072" y="281490"/>
          <a:ext cx="7781285" cy="717335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ИСПОЛНЕНИЕ БЮДЖЕТА</a:t>
          </a:r>
          <a:endParaRPr lang="ru-RU" sz="4000" kern="1200" dirty="0"/>
        </a:p>
      </dsp:txBody>
      <dsp:txXfrm>
        <a:off x="818082" y="302500"/>
        <a:ext cx="7739265" cy="675315"/>
      </dsp:txXfrm>
    </dsp:sp>
    <dsp:sp modelId="{F22A11F9-C899-4210-9DEB-276B621B3856}">
      <dsp:nvSpPr>
        <dsp:cNvPr id="0" name=""/>
        <dsp:cNvSpPr/>
      </dsp:nvSpPr>
      <dsp:spPr>
        <a:xfrm>
          <a:off x="1575200" y="998825"/>
          <a:ext cx="569765" cy="785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5356"/>
              </a:lnTo>
              <a:lnTo>
                <a:pt x="569765" y="78535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15E512-ABEA-4FF4-93F2-0F7A3419E710}">
      <dsp:nvSpPr>
        <dsp:cNvPr id="0" name=""/>
        <dsp:cNvSpPr/>
      </dsp:nvSpPr>
      <dsp:spPr>
        <a:xfrm>
          <a:off x="2144966" y="1250213"/>
          <a:ext cx="6338821" cy="10679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76245" y="1281492"/>
        <a:ext cx="6276263" cy="1005378"/>
      </dsp:txXfrm>
    </dsp:sp>
    <dsp:sp modelId="{2134A7F1-FA61-46BF-B171-E69E957B51F8}">
      <dsp:nvSpPr>
        <dsp:cNvPr id="0" name=""/>
        <dsp:cNvSpPr/>
      </dsp:nvSpPr>
      <dsp:spPr>
        <a:xfrm>
          <a:off x="1575200" y="998825"/>
          <a:ext cx="600129" cy="1902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216"/>
              </a:lnTo>
              <a:lnTo>
                <a:pt x="600129" y="190221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EA2CA-ADDC-44F8-A5AA-D97CCAA236FA}">
      <dsp:nvSpPr>
        <dsp:cNvPr id="0" name=""/>
        <dsp:cNvSpPr/>
      </dsp:nvSpPr>
      <dsp:spPr>
        <a:xfrm>
          <a:off x="2175330" y="2491316"/>
          <a:ext cx="6351084" cy="819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9331" y="2515317"/>
        <a:ext cx="6303082" cy="7714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724B-DB85-42BC-A00B-69B9FE1EEEDF}">
      <dsp:nvSpPr>
        <dsp:cNvPr id="0" name=""/>
        <dsp:cNvSpPr/>
      </dsp:nvSpPr>
      <dsp:spPr>
        <a:xfrm>
          <a:off x="0" y="0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19 630,9 тыс. руб.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29761" y="0"/>
        <a:ext cx="6639190" cy="2159712"/>
      </dsp:txXfrm>
    </dsp:sp>
    <dsp:sp modelId="{6E4D7B10-453C-42B5-A93C-0CDA8AD5E7CD}">
      <dsp:nvSpPr>
        <dsp:cNvPr id="0" name=""/>
        <dsp:cNvSpPr/>
      </dsp:nvSpPr>
      <dsp:spPr>
        <a:xfrm>
          <a:off x="215971" y="215971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1BC1C-F7F8-4366-BC7E-299646E53FE9}">
      <dsp:nvSpPr>
        <dsp:cNvPr id="0" name=""/>
        <dsp:cNvSpPr/>
      </dsp:nvSpPr>
      <dsp:spPr>
        <a:xfrm>
          <a:off x="0" y="2375683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617,5тыс. руб.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929761" y="2375683"/>
        <a:ext cx="6639190" cy="2159712"/>
      </dsp:txXfrm>
    </dsp:sp>
    <dsp:sp modelId="{97D34E2C-DEC4-4008-BCDC-3B22C5E3398D}">
      <dsp:nvSpPr>
        <dsp:cNvPr id="0" name=""/>
        <dsp:cNvSpPr/>
      </dsp:nvSpPr>
      <dsp:spPr>
        <a:xfrm>
          <a:off x="215971" y="2591655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0.80147</cdr:x>
      <cdr:y>0.21226</cdr:y>
    </cdr:from>
    <cdr:to>
      <cdr:x>0.92813</cdr:x>
      <cdr:y>0.28063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941912" y="62088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0.57959</cdr:x>
      <cdr:y>0.58151</cdr:y>
    </cdr:from>
    <cdr:to>
      <cdr:x>0.70624</cdr:x>
      <cdr:y>0.64989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573760" y="170100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0.37599</cdr:x>
      <cdr:y>0.77845</cdr:y>
    </cdr:from>
    <cdr:to>
      <cdr:x>0.50265</cdr:x>
      <cdr:y>0.84682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318384" y="2277072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0.17085</cdr:x>
      <cdr:y>0.80306</cdr:y>
    </cdr:from>
    <cdr:to>
      <cdr:x>0.29751</cdr:x>
      <cdr:y>0.87144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053480" y="2349080"/>
          <a:ext cx="780952" cy="20000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0.80577</cdr:x>
      <cdr:y>0.23482</cdr:y>
    </cdr:from>
    <cdr:to>
      <cdr:x>0.92902</cdr:x>
      <cdr:y>0.31177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105944" y="610344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0.59091</cdr:x>
      <cdr:y>0.59497</cdr:y>
    </cdr:from>
    <cdr:to>
      <cdr:x>0.71415</cdr:x>
      <cdr:y>0.67192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744416" y="154644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0.375</cdr:x>
      <cdr:y>0.73349</cdr:y>
    </cdr:from>
    <cdr:to>
      <cdr:x>0.49824</cdr:x>
      <cdr:y>0.81044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376264" y="190648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0.15909</cdr:x>
      <cdr:y>0.7612</cdr:y>
    </cdr:from>
    <cdr:to>
      <cdr:x>0.28233</cdr:x>
      <cdr:y>0.83815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008112" y="1978496"/>
          <a:ext cx="780952" cy="20000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92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92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170757-1010-43A2-9A3B-3AB4EE052A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3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5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E81A36F0-35BB-436C-B601-91F5EFEC9F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8" name="AutoShape 16" descr="06"/>
          <p:cNvSpPr>
            <a:spLocks noChangeArrowheads="1"/>
          </p:cNvSpPr>
          <p:nvPr/>
        </p:nvSpPr>
        <p:spPr bwMode="ltGray">
          <a:xfrm rot="-101561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 descr="05"/>
          <p:cNvSpPr>
            <a:spLocks noChangeArrowheads="1"/>
          </p:cNvSpPr>
          <p:nvPr/>
        </p:nvSpPr>
        <p:spPr bwMode="ltGray">
          <a:xfrm rot="-101561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 descr="03"/>
          <p:cNvSpPr>
            <a:spLocks noChangeArrowheads="1"/>
          </p:cNvSpPr>
          <p:nvPr/>
        </p:nvSpPr>
        <p:spPr bwMode="ltGray">
          <a:xfrm rot="-101561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 descr="02"/>
          <p:cNvSpPr>
            <a:spLocks noChangeArrowheads="1"/>
          </p:cNvSpPr>
          <p:nvPr/>
        </p:nvSpPr>
        <p:spPr bwMode="ltGray">
          <a:xfrm rot="-101561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14800" y="5638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A9BA-F8D7-4D17-AF9B-ED942A14EA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D789-DA0B-411A-9CE9-6B6D16A8C6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1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C7CE279-3DA6-4D5B-99AE-661FD402CE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968A7-7EFA-4509-9980-A7BA1A124C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2A7B-9473-4FAB-BBE5-07CF8321F9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788A-C6F4-4576-9B3D-234FAE8D83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D1F3-EC1B-461C-9793-0DF2C3C8D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C45B2-1A16-464D-9280-81C5DC972E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4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259D-0C2E-471D-BD41-5B467C4FEA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4996-4184-44C1-8BF9-B3EBE3A927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9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B8244-29A6-4E60-891E-5823FBB3C7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4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>
                <a:gamma/>
                <a:shade val="66667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17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6" name="Group 12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7" name="AutoShape 13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AutoShape 14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AutoShape 15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AutoShape 16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B48171-DA25-410E-BF24-D5EF2DA0F3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9" y="3429000"/>
            <a:ext cx="7811144" cy="3240360"/>
          </a:xfrm>
        </p:spPr>
        <p:txBody>
          <a:bodyPr/>
          <a:lstStyle/>
          <a:p>
            <a:pPr algn="ctr"/>
            <a:r>
              <a:rPr lang="ru-RU" sz="2800" cap="none" dirty="0" smtClean="0">
                <a:solidFill>
                  <a:schemeClr val="tx1"/>
                </a:solidFill>
              </a:rPr>
              <a:t>на основе проекта решения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районного Совета народных депутатов 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r>
              <a:rPr lang="ru-RU" sz="2800" cap="none" dirty="0" smtClean="0">
                <a:solidFill>
                  <a:schemeClr val="tx1"/>
                </a:solidFill>
              </a:rPr>
              <a:t>«об  исполнении бюджета 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муниципального района Брянской области за 2019 год»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endParaRPr lang="ru-RU" sz="28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235080" cy="1440160"/>
          </a:xfrm>
        </p:spPr>
        <p:txBody>
          <a:bodyPr/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  ГРАЖДАН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639763"/>
          </a:xfrm>
        </p:spPr>
        <p:txBody>
          <a:bodyPr/>
          <a:lstStyle/>
          <a:p>
            <a:r>
              <a:rPr lang="ru-RU" sz="2400" dirty="0"/>
              <a:t>ДОХОДЫ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556792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 являются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ДОХОДАМИ БЮДЖЕТА </a:t>
            </a:r>
          </a:p>
          <a:p>
            <a:pPr marL="4572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часть доходов граждан и организаций, которые  они обязаны заплатить государству (например, налог на доходы физических лиц, налог на прибыль, налог на имущество физических лиц, земельный налог, транспортный налог и др.)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НЕНАЛОГОВЫЕ ДОХОДЫ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платежи в виде штрафов, санкций за нарушение законодательства, платежи за пользование имуществом государства, средства самообложения граждан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средства, которые поступают в бюджет безвозмездно (денежные средства, поступающие из вышестоящего бюджета (например, дотация из федерального и областного бюджетов), а также безвозмездные перечисления от физических и юридических лиц)</a:t>
            </a:r>
          </a:p>
        </p:txBody>
      </p:sp>
    </p:spTree>
    <p:extLst>
      <p:ext uri="{BB962C8B-B14F-4D97-AF65-F5344CB8AC3E}">
        <p14:creationId xmlns:p14="http://schemas.microsoft.com/office/powerpoint/2010/main" val="202534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ДОХОДОВ В БЮДЖЕТ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ДЯТЬКОВСКОГО </a:t>
            </a:r>
            <a:r>
              <a:rPr lang="ru-RU" sz="2000" dirty="0"/>
              <a:t>РАЙОНА </a:t>
            </a:r>
            <a:r>
              <a:rPr lang="ru-RU" sz="2000" dirty="0" smtClean="0"/>
              <a:t>В 2017-2019 </a:t>
            </a:r>
            <a:r>
              <a:rPr lang="ru-RU" sz="2000" dirty="0"/>
              <a:t>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08180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429555"/>
              </p:ext>
            </p:extLst>
          </p:nvPr>
        </p:nvGraphicFramePr>
        <p:xfrm>
          <a:off x="107504" y="1348036"/>
          <a:ext cx="8884998" cy="5321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14646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738052,4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14646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794842,3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14646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826517,7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ДОХОДОВ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2017-2019 </a:t>
            </a:r>
            <a:r>
              <a:rPr lang="ru-RU" sz="2000" dirty="0"/>
              <a:t>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6316" y="134076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9"/>
            <a:ext cx="8879938" cy="2304256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29,8 процента,  </a:t>
            </a:r>
            <a:r>
              <a:rPr lang="ru-RU" sz="1500" dirty="0">
                <a:solidFill>
                  <a:schemeClr val="tx1"/>
                </a:solidFill>
              </a:rPr>
              <a:t>за аналогичный период прошлого года указанный показатель составлял  </a:t>
            </a:r>
            <a:r>
              <a:rPr lang="ru-RU" sz="1500" dirty="0" smtClean="0">
                <a:solidFill>
                  <a:schemeClr val="tx1"/>
                </a:solidFill>
              </a:rPr>
              <a:t>28,4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</a:t>
            </a:r>
            <a:r>
              <a:rPr lang="ru-RU" sz="1500" dirty="0" smtClean="0">
                <a:solidFill>
                  <a:schemeClr val="tx1"/>
                </a:solidFill>
              </a:rPr>
              <a:t>70,2 </a:t>
            </a:r>
            <a:r>
              <a:rPr lang="ru-RU" sz="1500" dirty="0">
                <a:solidFill>
                  <a:schemeClr val="tx1"/>
                </a:solidFill>
              </a:rPr>
              <a:t>процента,   за  </a:t>
            </a:r>
            <a:r>
              <a:rPr lang="ru-RU" sz="1500" dirty="0" smtClean="0">
                <a:solidFill>
                  <a:schemeClr val="tx1"/>
                </a:solidFill>
              </a:rPr>
              <a:t>2018 </a:t>
            </a:r>
            <a:r>
              <a:rPr lang="ru-RU" sz="1500" dirty="0">
                <a:solidFill>
                  <a:schemeClr val="tx1"/>
                </a:solidFill>
              </a:rPr>
              <a:t>год – </a:t>
            </a:r>
            <a:r>
              <a:rPr lang="ru-RU" sz="1500" dirty="0" smtClean="0">
                <a:solidFill>
                  <a:schemeClr val="tx1"/>
                </a:solidFill>
              </a:rPr>
              <a:t>71,6 </a:t>
            </a:r>
            <a:r>
              <a:rPr lang="ru-RU" sz="1500" dirty="0">
                <a:solidFill>
                  <a:schemeClr val="tx1"/>
                </a:solidFill>
              </a:rPr>
              <a:t>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7,7  </a:t>
            </a:r>
            <a:r>
              <a:rPr lang="ru-RU" sz="1500" dirty="0">
                <a:solidFill>
                  <a:schemeClr val="tx1"/>
                </a:solidFill>
              </a:rPr>
              <a:t>процентов.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</a:t>
            </a:r>
            <a:r>
              <a:rPr lang="ru-RU" sz="1500" dirty="0" smtClean="0">
                <a:solidFill>
                  <a:schemeClr val="tx1"/>
                </a:solidFill>
              </a:rPr>
              <a:t>2018 </a:t>
            </a:r>
            <a:r>
              <a:rPr lang="ru-RU" sz="1500" dirty="0">
                <a:solidFill>
                  <a:schemeClr val="tx1"/>
                </a:solidFill>
              </a:rPr>
              <a:t>годом на </a:t>
            </a:r>
            <a:r>
              <a:rPr lang="ru-RU" sz="1500" dirty="0" smtClean="0">
                <a:solidFill>
                  <a:schemeClr val="tx1"/>
                </a:solidFill>
              </a:rPr>
              <a:t>9,1 </a:t>
            </a:r>
            <a:r>
              <a:rPr lang="ru-RU" sz="1500" dirty="0">
                <a:solidFill>
                  <a:schemeClr val="tx1"/>
                </a:solidFill>
              </a:rPr>
              <a:t>процента, в абсолютном выражении – на </a:t>
            </a:r>
            <a:r>
              <a:rPr lang="ru-RU" sz="1500" dirty="0" smtClean="0">
                <a:solidFill>
                  <a:schemeClr val="tx1"/>
                </a:solidFill>
              </a:rPr>
              <a:t>20 527,10 </a:t>
            </a:r>
            <a:r>
              <a:rPr lang="ru-RU" sz="1500" dirty="0">
                <a:solidFill>
                  <a:schemeClr val="tx1"/>
                </a:solidFill>
              </a:rPr>
              <a:t>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639242"/>
              </p:ext>
            </p:extLst>
          </p:nvPr>
        </p:nvGraphicFramePr>
        <p:xfrm>
          <a:off x="107504" y="1613749"/>
          <a:ext cx="8879938" cy="253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4" y="69411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НАЛОГОВЫХ И НЕНАЛОГОВЫХ ДОХОДОВ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 ДЯТЬКОВСКОГО РАЙОНА В </a:t>
            </a:r>
            <a:r>
              <a:rPr lang="ru-RU" sz="2000" dirty="0" smtClean="0"/>
              <a:t>2017-2019 </a:t>
            </a:r>
            <a:r>
              <a:rPr lang="ru-RU" sz="2000" dirty="0"/>
              <a:t>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49830" y="98072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</a:t>
            </a:r>
            <a:r>
              <a:rPr lang="ru-RU" sz="1500" dirty="0" smtClean="0">
                <a:solidFill>
                  <a:schemeClr val="tx1"/>
                </a:solidFill>
              </a:rPr>
              <a:t>2018 </a:t>
            </a:r>
            <a:r>
              <a:rPr lang="ru-RU" sz="1500" dirty="0">
                <a:solidFill>
                  <a:schemeClr val="tx1"/>
                </a:solidFill>
              </a:rPr>
              <a:t>годом в целом составило </a:t>
            </a:r>
            <a:r>
              <a:rPr lang="ru-RU" sz="1500" dirty="0" smtClean="0">
                <a:solidFill>
                  <a:schemeClr val="tx1"/>
                </a:solidFill>
              </a:rPr>
              <a:t>20527,10 </a:t>
            </a:r>
            <a:r>
              <a:rPr lang="ru-RU" sz="1500" dirty="0">
                <a:solidFill>
                  <a:schemeClr val="tx1"/>
                </a:solidFill>
              </a:rPr>
              <a:t>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</a:t>
            </a:r>
            <a:r>
              <a:rPr lang="ru-RU" sz="1500" dirty="0" smtClean="0">
                <a:solidFill>
                  <a:schemeClr val="tx1"/>
                </a:solidFill>
              </a:rPr>
              <a:t>(+18960,0 </a:t>
            </a:r>
            <a:r>
              <a:rPr lang="ru-RU" sz="1500" dirty="0">
                <a:solidFill>
                  <a:schemeClr val="tx1"/>
                </a:solidFill>
              </a:rPr>
              <a:t>тыс. рублей</a:t>
            </a:r>
            <a:r>
              <a:rPr lang="ru-RU" sz="1500" dirty="0" smtClean="0">
                <a:solidFill>
                  <a:schemeClr val="tx1"/>
                </a:solidFill>
              </a:rPr>
              <a:t>).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Основными причинами увеличения поступлений налога является совершенствование администрирования налога, рост фонда оплаты труда (</a:t>
            </a:r>
            <a:r>
              <a:rPr lang="ru-RU" sz="1500" dirty="0" smtClean="0">
                <a:solidFill>
                  <a:schemeClr val="tx1"/>
                </a:solidFill>
              </a:rPr>
              <a:t>110,8 </a:t>
            </a:r>
            <a:r>
              <a:rPr lang="ru-RU" sz="1500" dirty="0">
                <a:solidFill>
                  <a:schemeClr val="tx1"/>
                </a:solidFill>
              </a:rPr>
              <a:t>процента к </a:t>
            </a:r>
            <a:r>
              <a:rPr lang="ru-RU" sz="1500" dirty="0" smtClean="0">
                <a:solidFill>
                  <a:schemeClr val="tx1"/>
                </a:solidFill>
              </a:rPr>
              <a:t>2018 </a:t>
            </a:r>
            <a:r>
              <a:rPr lang="ru-RU" sz="1500" dirty="0">
                <a:solidFill>
                  <a:schemeClr val="tx1"/>
                </a:solidFill>
              </a:rPr>
              <a:t>году), а также  проведение мероприятий по сокращению задолженности по налогу на доходы физических лиц.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7680850"/>
              </p:ext>
            </p:extLst>
          </p:nvPr>
        </p:nvGraphicFramePr>
        <p:xfrm>
          <a:off x="132928" y="1134616"/>
          <a:ext cx="8924056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0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ОБЪЁМОВ ЗАДОЛЖЕННОСТИ И НЕДОИМКИ ПО НАЛОГОВЫМ ПЛАТЕЖАМ В </a:t>
            </a:r>
            <a:r>
              <a:rPr lang="ru-RU" sz="2000" dirty="0" smtClean="0"/>
              <a:t>2017-2019 </a:t>
            </a:r>
            <a:r>
              <a:rPr lang="ru-RU" sz="2000" dirty="0"/>
              <a:t>ГГ.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4808" y="972743"/>
            <a:ext cx="1227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79512" y="5202910"/>
            <a:ext cx="8784976" cy="13944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r>
              <a:rPr lang="ru-RU" sz="1500" dirty="0"/>
              <a:t>Представлены сведения о задолженности в бюджеты всех уровней по данным информационного ресурса «Расчеты с бюджетом», предоставляемого  Межрайонной ИФНС России №5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30.06.2008 года №65н/ММ-3-1/295@, в состав которого не включаются сведения о федеральных налогах и сборах, зачисляемых в федеральный бюджет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9828842"/>
              </p:ext>
            </p:extLst>
          </p:nvPr>
        </p:nvGraphicFramePr>
        <p:xfrm>
          <a:off x="179512" y="1258692"/>
          <a:ext cx="8792492" cy="38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180050"/>
            <a:ext cx="878497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72816"/>
            <a:ext cx="863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</a:t>
            </a:r>
            <a:r>
              <a:rPr lang="ru-RU" dirty="0" smtClean="0"/>
              <a:t>2019 </a:t>
            </a:r>
            <a:r>
              <a:rPr lang="ru-RU" dirty="0"/>
              <a:t>году </a:t>
            </a:r>
            <a:r>
              <a:rPr lang="ru-RU" dirty="0" smtClean="0"/>
              <a:t>произошло снижение </a:t>
            </a:r>
            <a:r>
              <a:rPr lang="ru-RU" dirty="0"/>
              <a:t>недоимки (неурегулированной задолженности) по налогам и сборам, величина которой в бюджеты всех уровней </a:t>
            </a:r>
            <a:r>
              <a:rPr lang="ru-RU" dirty="0" smtClean="0"/>
              <a:t>уменьшилась </a:t>
            </a:r>
            <a:r>
              <a:rPr lang="ru-RU" dirty="0"/>
              <a:t>за </a:t>
            </a:r>
            <a:r>
              <a:rPr lang="ru-RU" dirty="0" smtClean="0"/>
              <a:t>2019 </a:t>
            </a:r>
            <a:r>
              <a:rPr lang="ru-RU" dirty="0"/>
              <a:t>год на </a:t>
            </a:r>
            <a:r>
              <a:rPr lang="ru-RU" dirty="0" smtClean="0"/>
              <a:t>6 053,67  </a:t>
            </a:r>
            <a:r>
              <a:rPr lang="ru-RU" dirty="0"/>
              <a:t>тыс. рублей и составила на </a:t>
            </a:r>
            <a:r>
              <a:rPr lang="ru-RU" dirty="0" smtClean="0"/>
              <a:t>     1 </a:t>
            </a:r>
            <a:r>
              <a:rPr lang="ru-RU" dirty="0"/>
              <a:t>января </a:t>
            </a:r>
            <a:r>
              <a:rPr lang="ru-RU" dirty="0" smtClean="0"/>
              <a:t>2020 </a:t>
            </a:r>
            <a:r>
              <a:rPr lang="ru-RU" dirty="0"/>
              <a:t>года – </a:t>
            </a:r>
            <a:r>
              <a:rPr lang="ru-RU" dirty="0" smtClean="0"/>
              <a:t>53 727,03 </a:t>
            </a:r>
            <a:r>
              <a:rPr lang="ru-RU" dirty="0"/>
              <a:t>тыс. рублей, или </a:t>
            </a:r>
            <a:r>
              <a:rPr lang="ru-RU" dirty="0" smtClean="0"/>
              <a:t>44,2 </a:t>
            </a:r>
            <a:r>
              <a:rPr lang="ru-RU" dirty="0"/>
              <a:t>процента от суммы задолженности по налогам.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общей сумме недоимки ее величина по федеральным налогам составляет </a:t>
            </a:r>
            <a:r>
              <a:rPr lang="ru-RU" dirty="0" smtClean="0"/>
              <a:t>18189,63 </a:t>
            </a:r>
            <a:r>
              <a:rPr lang="ru-RU" dirty="0"/>
              <a:t>тыс</a:t>
            </a:r>
            <a:r>
              <a:rPr lang="ru-RU" dirty="0" smtClean="0"/>
              <a:t>. рублей</a:t>
            </a:r>
            <a:r>
              <a:rPr lang="ru-RU" dirty="0"/>
              <a:t>, или </a:t>
            </a:r>
            <a:r>
              <a:rPr lang="ru-RU" dirty="0" smtClean="0"/>
              <a:t>33,9 </a:t>
            </a:r>
            <a:r>
              <a:rPr lang="ru-RU" dirty="0"/>
              <a:t>процента, по региональным </a:t>
            </a:r>
            <a:r>
              <a:rPr lang="ru-RU" dirty="0" smtClean="0"/>
              <a:t>–17465,74 </a:t>
            </a:r>
            <a:r>
              <a:rPr lang="ru-RU" dirty="0"/>
              <a:t>тыс</a:t>
            </a:r>
            <a:r>
              <a:rPr lang="ru-RU" dirty="0" smtClean="0"/>
              <a:t>. рублей </a:t>
            </a:r>
            <a:r>
              <a:rPr lang="ru-RU" dirty="0"/>
              <a:t>(</a:t>
            </a:r>
            <a:r>
              <a:rPr lang="ru-RU" dirty="0" smtClean="0"/>
              <a:t>32,5 </a:t>
            </a:r>
            <a:r>
              <a:rPr lang="ru-RU" dirty="0"/>
              <a:t>процента), местным – </a:t>
            </a:r>
            <a:r>
              <a:rPr lang="ru-RU" dirty="0" smtClean="0"/>
              <a:t>15576,58 </a:t>
            </a:r>
            <a:r>
              <a:rPr lang="ru-RU" dirty="0"/>
              <a:t>тыс</a:t>
            </a:r>
            <a:r>
              <a:rPr lang="ru-RU" dirty="0" smtClean="0"/>
              <a:t>. рублей (29,0 </a:t>
            </a:r>
            <a:r>
              <a:rPr lang="ru-RU" dirty="0"/>
              <a:t>процента), по налогам со специальными налоговыми режимами – </a:t>
            </a:r>
            <a:r>
              <a:rPr lang="ru-RU" dirty="0" smtClean="0"/>
              <a:t>2495,09 </a:t>
            </a:r>
            <a:r>
              <a:rPr lang="ru-RU" dirty="0"/>
              <a:t>тыс. рублей (</a:t>
            </a:r>
            <a:r>
              <a:rPr lang="ru-RU" dirty="0" smtClean="0"/>
              <a:t>4,6 </a:t>
            </a:r>
            <a:r>
              <a:rPr lang="ru-RU" dirty="0"/>
              <a:t>процента).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Увеличение </a:t>
            </a:r>
            <a:r>
              <a:rPr lang="ru-RU" dirty="0"/>
              <a:t>недоимки произошло  по федеральным налогам (+ </a:t>
            </a:r>
            <a:r>
              <a:rPr lang="ru-RU" dirty="0" smtClean="0"/>
              <a:t>4016,8 </a:t>
            </a:r>
            <a:r>
              <a:rPr lang="ru-RU" dirty="0"/>
              <a:t>тыс. рублей), </a:t>
            </a:r>
            <a:r>
              <a:rPr lang="ru-RU" dirty="0" smtClean="0"/>
              <a:t>снижение по </a:t>
            </a:r>
            <a:r>
              <a:rPr lang="ru-RU" dirty="0"/>
              <a:t>региональным </a:t>
            </a:r>
            <a:r>
              <a:rPr lang="ru-RU" dirty="0" smtClean="0"/>
              <a:t>(- 6106,2 </a:t>
            </a:r>
            <a:r>
              <a:rPr lang="ru-RU" dirty="0"/>
              <a:t>тыс. рублей),  местным налогам </a:t>
            </a:r>
            <a:r>
              <a:rPr lang="ru-RU" dirty="0" smtClean="0"/>
              <a:t>(- 3571,9 </a:t>
            </a:r>
            <a:r>
              <a:rPr lang="ru-RU" dirty="0"/>
              <a:t>тыс. рублей),  по налогам со специальными налоговыми режимами </a:t>
            </a:r>
            <a:r>
              <a:rPr lang="ru-RU" dirty="0" smtClean="0"/>
              <a:t>(- 392,8 </a:t>
            </a:r>
            <a:r>
              <a:rPr lang="ru-RU" dirty="0"/>
              <a:t>тыс. рублей) </a:t>
            </a:r>
          </a:p>
        </p:txBody>
      </p:sp>
    </p:spTree>
    <p:extLst>
      <p:ext uri="{BB962C8B-B14F-4D97-AF65-F5344CB8AC3E}">
        <p14:creationId xmlns:p14="http://schemas.microsoft.com/office/powerpoint/2010/main" val="7642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СТРУКТУРА ДОХОДОВ БЮДЖЕТА </a:t>
            </a:r>
            <a:br>
              <a:rPr lang="ru-RU" sz="2400" dirty="0"/>
            </a:br>
            <a:r>
              <a:rPr lang="ru-RU" sz="2400" dirty="0"/>
              <a:t>ДЯТЬКОВСКОГО РАЙОНА ЗА </a:t>
            </a:r>
            <a:r>
              <a:rPr lang="ru-RU" sz="2400" dirty="0" smtClean="0"/>
              <a:t>2019 </a:t>
            </a:r>
            <a:r>
              <a:rPr lang="ru-RU" sz="2400" dirty="0"/>
              <a:t>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276116"/>
              </p:ext>
            </p:extLst>
          </p:nvPr>
        </p:nvGraphicFramePr>
        <p:xfrm>
          <a:off x="156801" y="1340768"/>
          <a:ext cx="89644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4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 НАЛОГОВЫХ ДОХОДОВ В ОБЩЕМ ОБЪЕМЕ НАЛОГОВЫХ И НЕНАЛОГОВЫХ ДОХОДОВ ЗА </a:t>
            </a:r>
            <a:r>
              <a:rPr lang="ru-RU" sz="2000" dirty="0" smtClean="0"/>
              <a:t>2018-2019 </a:t>
            </a:r>
            <a:r>
              <a:rPr lang="ru-RU" sz="2000" dirty="0"/>
              <a:t>ГОДЫ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88423"/>
              </p:ext>
            </p:extLst>
          </p:nvPr>
        </p:nvGraphicFramePr>
        <p:xfrm>
          <a:off x="-180528" y="2420888"/>
          <a:ext cx="95050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28800"/>
            <a:ext cx="6480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2532206"/>
              </p:ext>
            </p:extLst>
          </p:nvPr>
        </p:nvGraphicFramePr>
        <p:xfrm>
          <a:off x="457200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023504"/>
              </p:ext>
            </p:extLst>
          </p:nvPr>
        </p:nvGraphicFramePr>
        <p:xfrm>
          <a:off x="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9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ИНФОРМАЦИЯ О ПОСТУПЛЕНИИ НАЛОГОВЫХ И НЕНАЛОГОВЫХ ДОХОДОВ БЮДЖЕТА ДЯТЬКОВСКОГО РАЙОНА В РАЗРЕЗЕ АДМИНИСТРАТОРОВ (ТЫС. РУБЛЕЙ)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102705" y="4114208"/>
            <a:ext cx="2808312" cy="10520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Росприроднадзора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(плата за негативное воздействие на окружающую среду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-283,5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645,4</a:t>
            </a:r>
          </a:p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778</a:t>
            </a:r>
          </a:p>
          <a:p>
            <a:pPr algn="ctr">
              <a:defRPr/>
            </a:pP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02706" y="2688025"/>
            <a:ext cx="2808312" cy="13691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Роспотребнадзора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нарушения законодательства в области обеспечения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санитарно-эпидемиологического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благополучия человека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- 339,1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285,7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 290,9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3144371" y="3663768"/>
            <a:ext cx="2808312" cy="12040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России по Брянской области</a:t>
            </a:r>
          </a:p>
          <a:p>
            <a:pPr algn="ctr"/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(НДФЛ, УСН, ЕНВД, ЕСХН, налог на игорный бизнес, ГП, денежные взыскания (штрафы) за нарушения налогового законодательства</a:t>
            </a:r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-230553,2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2107789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197609,6</a:t>
            </a:r>
          </a:p>
          <a:p>
            <a:pPr algn="ctr"/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102706" y="1166294"/>
            <a:ext cx="2808312" cy="14646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4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«МВД» Дятьковский </a:t>
            </a:r>
          </a:p>
          <a:p>
            <a:pPr algn="ctr"/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административные правонарушения в области государственного регулирования производства и оборота этилового спирта, алкогольной и спиртосодержащей продукции; за административные правонарушения предусмотренные статьей 20,25 КОАП</a:t>
            </a:r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- 2696,7</a:t>
            </a:r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2103,6</a:t>
            </a:r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1220,1</a:t>
            </a:r>
          </a:p>
          <a:p>
            <a:pPr algn="ctr"/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628" y="1212012"/>
            <a:ext cx="2834316" cy="14189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Дятьковского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246177,7</a:t>
            </a:r>
          </a:p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225650,6</a:t>
            </a:r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212826,8</a:t>
            </a:r>
          </a:p>
          <a:p>
            <a:pPr lvl="0" algn="ctr"/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144372" y="2688024"/>
            <a:ext cx="2808312" cy="91868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Росреестра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(штрафы за нарушение земельного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законодательства)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-115,0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134,2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121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144373" y="4929076"/>
            <a:ext cx="2808312" cy="92647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ветеринарии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(прочие административные штрафы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- 78,0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56,1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53,8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82629" y="2688025"/>
            <a:ext cx="2841383" cy="76637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Инспекция Гостехнадзора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Брянской области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17,3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8,1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144373" y="1170284"/>
            <a:ext cx="2808312" cy="146068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Дятьковского района</a:t>
            </a:r>
          </a:p>
          <a:p>
            <a:pPr algn="ctr"/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(госпошлина за выдачу разрешения на установку рекламной конструкции, дивиденды по акциям, арендная плата за землю и имущество, доходы от продажи муниципального имущества и земельных участков, штрафы комиссии по делам </a:t>
            </a:r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несовершеннолетних)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-211,8</a:t>
            </a:r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– 146,7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108,9</a:t>
            </a:r>
          </a:p>
          <a:p>
            <a:pPr algn="ctr"/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82630" y="3511459"/>
            <a:ext cx="2821314" cy="78531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Генеральная прокуратура Российской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72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4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4374" y="6021288"/>
            <a:ext cx="5766644" cy="8367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72000" rtlCol="0" anchor="ctr"/>
          <a:lstStyle/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/>
            <a:endParaRPr lang="ru-RU" sz="1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потребительского рынка и услуг, контроля в сфере производства и оборота этилового спирта, алкогольной и спиртосодержащей продукции Брянской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области – (-32,5);</a:t>
            </a:r>
            <a:endParaRPr lang="ru-RU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антимонопольная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служба – 156;</a:t>
            </a: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Департамент природных ресурсов и экологии Брянской обл.-150;Отдел культуры администрации Дятьковского района -383,7</a:t>
            </a:r>
          </a:p>
          <a:p>
            <a:pPr algn="ctr"/>
            <a:endParaRPr lang="ru-RU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182629" y="5179246"/>
            <a:ext cx="2841383" cy="61242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Федеральное казначейство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2780,7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2426,3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2260,2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82629" y="4353837"/>
            <a:ext cx="2841383" cy="76835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поселений Дятьковского 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1116,7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1132,5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848,6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628" y="1166293"/>
            <a:ext cx="283431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182629" y="5848732"/>
            <a:ext cx="2841383" cy="100926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 по управлению муниципальным имуществом и архитектуре Дятьковского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7252,7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7722,3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9394,7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6102705" y="5235410"/>
            <a:ext cx="2808313" cy="71387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палата Дятьковского района </a:t>
            </a:r>
            <a:endPara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 -5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65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ЧТО ТАКОЕ ФИНАНСОВАЯ ПОМОЩЬ МЕСТНЫМ БЮДЖЕТАМ?</a:t>
            </a:r>
            <a:endParaRPr lang="en-US" sz="2200" dirty="0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invGray">
          <a:xfrm>
            <a:off x="631858" y="1600200"/>
            <a:ext cx="5486400" cy="4495800"/>
          </a:xfrm>
          <a:prstGeom prst="rightArrow">
            <a:avLst>
              <a:gd name="adj1" fmla="val 79306"/>
              <a:gd name="adj2" fmla="val 30226"/>
            </a:avLst>
          </a:prstGeom>
          <a:gradFill rotWithShape="1">
            <a:gsLst>
              <a:gs pos="0">
                <a:srgbClr val="1F5967"/>
              </a:gs>
              <a:gs pos="100000">
                <a:srgbClr val="1F5967">
                  <a:gamma/>
                  <a:tint val="57647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blackWhite">
          <a:xfrm>
            <a:off x="762000" y="2183087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определения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конкретной цели их использования 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blackWhite">
          <a:xfrm>
            <a:off x="762000" y="3352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финансирование «переданных» 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другим публично-правовым 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образованиям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полномочий </a:t>
            </a:r>
          </a:p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blackWhite">
          <a:xfrm>
            <a:off x="762000" y="4495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algn="ctr" eaLnBrk="0" hangingPunct="0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условиях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долевого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софинансирования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расходов других бюджетов</a:t>
            </a: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5943600" y="3200400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2000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68760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Местным бюджетам из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бюджетов других уровней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предоставляется финансовая помощь. </a:t>
            </a:r>
          </a:p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Бюджетным языком эти взаимоотношения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называются </a:t>
            </a:r>
            <a:r>
              <a:rPr lang="ru-RU" sz="1600" i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межбюджетными трансфертами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96000" y="3608149"/>
            <a:ext cx="2652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межбюджетных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трансфертов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9763"/>
          </a:xfrm>
        </p:spPr>
        <p:txBody>
          <a:bodyPr/>
          <a:lstStyle/>
          <a:p>
            <a: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 Дятьковского района!</a:t>
            </a:r>
            <a:r>
              <a:rPr lang="ru-RU" i="1" dirty="0">
                <a:solidFill>
                  <a:schemeClr val="tx1"/>
                </a:solidFill>
                <a:cs typeface="Calibri" pitchFamily="34" charset="0"/>
              </a:rPr>
              <a:t/>
            </a:r>
            <a:br>
              <a:rPr lang="ru-RU" i="1" dirty="0">
                <a:solidFill>
                  <a:schemeClr val="tx1"/>
                </a:solidFill>
                <a:cs typeface="Calibri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43896"/>
            <a:ext cx="8712968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i="1" dirty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Информационный сборник «Бюджет для граждан»  подготовлен на основе проекта решения Дятьковского районного Совета народных депутатов «Об исполнении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год». Из всех этапов бюджетного процесса исполнение бюджета-один из важнейших. В издании наглядно и доступно представлены объемы и направления бюджетных средств, отражена полнота выполнения органами местного самоуправления района взятых на себя обязательств по обеспечению задач и функций, стоящих перед районом. Издание рассчитано на широкий круг заинтересованных лиц.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Годовой отчет об исполнении бюджета Дятьковского района 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внесен администрацией Дятьковского района в Дятьковский районный Совет народных депутатов 30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можно ознакомиться на  официальном  сайте  администрации Дятьковского района ( http://admindtk.ru/) в разделе «Экономика и финансы»-«Финансы»-«Решения СНД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С уважением,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Глава администрации Дятьковского района 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П.В. </a:t>
            </a:r>
            <a:r>
              <a:rPr lang="ru-RU" sz="15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Валяев</a:t>
            </a: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3645456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2,0 процента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за счет увеличения объема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дотаций.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908180" y="952444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501689"/>
              </p:ext>
            </p:extLst>
          </p:nvPr>
        </p:nvGraphicFramePr>
        <p:xfrm>
          <a:off x="2438400" y="1295944"/>
          <a:ext cx="6166048" cy="2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3870419"/>
              </p:ext>
            </p:extLst>
          </p:nvPr>
        </p:nvGraphicFramePr>
        <p:xfrm>
          <a:off x="2483768" y="4243831"/>
          <a:ext cx="6336704" cy="249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49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ятиугольник 58"/>
          <p:cNvSpPr/>
          <p:nvPr/>
        </p:nvSpPr>
        <p:spPr>
          <a:xfrm>
            <a:off x="0" y="3002632"/>
            <a:ext cx="9144000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5" name="Пятиугольник 64"/>
          <p:cNvSpPr/>
          <p:nvPr/>
        </p:nvSpPr>
        <p:spPr>
          <a:xfrm>
            <a:off x="1" y="5025848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8" name="Пятиугольник 57"/>
          <p:cNvSpPr/>
          <p:nvPr/>
        </p:nvSpPr>
        <p:spPr>
          <a:xfrm>
            <a:off x="186802" y="1296833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ВЫПЛАЧИВАЕМЫЕ ИЗ БЮДЖЕТА ДЕНЕЖНЫЕ СРЕДСТВА НАЗЫВАЮТСЯ РАСХОДАМИ БЮДЖЕТА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757611" y="4717260"/>
            <a:ext cx="1555200" cy="1842095"/>
            <a:chOff x="894177" y="5232838"/>
            <a:chExt cx="1549130" cy="1527957"/>
          </a:xfrm>
        </p:grpSpPr>
        <p:pic>
          <p:nvPicPr>
            <p:cNvPr id="4" name="Picture 10" descr="http://www.oursarmy.ru/_nw/11/44368637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177" y="5232838"/>
              <a:ext cx="1549129" cy="109707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5" name="TextBox 4"/>
            <p:cNvSpPr txBox="1"/>
            <p:nvPr/>
          </p:nvSpPr>
          <p:spPr>
            <a:xfrm>
              <a:off x="894178" y="6329908"/>
              <a:ext cx="1549129" cy="430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оборону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177047" y="4717258"/>
            <a:ext cx="1555200" cy="1827002"/>
            <a:chOff x="2483879" y="4986264"/>
            <a:chExt cx="1658578" cy="1710869"/>
          </a:xfrm>
        </p:grpSpPr>
        <p:sp>
          <p:nvSpPr>
            <p:cNvPr id="7" name="TextBox 6"/>
            <p:cNvSpPr txBox="1"/>
            <p:nvPr/>
          </p:nvSpPr>
          <p:spPr>
            <a:xfrm>
              <a:off x="2483879" y="6100533"/>
              <a:ext cx="1658578" cy="596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безопасность и правоохранительную деятельность</a:t>
              </a:r>
            </a:p>
          </p:txBody>
        </p:sp>
        <p:pic>
          <p:nvPicPr>
            <p:cNvPr id="8" name="Picture 2" descr="\\DEPO17\Post\ИСПОЛНЕНИЕ БЮДЖЕТА\Исполнение бюджета в 2014 году\отчет за 2014 год\Бюджет для граждан\новые фото\Рисунок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70" r="4206"/>
            <a:stretch/>
          </p:blipFill>
          <p:spPr bwMode="auto">
            <a:xfrm>
              <a:off x="2483879" y="4986264"/>
              <a:ext cx="1658578" cy="1119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2061605" y="4717260"/>
            <a:ext cx="1555200" cy="1831289"/>
            <a:chOff x="4974899" y="4787306"/>
            <a:chExt cx="1541318" cy="1920267"/>
          </a:xfrm>
        </p:grpSpPr>
        <p:pic>
          <p:nvPicPr>
            <p:cNvPr id="10" name="Picture 2" descr="http://myfxtransfers.com/wp-content/uploads/2011/08/onetime-regular_money_transfer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74899" y="4787306"/>
              <a:ext cx="1541317" cy="125327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1" name="TextBox 10"/>
            <p:cNvSpPr txBox="1"/>
            <p:nvPr/>
          </p:nvSpPr>
          <p:spPr>
            <a:xfrm>
              <a:off x="4974901" y="6039521"/>
              <a:ext cx="1541316" cy="668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предоставление межбюджетных трансфертов бюджетам поселений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473221" y="4717261"/>
            <a:ext cx="1555200" cy="1815473"/>
            <a:chOff x="6186300" y="2666653"/>
            <a:chExt cx="1728000" cy="2065722"/>
          </a:xfrm>
          <a:solidFill>
            <a:schemeClr val="bg1">
              <a:lumMod val="95000"/>
            </a:schemeClr>
          </a:solidFill>
        </p:grpSpPr>
        <p:pic>
          <p:nvPicPr>
            <p:cNvPr id="16" name="Picture 16" descr="http://www.86gkh.ru/gkh/RazdelGKH.jpg"/>
            <p:cNvPicPr>
              <a:picLocks noChangeAspect="1" noChangeArrowheads="1"/>
            </p:cNvPicPr>
            <p:nvPr/>
          </p:nvPicPr>
          <p:blipFill rotWithShape="1">
            <a:blip r:embed="rId5"/>
            <a:srcRect l="6817" t="4650" r="5945" b="4236"/>
            <a:stretch/>
          </p:blipFill>
          <p:spPr bwMode="auto">
            <a:xfrm>
              <a:off x="6186300" y="2666653"/>
              <a:ext cx="1727999" cy="150493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7" name="TextBox 16"/>
            <p:cNvSpPr txBox="1"/>
            <p:nvPr/>
          </p:nvSpPr>
          <p:spPr>
            <a:xfrm>
              <a:off x="6186300" y="4158902"/>
              <a:ext cx="1728000" cy="573473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жилищно-коммунальное хозяйство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757608" y="2730522"/>
            <a:ext cx="1555199" cy="1646184"/>
            <a:chOff x="790285" y="3304816"/>
            <a:chExt cx="1524033" cy="1540824"/>
          </a:xfrm>
          <a:solidFill>
            <a:schemeClr val="bg1">
              <a:lumMod val="95000"/>
            </a:schemeClr>
          </a:solidFill>
        </p:grpSpPr>
        <p:pic>
          <p:nvPicPr>
            <p:cNvPr id="21" name="Picture 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90285" y="3304816"/>
              <a:ext cx="1524032" cy="114071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2" name="TextBox 21"/>
            <p:cNvSpPr txBox="1"/>
            <p:nvPr/>
          </p:nvSpPr>
          <p:spPr>
            <a:xfrm>
              <a:off x="790286" y="4445530"/>
              <a:ext cx="1524032" cy="40011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экономику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173675" y="2831626"/>
            <a:ext cx="1548000" cy="1545080"/>
            <a:chOff x="172565" y="1996815"/>
            <a:chExt cx="1704208" cy="1283827"/>
          </a:xfrm>
          <a:solidFill>
            <a:schemeClr val="bg1">
              <a:lumMod val="95000"/>
            </a:schemeClr>
          </a:solidFill>
        </p:grpSpPr>
        <p:pic>
          <p:nvPicPr>
            <p:cNvPr id="24" name="Picture 3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2565" y="1996815"/>
              <a:ext cx="1704208" cy="103760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5" name="TextBox 24"/>
            <p:cNvSpPr txBox="1"/>
            <p:nvPr/>
          </p:nvSpPr>
          <p:spPr>
            <a:xfrm>
              <a:off x="172565" y="3034421"/>
              <a:ext cx="1704208" cy="246221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социальную политику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80966" y="1171253"/>
            <a:ext cx="1548000" cy="1277619"/>
            <a:chOff x="2339752" y="2231029"/>
            <a:chExt cx="1524015" cy="1277619"/>
          </a:xfrm>
        </p:grpSpPr>
        <p:pic>
          <p:nvPicPr>
            <p:cNvPr id="27" name="Picture 18" descr="http://peopleandcountries.com/data/attachment/portal/201311/06/2155543tzphhlht3ntpt8q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39752" y="2231029"/>
              <a:ext cx="1524015" cy="10160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8" name="TextBox 27"/>
            <p:cNvSpPr txBox="1"/>
            <p:nvPr/>
          </p:nvSpPr>
          <p:spPr>
            <a:xfrm>
              <a:off x="2339752" y="3247038"/>
              <a:ext cx="1524015" cy="2616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образование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061600" y="2730522"/>
            <a:ext cx="1555201" cy="1667947"/>
            <a:chOff x="3779948" y="1966846"/>
            <a:chExt cx="1512095" cy="1555707"/>
          </a:xfrm>
        </p:grpSpPr>
        <p:pic>
          <p:nvPicPr>
            <p:cNvPr id="30" name="Picture 3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779948" y="1966846"/>
              <a:ext cx="1512095" cy="1155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1" name="TextBox 30"/>
            <p:cNvSpPr txBox="1"/>
            <p:nvPr/>
          </p:nvSpPr>
          <p:spPr>
            <a:xfrm>
              <a:off x="3779949" y="3122443"/>
              <a:ext cx="1512094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физическую культуру и спорт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74223" y="2730523"/>
            <a:ext cx="1555200" cy="1646184"/>
            <a:chOff x="8185546" y="1695429"/>
            <a:chExt cx="1699037" cy="1571767"/>
          </a:xfrm>
          <a:solidFill>
            <a:schemeClr val="bg1">
              <a:lumMod val="95000"/>
            </a:schemeClr>
          </a:solidFill>
        </p:grpSpPr>
        <p:pic>
          <p:nvPicPr>
            <p:cNvPr id="33" name="Picture 6" descr="http://sroportal.ru/media/%D0%BE%D0%B1%D1%81%D1%83%D0%B6%D0%B4%D0%B5%D0%BD%D0%B8%D0%B5-300x204.jpe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185546" y="1695429"/>
              <a:ext cx="1699037" cy="110376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4" name="TextBox 33"/>
            <p:cNvSpPr txBox="1"/>
            <p:nvPr/>
          </p:nvSpPr>
          <p:spPr>
            <a:xfrm>
              <a:off x="8185546" y="2799196"/>
              <a:ext cx="1699037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общегосударственные </a:t>
              </a:r>
              <a:endPara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вопросы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473219" y="2730521"/>
            <a:ext cx="1555200" cy="1646183"/>
            <a:chOff x="5517538" y="1905675"/>
            <a:chExt cx="1525497" cy="1528856"/>
          </a:xfrm>
        </p:grpSpPr>
        <p:pic>
          <p:nvPicPr>
            <p:cNvPr id="35" name="Picture 3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17538" y="1905675"/>
              <a:ext cx="1525497" cy="1144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6" name="TextBox 35"/>
            <p:cNvSpPr txBox="1"/>
            <p:nvPr/>
          </p:nvSpPr>
          <p:spPr>
            <a:xfrm>
              <a:off x="5517538" y="3034421"/>
              <a:ext cx="1525497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культуру,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кинематографию</a:t>
              </a:r>
            </a:p>
          </p:txBody>
        </p:sp>
      </p:grpSp>
      <p:sp>
        <p:nvSpPr>
          <p:cNvPr id="41" name="Пятиугольник 40"/>
          <p:cNvSpPr/>
          <p:nvPr/>
        </p:nvSpPr>
        <p:spPr>
          <a:xfrm>
            <a:off x="186802" y="1280777"/>
            <a:ext cx="6480720" cy="1037289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БЮДЖЕТ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63828" y="4717261"/>
            <a:ext cx="1557572" cy="1842098"/>
            <a:chOff x="363826" y="4601142"/>
            <a:chExt cx="1557572" cy="1842098"/>
          </a:xfrm>
        </p:grpSpPr>
        <p:sp>
          <p:nvSpPr>
            <p:cNvPr id="14" name="TextBox 13"/>
            <p:cNvSpPr txBox="1"/>
            <p:nvPr/>
          </p:nvSpPr>
          <p:spPr>
            <a:xfrm>
              <a:off x="363826" y="5944642"/>
              <a:ext cx="1555200" cy="498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обслуживание государственного и муниципального долга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12" t="44086" r="13772" b="25649"/>
            <a:stretch/>
          </p:blipFill>
          <p:spPr bwMode="auto">
            <a:xfrm>
              <a:off x="382249" y="4601142"/>
              <a:ext cx="1539149" cy="13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Нашивка 69"/>
          <p:cNvSpPr>
            <a:spLocks noChangeAspect="1"/>
          </p:cNvSpPr>
          <p:nvPr/>
        </p:nvSpPr>
        <p:spPr>
          <a:xfrm>
            <a:off x="264714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Нашивка 71"/>
          <p:cNvSpPr>
            <a:spLocks noChangeAspect="1"/>
          </p:cNvSpPr>
          <p:nvPr/>
        </p:nvSpPr>
        <p:spPr>
          <a:xfrm>
            <a:off x="1944070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Нашивка 82"/>
          <p:cNvSpPr>
            <a:spLocks noChangeAspect="1"/>
          </p:cNvSpPr>
          <p:nvPr/>
        </p:nvSpPr>
        <p:spPr>
          <a:xfrm>
            <a:off x="364007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Нашивка 83"/>
          <p:cNvSpPr>
            <a:spLocks noChangeAspect="1"/>
          </p:cNvSpPr>
          <p:nvPr/>
        </p:nvSpPr>
        <p:spPr>
          <a:xfrm>
            <a:off x="535568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Нашивка 84"/>
          <p:cNvSpPr>
            <a:spLocks noChangeAspect="1"/>
          </p:cNvSpPr>
          <p:nvPr/>
        </p:nvSpPr>
        <p:spPr>
          <a:xfrm>
            <a:off x="7059510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6" name="Нашивка 85"/>
          <p:cNvSpPr>
            <a:spLocks noChangeAspect="1"/>
          </p:cNvSpPr>
          <p:nvPr/>
        </p:nvSpPr>
        <p:spPr>
          <a:xfrm>
            <a:off x="283838" y="54577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Нашивка 86"/>
          <p:cNvSpPr>
            <a:spLocks noChangeAspect="1"/>
          </p:cNvSpPr>
          <p:nvPr/>
        </p:nvSpPr>
        <p:spPr>
          <a:xfrm>
            <a:off x="1963194" y="5457757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Нашивка 87"/>
          <p:cNvSpPr>
            <a:spLocks noChangeAspect="1"/>
          </p:cNvSpPr>
          <p:nvPr/>
        </p:nvSpPr>
        <p:spPr>
          <a:xfrm>
            <a:off x="365919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9" name="Нашивка 88"/>
          <p:cNvSpPr>
            <a:spLocks noChangeAspect="1"/>
          </p:cNvSpPr>
          <p:nvPr/>
        </p:nvSpPr>
        <p:spPr>
          <a:xfrm>
            <a:off x="537480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0" name="Нашивка 89"/>
          <p:cNvSpPr>
            <a:spLocks noChangeAspect="1"/>
          </p:cNvSpPr>
          <p:nvPr/>
        </p:nvSpPr>
        <p:spPr>
          <a:xfrm>
            <a:off x="7078634" y="5472329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>
            <a:spLocks noChangeAspect="1"/>
          </p:cNvSpPr>
          <p:nvPr/>
        </p:nvSpPr>
        <p:spPr>
          <a:xfrm>
            <a:off x="7074254" y="17058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User\Desktop\1524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2" y="2730523"/>
            <a:ext cx="1555194" cy="123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1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878039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</a:t>
            </a:r>
            <a:r>
              <a:rPr lang="ru-RU" sz="1600" dirty="0" smtClean="0"/>
              <a:t>2018 </a:t>
            </a:r>
            <a:r>
              <a:rPr lang="ru-RU" sz="1600" dirty="0"/>
              <a:t>годом наблюдается увеличение расходов на сумму </a:t>
            </a:r>
            <a:r>
              <a:rPr lang="ru-RU" sz="1600" dirty="0" smtClean="0"/>
              <a:t>35 485,56 тыс</a:t>
            </a:r>
            <a:r>
              <a:rPr lang="ru-RU" sz="1600" dirty="0"/>
              <a:t>. рублей, или </a:t>
            </a:r>
            <a:r>
              <a:rPr lang="ru-RU" sz="1600" dirty="0" smtClean="0"/>
              <a:t>на 4,5 </a:t>
            </a:r>
            <a:r>
              <a:rPr lang="ru-RU" sz="1600" dirty="0"/>
              <a:t>процента.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РАСХОДЫ БЮДЖЕТА ДЯТЬКОВСКОГО </a:t>
            </a:r>
            <a:br>
              <a:rPr lang="ru-RU" sz="2000" dirty="0"/>
            </a:br>
            <a:r>
              <a:rPr lang="ru-RU" sz="2000" dirty="0"/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582011"/>
              </p:ext>
            </p:extLst>
          </p:nvPr>
        </p:nvGraphicFramePr>
        <p:xfrm>
          <a:off x="107504" y="1412776"/>
          <a:ext cx="8784975" cy="5345484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/>
                <a:gridCol w="1534095"/>
                <a:gridCol w="1480934"/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61 369,2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68 194,8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3 965,5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4 322,1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3 402,7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3 684,5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8 064,8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7 067,8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5 254,7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11 015,8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560 378,2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587 900,4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67 296,5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73 532,7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59 395,2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41 515,2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11 875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20 248,4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1 931,7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2 490,4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9 520,5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7 967,4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792 454</a:t>
                      </a: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827 939,5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81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ИСПОЛНЕНИЕ БЮДЖЕТА ДЯТЬКОВСКОГО РАЙОНА  ПО СОЦИАЛЬНО-ЗНАЧИМЫМ РАСХОДАМ</a:t>
            </a: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0100968"/>
              </p:ext>
            </p:extLst>
          </p:nvPr>
        </p:nvGraphicFramePr>
        <p:xfrm>
          <a:off x="179512" y="1367057"/>
          <a:ext cx="8784976" cy="4464496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3744416"/>
                <a:gridCol w="2016224"/>
                <a:gridCol w="1584176"/>
                <a:gridCol w="1440160"/>
              </a:tblGrid>
              <a:tr h="1262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статей расходов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 за 2019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общим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социально-значимым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453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Оплата труда и начисления на оплату труда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75 371,8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по охране семьи и детства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31 252,2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Теплоэнергоресурсы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2 596,9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560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 бюджетным и автономным учреждениям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заработная плата с начислениями;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коммунальные услуги;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расходы на питание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659 873,6</a:t>
                      </a: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494 611,3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65 261,1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8 120,3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79,7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59,7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1,0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1,1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 расходов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769094,5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92,9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</a:tbl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65539" y="6133139"/>
            <a:ext cx="9036496" cy="720079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600" dirty="0"/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831553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РАСХОДОВ БЮДЖЕТА ДЯТЬКОВСКОГО РАЙОНА В </a:t>
            </a:r>
            <a:r>
              <a:rPr lang="ru-RU" sz="2000" dirty="0" smtClean="0"/>
              <a:t>2017-2019ГГ</a:t>
            </a:r>
            <a:r>
              <a:rPr lang="ru-RU" sz="2000" dirty="0"/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ОТРАСЛЯМ</a:t>
            </a: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8351875"/>
              </p:ext>
            </p:extLst>
          </p:nvPr>
        </p:nvGraphicFramePr>
        <p:xfrm>
          <a:off x="0" y="980728"/>
          <a:ext cx="91209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072874" y="983255"/>
            <a:ext cx="1071126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511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РАСХОДОВ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2019 </a:t>
            </a:r>
            <a:r>
              <a:rPr lang="ru-RU" sz="2000" dirty="0"/>
              <a:t>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618588"/>
              </p:ext>
            </p:extLst>
          </p:nvPr>
        </p:nvGraphicFramePr>
        <p:xfrm>
          <a:off x="539552" y="1340768"/>
          <a:ext cx="828092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5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ПОВЫШЕНИЕ СРЕДНЕЙ ЗАРАБОТНОЙ ПЛАТЫ В </a:t>
            </a:r>
            <a:r>
              <a:rPr lang="ru-RU" sz="1800" dirty="0" smtClean="0"/>
              <a:t>2019 </a:t>
            </a:r>
            <a:r>
              <a:rPr lang="ru-RU" sz="1800" dirty="0"/>
              <a:t>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778931"/>
              </p:ext>
            </p:extLst>
          </p:nvPr>
        </p:nvGraphicFramePr>
        <p:xfrm>
          <a:off x="251520" y="1124744"/>
          <a:ext cx="8640960" cy="5400599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33074"/>
                <a:gridCol w="2787406"/>
                <a:gridCol w="2160240"/>
                <a:gridCol w="2160240"/>
              </a:tblGrid>
              <a:tr h="82586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2019 год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на 01.01.2020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10482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24 169,0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24 681,3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23 252,0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23 252,4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22 075,0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22 077,0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037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21 731,0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21 732,0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899"/>
            <a:ext cx="9144000" cy="84781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</a:t>
            </a:r>
            <a:r>
              <a:rPr lang="ru-RU" sz="2000" dirty="0"/>
              <a:t>ОБРАЗОВАНИЕ</a:t>
            </a:r>
            <a:br>
              <a:rPr lang="ru-RU" sz="2000" dirty="0"/>
            </a:br>
            <a:r>
              <a:rPr lang="ru-RU" sz="2000" dirty="0"/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(субсидии </a:t>
              </a:r>
              <a:r>
                <a:rPr lang="ru-RU" sz="1200" dirty="0">
                  <a:solidFill>
                    <a:schemeClr val="tx1"/>
                  </a:solidFill>
                </a:rPr>
                <a:t>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</a:t>
              </a:r>
              <a:r>
                <a:rPr lang="ru-RU" sz="1200" dirty="0" smtClean="0">
                  <a:solidFill>
                    <a:schemeClr val="tx1"/>
                  </a:solidFill>
                </a:rPr>
                <a:t>)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(13 общеобразовательных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33521" y="3007377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учреждений психолого-медико-социального сопровождения, учреждений</a:t>
              </a:r>
              <a:r>
                <a:rPr lang="ru-RU" sz="1200" dirty="0" smtClean="0">
                  <a:solidFill>
                    <a:schemeClr val="tx1"/>
                  </a:solidFill>
                </a:rPr>
                <a:t>, обеспечивающих </a:t>
              </a:r>
              <a:r>
                <a:rPr lang="ru-RU" sz="1200" dirty="0">
                  <a:solidFill>
                    <a:schemeClr val="tx1"/>
                  </a:solidFill>
                </a:rPr>
                <a:t>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2019 – 192 835,2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17 </a:t>
            </a:r>
            <a:r>
              <a:rPr lang="ru-RU" sz="1200" dirty="0" smtClean="0"/>
              <a:t>9134,3</a:t>
            </a:r>
          </a:p>
          <a:p>
            <a:pPr algn="ctr"/>
            <a:r>
              <a:rPr lang="ru-RU" sz="1200" dirty="0" smtClean="0"/>
              <a:t>2017 </a:t>
            </a:r>
            <a:r>
              <a:rPr lang="ru-RU" sz="1200" dirty="0"/>
              <a:t>– </a:t>
            </a:r>
            <a:r>
              <a:rPr lang="ru-RU" sz="1200" dirty="0" smtClean="0"/>
              <a:t>175205,5</a:t>
            </a:r>
            <a:endParaRPr lang="ru-RU" sz="1200" dirty="0"/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2019 – 300 949,0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287 871,5</a:t>
            </a:r>
          </a:p>
          <a:p>
            <a:pPr algn="ctr"/>
            <a:r>
              <a:rPr lang="ru-RU" sz="1200" dirty="0" smtClean="0"/>
              <a:t>2017 </a:t>
            </a:r>
            <a:r>
              <a:rPr lang="ru-RU" sz="1200" dirty="0"/>
              <a:t>– </a:t>
            </a:r>
            <a:r>
              <a:rPr lang="ru-RU" sz="1200" dirty="0" smtClean="0"/>
              <a:t>259794,5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2019 – 3 623,9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3 540,7</a:t>
            </a:r>
          </a:p>
          <a:p>
            <a:pPr algn="ctr"/>
            <a:r>
              <a:rPr lang="ru-RU" sz="1200" dirty="0" smtClean="0"/>
              <a:t>2017 </a:t>
            </a:r>
            <a:r>
              <a:rPr lang="ru-RU" sz="1200" dirty="0"/>
              <a:t>– </a:t>
            </a:r>
            <a:r>
              <a:rPr lang="ru-RU" sz="1200" dirty="0" smtClean="0"/>
              <a:t>3315,7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2019 – 23 860,2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23 188,1</a:t>
            </a:r>
          </a:p>
          <a:p>
            <a:pPr algn="ctr"/>
            <a:r>
              <a:rPr lang="ru-RU" sz="1200" dirty="0" smtClean="0"/>
              <a:t>2017 </a:t>
            </a:r>
            <a:r>
              <a:rPr lang="ru-RU" sz="1200" dirty="0"/>
              <a:t>– 21945 </a:t>
            </a:r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Дополнительное образование детей</a:t>
              </a:r>
              <a:endParaRPr lang="ru-RU" sz="12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2019 – 67 578,4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66 643,5 </a:t>
            </a:r>
          </a:p>
          <a:p>
            <a:pPr algn="ctr"/>
            <a:r>
              <a:rPr lang="ru-RU" sz="1200" dirty="0" smtClean="0"/>
              <a:t>2017 </a:t>
            </a:r>
            <a:r>
              <a:rPr lang="ru-RU" sz="1200" dirty="0"/>
              <a:t>– </a:t>
            </a:r>
            <a:r>
              <a:rPr lang="ru-RU" sz="1200" dirty="0" smtClean="0"/>
              <a:t>175205,5</a:t>
            </a:r>
            <a:endParaRPr lang="ru-RU" sz="1200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358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КУЛЬТУРУ</a:t>
            </a:r>
            <a:endParaRPr lang="ru-RU" sz="20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1396" y="1082326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73 532,7 тыс</a:t>
            </a:r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1004831" y="2938549"/>
            <a:ext cx="4347695" cy="2160246"/>
            <a:chOff x="354636" y="-1"/>
            <a:chExt cx="8214318" cy="1417662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53 710,5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48 640,9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err="1">
                  <a:solidFill>
                    <a:schemeClr val="tx1"/>
                  </a:solidFill>
                </a:rPr>
                <a:t>Ивот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 2 000 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рублей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2017 </a:t>
              </a:r>
              <a:r>
                <a:rPr lang="ru-RU" sz="1200" dirty="0">
                  <a:solidFill>
                    <a:schemeClr val="tx1"/>
                  </a:solidFill>
                </a:rPr>
                <a:t>– 44062,2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err="1">
                  <a:solidFill>
                    <a:schemeClr val="tx1"/>
                  </a:solidFill>
                </a:rPr>
                <a:t>Бытошь</a:t>
              </a:r>
              <a:r>
                <a:rPr lang="ru-RU" sz="1000" dirty="0">
                  <a:solidFill>
                    <a:schemeClr val="tx1"/>
                  </a:solidFill>
                </a:rPr>
                <a:t>             3500 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руб.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8" y="2938553"/>
            <a:ext cx="4347696" cy="2160242"/>
            <a:chOff x="354636" y="-1"/>
            <a:chExt cx="8214323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централизованная </a:t>
              </a:r>
              <a:r>
                <a:rPr lang="ru-RU" sz="1200" b="1" dirty="0">
                  <a:solidFill>
                    <a:schemeClr val="tx1"/>
                  </a:solidFill>
                </a:rPr>
                <a:t>районная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14 920,0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14 579,6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 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2017 </a:t>
              </a:r>
              <a:r>
                <a:rPr lang="ru-RU" sz="1200" dirty="0">
                  <a:solidFill>
                    <a:schemeClr val="tx1"/>
                  </a:solidFill>
                </a:rPr>
                <a:t>– 12339,8 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74565" y="2939073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 smtClean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1 997,0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1 522,7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2017 – 1316,5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9" y="2939070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198,4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163,5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2017 – 1370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216907" y="1940433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49155" y="195788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8901" y="6193563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r>
              <a:rPr lang="ru-RU" sz="1200" dirty="0"/>
              <a:t>Кроме того по разделу «Культура, кинематография» отражаются расходы на содержание отдела по культуре и делам молодежи администрации Дятьковского района (</a:t>
            </a:r>
            <a:r>
              <a:rPr lang="ru-RU" sz="1200" dirty="0" smtClean="0"/>
              <a:t>2019 </a:t>
            </a:r>
            <a:r>
              <a:rPr lang="ru-RU" sz="1200" dirty="0"/>
              <a:t>год – </a:t>
            </a:r>
            <a:r>
              <a:rPr lang="ru-RU" sz="1200" dirty="0" smtClean="0"/>
              <a:t>2706,8 </a:t>
            </a:r>
            <a:r>
              <a:rPr lang="ru-RU" sz="1200" dirty="0"/>
              <a:t>тыс. </a:t>
            </a:r>
            <a:r>
              <a:rPr lang="ru-RU" sz="1200" dirty="0" smtClean="0"/>
              <a:t>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9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ИСПОЛНЕНИЕ БЮДЖЕТА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000" kern="0" dirty="0" smtClean="0"/>
              <a:t>Исполнение бюджета – один из этапов бюджетного процесса, который начинается после принятия решения о бюджете Дятьковского района представительным органом муниципального образования и осуществляется с 1 января по 31 декабря финансового года.</a:t>
            </a:r>
          </a:p>
          <a:p>
            <a:endParaRPr lang="ru-RU" sz="2000" kern="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45689"/>
              </p:ext>
            </p:extLst>
          </p:nvPr>
        </p:nvGraphicFramePr>
        <p:xfrm>
          <a:off x="0" y="3212976"/>
          <a:ext cx="914217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69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РАСХОДЫ БЮДЖЕТА ДЯТЬКОВСКОГО РАЙОНА НА ФИЗИЧЕСКУЮ КУЛЬТУРУ И СПОРТ</a:t>
            </a:r>
            <a:endParaRPr lang="ru-RU" sz="2000" dirty="0"/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86409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2019 год – 20 248,4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4365104"/>
            <a:ext cx="8928992" cy="11521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07509436"/>
              </p:ext>
            </p:extLst>
          </p:nvPr>
        </p:nvGraphicFramePr>
        <p:xfrm>
          <a:off x="323528" y="206084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23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ИСТОЧНИКИ ФИНАНСИРОВАНИЯ ДЕФИЦИТА БЮДЖЕТА ДЯТЬКОВСКОГО РАЙОНА </a:t>
            </a:r>
            <a:endParaRPr lang="ru-RU" sz="2000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1459" y="1412776"/>
            <a:ext cx="84610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2019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исполнен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превышением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расходов над доходами,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т.е. </a:t>
            </a:r>
            <a:r>
              <a: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дефицитом.</a:t>
            </a:r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АНАЛИЗ ИСПОЛНЕНИЯ ИСТОЧНИКОВ ФИНАНСИРОВАНИЯ ДЕФИЦИТА БЮДЖЕТА ДЯТЬКОВСКОГО РАЙОНА ЗА </a:t>
            </a:r>
            <a:r>
              <a:rPr lang="ru-RU" sz="2000" dirty="0" smtClean="0"/>
              <a:t>2019 </a:t>
            </a:r>
            <a:r>
              <a:rPr lang="ru-RU" sz="2000" dirty="0"/>
              <a:t>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1800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90855"/>
              </p:ext>
            </p:extLst>
          </p:nvPr>
        </p:nvGraphicFramePr>
        <p:xfrm>
          <a:off x="179511" y="1540615"/>
          <a:ext cx="8775984" cy="462468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46420"/>
                <a:gridCol w="1887862"/>
                <a:gridCol w="1636562"/>
                <a:gridCol w="1505140"/>
              </a:tblGrid>
              <a:tr h="6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Кредиты кредитных организаций в валюте Российской Федерации, в том числе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- 1000,0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- 1000,0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Получение кредитов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26 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baseline="0" dirty="0" smtClean="0">
                          <a:effectLst/>
                        </a:rPr>
                        <a:t> 000</a:t>
                      </a:r>
                      <a:r>
                        <a:rPr lang="ru-RU" sz="1300" dirty="0" smtClean="0">
                          <a:effectLst/>
                        </a:rPr>
                        <a:t>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Бюджетные кредиты от других бюджетов бюджетной системы Российской Федерации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Получение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4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829,0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421,8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829,0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421,8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14661" y="6021288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25 000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рублей.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2026597"/>
              </p:ext>
            </p:extLst>
          </p:nvPr>
        </p:nvGraphicFramePr>
        <p:xfrm>
          <a:off x="414663" y="1124744"/>
          <a:ext cx="835292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12811"/>
            <a:ext cx="58237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2019 </a:t>
            </a:r>
            <a:r>
              <a:rPr lang="ru-RU" sz="1600" dirty="0"/>
              <a:t>года с целью погашения  долговых обязательств Дятьковского района  были привлечены средства в виде кредитов от кредитных организаций в сумме </a:t>
            </a:r>
            <a:r>
              <a:rPr lang="ru-RU" sz="1600" dirty="0" smtClean="0"/>
              <a:t>25 </a:t>
            </a:r>
            <a:r>
              <a:rPr lang="ru-RU" sz="1600" dirty="0"/>
              <a:t>000,0 тыс. рублей (100 процентов от плана).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Обязательства </a:t>
            </a:r>
            <a:r>
              <a:rPr lang="ru-RU" sz="1600" dirty="0"/>
              <a:t>по погашению кредитов по кредитным договорам, заключенным от имени </a:t>
            </a:r>
            <a:r>
              <a:rPr lang="ru-RU" sz="1600" dirty="0" smtClean="0"/>
              <a:t>Дятьковского муниципального района </a:t>
            </a:r>
            <a:r>
              <a:rPr lang="ru-RU" sz="1600" dirty="0"/>
              <a:t>в отчетном периоде исполнены в объеме </a:t>
            </a:r>
            <a:r>
              <a:rPr lang="ru-RU" sz="1600" dirty="0" smtClean="0"/>
              <a:t>26 000 </a:t>
            </a:r>
            <a:r>
              <a:rPr lang="ru-RU" sz="1600" dirty="0"/>
              <a:t>тыс. рублей (100 процентов), из них:</a:t>
            </a:r>
          </a:p>
          <a:p>
            <a:r>
              <a:rPr lang="ru-RU" sz="1600" dirty="0"/>
              <a:t>- погашение кредитов кредитных организаций в </a:t>
            </a:r>
            <a:r>
              <a:rPr lang="ru-RU" sz="1600" dirty="0" smtClean="0"/>
              <a:t>объеме   26 000,0 </a:t>
            </a:r>
            <a:r>
              <a:rPr lang="ru-RU" sz="1600" dirty="0"/>
              <a:t>тыс. рублей (100 процентов</a:t>
            </a:r>
            <a:r>
              <a:rPr lang="ru-RU" sz="1600" dirty="0" smtClean="0"/>
              <a:t>).</a:t>
            </a:r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Бюджетные </a:t>
            </a:r>
            <a:r>
              <a:rPr lang="ru-RU" sz="1600" dirty="0"/>
              <a:t>кредиты юридическим лицам и муниципальные гарантии в </a:t>
            </a:r>
            <a:r>
              <a:rPr lang="ru-RU" sz="1600" dirty="0" smtClean="0"/>
              <a:t>2019 </a:t>
            </a:r>
            <a:r>
              <a:rPr lang="ru-RU" sz="1600" dirty="0"/>
              <a:t>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338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ИНФОРМАЦИОННЫЕ РЕСУРСЫ</a:t>
            </a:r>
            <a:endParaRPr lang="ru-RU" sz="2000" dirty="0"/>
          </a:p>
        </p:txBody>
      </p:sp>
      <p:pic>
        <p:nvPicPr>
          <p:cNvPr id="4" name="Picture 4" descr="http://4.bp.blogspot.com/-NHXG1z22dBI/VQaN2hAkepI/AAAAAAAAEXk/52jZ_gEK5fg/s1600/VhYC6a44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86" y="3356992"/>
            <a:ext cx="5252814" cy="35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91186" y="3048868"/>
            <a:ext cx="2857500" cy="3809132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6173465" y="612527"/>
            <a:ext cx="226070" cy="5715000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568633"/>
            <a:ext cx="6012160" cy="5262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2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www.budget.gov.ru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единый портал бюджетной системы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www.minfin.ru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Министерства финансов Российской Федерации;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fz-83.ru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информационно-аналитический ресурс о  реализации положений Федерального закона от 8 мая 2010 года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 в субъектах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budget.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bryanskoblfin.ru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единый портал  бюджетной системы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www.bus.gov.ru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раскрытия информации о деятельности государственных (муниципальных) учреждений;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официальный сайт Федерального казначейства;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www.r32.nalog.ru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управление федеральной налоговой службы по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admindtk.ru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официальный  сайт  </a:t>
            </a:r>
            <a:r>
              <a:rPr lang="ru-RU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Дятьковского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674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КОНТАКТНАЯ ИНФОРМАЦИЯ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16832"/>
            <a:ext cx="9144000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http://dyatkovo-info.narod.ru/images/foto/gorod/admin_rajo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204864"/>
            <a:ext cx="4780819" cy="3585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2199978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подготовлена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финансовым управлением администрации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Дятьковского района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ул. Ленина, д. 141 «А», г. Дятьково, 242600,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тел. (48333) 3-37-19, факс (84333) 3-25-35,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dohod2014@yandex.ru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993136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Режим работы: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- четверг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17.45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пятница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16.30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суббота-воскресенье выходной</a:t>
            </a:r>
          </a:p>
        </p:txBody>
      </p:sp>
    </p:spTree>
    <p:extLst>
      <p:ext uri="{BB962C8B-B14F-4D97-AF65-F5344CB8AC3E}">
        <p14:creationId xmlns:p14="http://schemas.microsoft.com/office/powerpoint/2010/main" val="33154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679723"/>
          </a:xfrm>
        </p:spPr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РАЗЛИЧАЮТ ИСПОЛНЕНИЕ БЮДЖЕТА ПО ДОХОДАМ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ИСПОЛНЕНИЕ БЮДЖЕТА ПО РАСХОДАМ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64277944"/>
              </p:ext>
            </p:extLst>
          </p:nvPr>
        </p:nvGraphicFramePr>
        <p:xfrm>
          <a:off x="0" y="1486525"/>
          <a:ext cx="914548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9216" y="515719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исполнения бюджета большое значение приобретает сбалансированность доходов и расходов. Если доходы превышают расходы, возникает профицит. В случае превышения  расходов над доходами возникает дефицит. Дефицит покрывается источниками финансирования дефицита </a:t>
            </a:r>
          </a:p>
        </p:txBody>
      </p:sp>
    </p:spTree>
    <p:extLst>
      <p:ext uri="{BB962C8B-B14F-4D97-AF65-F5344CB8AC3E}">
        <p14:creationId xmlns:p14="http://schemas.microsoft.com/office/powerpoint/2010/main" val="297316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7" y="1320354"/>
            <a:ext cx="8928992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Исполнение бюджета Дятьковского района организуется финансовым управлением администрации Дятьковского района на основе сводной бюджетной росписи и кассового плана.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Сводная бюджетная роспись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документ, который составляется финансовым управлением администрации Дятьковского района на основании решения о бюджете и ведется в целях организации исполнения бюджета по расходам бюджета и источникам финансирования дефицита бюджета. В сводной бюджетной росписи отражается распределение расходов бюджета по кодам бюджетной классификации.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Кассовый план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– это прогноз кассовых поступлений в бюджет и кассовых выплат из бюджета, который используется для определения потребности в денежных средствах на едином счете бюджета в любой период для своевременной и полной оплаты бюджетных обязательств.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Одновременно  с показателями сводной  бюджетной росписи получателям  бюджетных средств утверждаются лимиты бюджетных обязательств, в пределах которых они могут заключать муниципальные контракты и иные договоры и расходовать бюджетные средства (на выплату заработной  платы, оплату командировочных  расходов,  на оплату коммунальных,  транспортных и прочих  услуг, на приобретение материальных ресурсов и другие расходы).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Бюджетный процесс завершается составлением и утверждением 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отчета об исполнении бюджета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подведением итогов исполнения бюджета по окончании финансового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Составляет отчет об исполнении бюджета Дятьковского района финансовое управление администрации Дятьковского района.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До его рассмотрения в представительном органе, годовой отчет об исполнении бюджета подлежит внешней проверке, которая осуществляется Контрольно-счетной палатой администрации Дятьковского района. По результатам внешней проверки Контрольно-счетная палата администрации Дятьковского района готовит заключение на годовой отчет об исполнении бюджета.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за отчетный финансовый год представляется администрацией Дятьковского района на рассмотрение в Дятьковский районный Совет народных депутатов не позднее 1 мая текущего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Дятьковского района утверждается решением Дятьковского районного Совета народных депутатов об исполнении бюджета Дятьковского района с указанием общего объема доходов, расходов и дефицита (профицита) бюджета. </a:t>
            </a:r>
          </a:p>
          <a:p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ОСНОВНЫЕ ЭКОНОМИЧЕСКИЕ ПОКАЗАТЕЛИ РАЗВИТИЯ ЭКОНОМИКИ МУНИЦИПАЛЬНОГО ОБРАЗОВАНИЯ ДЯТЬКОВСКИЙ РАЙОН ЗА </a:t>
            </a:r>
            <a:r>
              <a:rPr lang="ru-RU" sz="1600" dirty="0" smtClean="0"/>
              <a:t>2019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18638" y="1340768"/>
            <a:ext cx="8271474" cy="1295135"/>
          </a:xfrm>
          <a:prstGeom prst="rect">
            <a:avLst/>
          </a:prstGeom>
          <a:ln>
            <a:noFill/>
          </a:ln>
        </p:spPr>
        <p:txBody>
          <a:bodyPr tIns="18000" bIns="3600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57,806 тыс. чел. – численность населения на 01.01.2020 года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7,304 тыс. чел. – работники крупных  и средних предприятий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2 269,3 млн. руб. – фонд заработной платы работников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0,4% – уровень официально регистрируемой безработицы в среднем за год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endParaRPr lang="ru-RU" sz="1600" kern="0" dirty="0"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8264518"/>
              </p:ext>
            </p:extLst>
          </p:nvPr>
        </p:nvGraphicFramePr>
        <p:xfrm>
          <a:off x="323527" y="2924944"/>
          <a:ext cx="4030339" cy="334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74850838"/>
              </p:ext>
            </p:extLst>
          </p:nvPr>
        </p:nvGraphicFramePr>
        <p:xfrm>
          <a:off x="4813300" y="2953916"/>
          <a:ext cx="4032448" cy="3317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20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ДЯТЬКОВСКОГО РАЙОНА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70332"/>
              </p:ext>
            </p:extLst>
          </p:nvPr>
        </p:nvGraphicFramePr>
        <p:xfrm>
          <a:off x="323528" y="1916832"/>
          <a:ext cx="8640959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/>
                <a:gridCol w="1383973"/>
                <a:gridCol w="1472689"/>
                <a:gridCol w="1295257"/>
                <a:gridCol w="1490432"/>
                <a:gridCol w="1313000"/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</a:t>
                      </a:r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года к </a:t>
                      </a:r>
                      <a:r>
                        <a:rPr lang="ru-RU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</a:t>
                      </a:r>
                      <a:r>
                        <a:rPr lang="ru-RU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2019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798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158,1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837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081,6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826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517,7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98,7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798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158,1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840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910,6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827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939,5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98,5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- 3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829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-1421,8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70448"/>
              </p:ext>
            </p:extLst>
          </p:nvPr>
        </p:nvGraphicFramePr>
        <p:xfrm>
          <a:off x="395536" y="4797152"/>
          <a:ext cx="8568952" cy="17864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/>
                <a:gridCol w="3889394"/>
                <a:gridCol w="4102588"/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2017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12 437,7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12 454,0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2018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13 393,8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13 353,6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14 298,1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14 322,7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13755" y="1494656"/>
            <a:ext cx="10704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278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639763"/>
          </a:xfrm>
        </p:spPr>
        <p:txBody>
          <a:bodyPr/>
          <a:lstStyle/>
          <a:p>
            <a:r>
              <a:rPr lang="ru-RU" sz="1600" dirty="0"/>
              <a:t>ОСНОВНЫЕ ИТОГИ ИСПОЛНЕНИЯ БЮДЖЕТА ДЯТЬКОВСКОГО РАЙОНА </a:t>
            </a:r>
            <a:br>
              <a:rPr lang="ru-RU" sz="1600" dirty="0"/>
            </a:br>
            <a:r>
              <a:rPr lang="ru-RU" sz="1600" dirty="0"/>
              <a:t>ПО ДОХОДАМ ЗА </a:t>
            </a:r>
            <a:r>
              <a:rPr lang="ru-RU" sz="1600" dirty="0" smtClean="0"/>
              <a:t>2019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075029"/>
              </p:ext>
            </p:extLst>
          </p:nvPr>
        </p:nvGraphicFramePr>
        <p:xfrm>
          <a:off x="395536" y="1844824"/>
          <a:ext cx="8496945" cy="4897788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657515"/>
                <a:gridCol w="1360907"/>
                <a:gridCol w="1448145"/>
                <a:gridCol w="1273669"/>
                <a:gridCol w="1465593"/>
                <a:gridCol w="1291116"/>
              </a:tblGrid>
              <a:tr h="9010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за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Уточненные назначения на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 за  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выполне-ния плана,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225 650,58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245801,30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246177,67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100,15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109,10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из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них: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569 191,76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591280,27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580340,01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98,15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101,96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бюджеты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14 762,26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17736,32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17500,67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118,55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 бюджетов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7 170,96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5996,69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5954,02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99,29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83,03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49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794 842,34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0160"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837 081,56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826 517,68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98,74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103,99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4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032" y="1916832"/>
            <a:ext cx="86054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бюджет Дятьковского района по доходам исполнен 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826 517,7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98,74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от плана отчетного периода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3,99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превысило объем доходов, поступивших 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году, в абсолютном значении увеличение по сравнению с предыдущим отчетным периодом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31 675,34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827 939,52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35 485,56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или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4,5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процента, превышает объем расходов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К годовым назначениям план по расходам исполнен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98,46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итогам исполнения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превысили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и сложился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1421,8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2250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sample_dark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sampl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_dark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3097</TotalTime>
  <Words>3078</Words>
  <Application>Microsoft Office PowerPoint</Application>
  <PresentationFormat>Экран (4:3)</PresentationFormat>
  <Paragraphs>569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8</vt:lpstr>
      <vt:lpstr>на основе проекта решения Дятьковского районного Совета народных депутатов  «об  исполнении бюджета  Дятьковского муниципального района Брянской области за 2019 год» </vt:lpstr>
      <vt:lpstr> Уважаемые жители Дятьковского района! </vt:lpstr>
      <vt:lpstr>ИСПОЛНЕНИЕ БЮДЖЕТА</vt:lpstr>
      <vt:lpstr>РАЗЛИЧАЮТ ИСПОЛНЕНИЕ БЮДЖЕТА ПО ДОХОДАМ  И ИСПОЛНЕНИЕ БЮДЖЕТА ПО РАСХОДАМ  </vt:lpstr>
      <vt:lpstr>Презентация PowerPoint</vt:lpstr>
      <vt:lpstr>ОСНОВНЫЕ ЭКОНОМИЧЕСКИЕ ПОКАЗАТЕЛИ РАЗВИТИЯ ЭКОНОМИКИ МУНИЦИПАЛЬНОГО ОБРАЗОВАНИЯ ДЯТЬКОВСКИЙ РАЙОН ЗА 2019 ГОД</vt:lpstr>
      <vt:lpstr>ОСНОВНЫЕ ПАРАМЕТРЫ ИСПОЛНЕНИЯ БЮДЖЕТА  ДЯТЬКОВСКОГО РАЙОНА ЗА 2019 ГОД</vt:lpstr>
      <vt:lpstr>ОСНОВНЫЕ ИТОГИ ИСПОЛНЕНИЯ БЮДЖЕТА ДЯТЬКОВСКОГО РАЙОНА  ПО ДОХОДАМ ЗА 2019 ГОД</vt:lpstr>
      <vt:lpstr>ИСПОЛНЕНИЕ БЮДЖЕТА</vt:lpstr>
      <vt:lpstr>ДОХОДЫ БЮДЖЕТА</vt:lpstr>
      <vt:lpstr>ДИНАМИКА ПОСТУПЛЕНИЯ ДОХОДОВ В БЮДЖЕТ  ДЯТЬКОВСКОГО РАЙОНА В 2017-2019 ГГ.</vt:lpstr>
      <vt:lpstr>СТРУКТУРА ДОХОДОВ БЮДЖЕТА  ДЯТЬКОВСКОГО РАЙОНА ЗА 2017-2019 гг.</vt:lpstr>
      <vt:lpstr>ДИНАМИКА ПОСТУПЛЕНИЯ НАЛОГОВЫХ И НЕНАЛОГОВЫХ ДОХОДОВ  В БЮДЖЕТ ДЯТЬКОВСКОГО РАЙОНА В 2017-2019 гг.</vt:lpstr>
      <vt:lpstr>ДИНАМИКА ОБЪЁМОВ ЗАДОЛЖЕННОСТИ И НЕДОИМКИ ПО НАЛОГОВЫМ ПЛАТЕЖАМ В 2017-2019 ГГ.</vt:lpstr>
      <vt:lpstr>Презентация PowerPoint</vt:lpstr>
      <vt:lpstr>СТРУКТУРА ДОХОДОВ БЮДЖЕТА  ДЯТЬКОВСКОГО РАЙОНА ЗА 2019 ГОД</vt:lpstr>
      <vt:lpstr>СТРУКТУРА  НАЛОГОВЫХ ДОХОДОВ В ОБЩЕМ ОБЪЕМЕ НАЛОГОВЫХ И НЕНАЛОГОВЫХ ДОХОДОВ ЗА 2018-2019 ГОДЫ</vt:lpstr>
      <vt:lpstr>ИНФОРМАЦИЯ О ПОСТУПЛЕНИИ НАЛОГОВЫХ И НЕНАЛОГОВЫХ ДОХОДОВ БЮДЖЕТА ДЯТЬКОВСКОГО РАЙОНА В РАЗРЕЗЕ АДМИНИСТРАТОРОВ (ТЫС. РУБЛЕЙ) </vt:lpstr>
      <vt:lpstr>ЧТО ТАКОЕ ФИНАНСОВАЯ ПОМОЩЬ МЕСТНЫМ БЮДЖЕТАМ?</vt:lpstr>
      <vt:lpstr>МЕЖБЮДЖЕТНЫЕ ТРАНСФЕРТЫ ИЗ ОБЛАСТНОГО БЮДЖЕТА</vt:lpstr>
      <vt:lpstr>ВЫПЛАЧИВАЕМЫЕ ИЗ БЮДЖЕТА ДЕНЕЖНЫЕ СРЕДСТВА НАЗЫВАЮТСЯ РАСХОДАМИ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2017-2019ГГ.  ПО ОТРАСЛЯМ</vt:lpstr>
      <vt:lpstr>СТРУКТУРА РАСХОДОВ БЮДЖЕТА  ДЯТЬКОВСКОГО РАЙОНА ЗА 2019 ГОД</vt:lpstr>
      <vt:lpstr>ПОВЫШЕНИЕ СРЕДНЕЙ ЗАРАБОТНОЙ ПЛАТЫ В 2019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2019 ГОД</vt:lpstr>
      <vt:lpstr>ОБЪЕМ И СТРУКТУРА МУНИЦИПАЛЬНОГО ДОЛГА ДЯТЬКОВСКОГО РАЙОНА</vt:lpstr>
      <vt:lpstr>БЮДЖЕТНЫЕ ПОКАЗАТЕЛИ И МУНИЦИПАЛЬНЫЙ ДОЛГ</vt:lpstr>
      <vt:lpstr>ИНФОРМАЦИОННЫЕ РЕСУРСЫ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PowerPoint Template ]</dc:title>
  <dc:creator>User</dc:creator>
  <cp:lastModifiedBy>User</cp:lastModifiedBy>
  <cp:revision>102</cp:revision>
  <cp:lastPrinted>2020-04-07T10:23:35Z</cp:lastPrinted>
  <dcterms:created xsi:type="dcterms:W3CDTF">2020-02-21T06:02:27Z</dcterms:created>
  <dcterms:modified xsi:type="dcterms:W3CDTF">2020-04-30T05:14:57Z</dcterms:modified>
</cp:coreProperties>
</file>