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1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56" r:id="rId2"/>
    <p:sldId id="314" r:id="rId3"/>
    <p:sldId id="320" r:id="rId4"/>
    <p:sldId id="321" r:id="rId5"/>
    <p:sldId id="323" r:id="rId6"/>
    <p:sldId id="324" r:id="rId7"/>
    <p:sldId id="325" r:id="rId8"/>
    <p:sldId id="327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9144000" cy="6858000" type="screen4x3"/>
  <p:notesSz cx="6742113" cy="9799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88645" autoAdjust="0"/>
  </p:normalViewPr>
  <p:slideViewPr>
    <p:cSldViewPr>
      <p:cViewPr varScale="1">
        <p:scale>
          <a:sx n="117" d="100"/>
          <a:sy n="117" d="100"/>
        </p:scale>
        <p:origin x="-14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Налоговые и неналоговые доходы 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Лист1!$B$2:$D$2</c:f>
              <c:numCache>
                <c:formatCode>0.0</c:formatCode>
                <c:ptCount val="3"/>
                <c:pt idx="0">
                  <c:v>280475.67499999999</c:v>
                </c:pt>
                <c:pt idx="1">
                  <c:v>332477.2</c:v>
                </c:pt>
                <c:pt idx="2">
                  <c:v>374085.9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233-4837-BF0E-D1082F1B2E25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Lbls>
            <c:dLbl>
              <c:idx val="0"/>
              <c:spPr>
                <a:solidFill>
                  <a:schemeClr val="accent2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baseline="0">
                      <a:solidFill>
                        <a:srgbClr val="000000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solidFill>
                  <a:schemeClr val="accent2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baseline="0">
                      <a:solidFill>
                        <a:srgbClr val="000000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solidFill>
                  <a:schemeClr val="accent2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baseline="0">
                      <a:solidFill>
                        <a:srgbClr val="000000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2">
                  <a:lumMod val="20000"/>
                  <a:lumOff val="80000"/>
                </a:schemeClr>
              </a:solidFill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Лист1!$B$3:$D$3</c:f>
              <c:numCache>
                <c:formatCode>0.0</c:formatCode>
                <c:ptCount val="3"/>
                <c:pt idx="0">
                  <c:v>683963.7</c:v>
                </c:pt>
                <c:pt idx="1">
                  <c:v>885184.08</c:v>
                </c:pt>
                <c:pt idx="2">
                  <c:v>1030756.6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233-4837-BF0E-D1082F1B2E2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37553408"/>
        <c:axId val="137554944"/>
      </c:barChart>
      <c:catAx>
        <c:axId val="1375534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7554944"/>
        <c:crosses val="autoZero"/>
        <c:auto val="1"/>
        <c:lblAlgn val="ctr"/>
        <c:lblOffset val="100"/>
        <c:noMultiLvlLbl val="0"/>
      </c:catAx>
      <c:valAx>
        <c:axId val="13755494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755340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'диагр презентация'!$A$117</c:f>
              <c:strCache>
                <c:ptCount val="1"/>
                <c:pt idx="0">
                  <c:v>Кредиты кредитных организаций</c:v>
                </c:pt>
              </c:strCache>
            </c:strRef>
          </c:tx>
          <c:invertIfNegative val="0"/>
          <c:dLbls>
            <c:numFmt formatCode="#,##0.00" sourceLinked="0"/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600"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'диагр презентация'!$B$116:$D$116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'диагр презентация'!$B$117:$D$117</c:f>
              <c:numCache>
                <c:formatCode>#,##0.00</c:formatCode>
                <c:ptCount val="3"/>
                <c:pt idx="0">
                  <c:v>24000</c:v>
                </c:pt>
                <c:pt idx="1">
                  <c:v>0</c:v>
                </c:pt>
                <c:pt idx="2" formatCode="#,##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127-47F6-A0ED-65729038D18E}"/>
            </c:ext>
          </c:extLst>
        </c:ser>
        <c:ser>
          <c:idx val="1"/>
          <c:order val="1"/>
          <c:tx>
            <c:strRef>
              <c:f>'диагр презентация'!$A$118</c:f>
              <c:strCache>
                <c:ptCount val="1"/>
                <c:pt idx="0">
                  <c:v>Бюджетные кредиты от других бюджетов бюджетной системы Российской Федерации</c:v>
                </c:pt>
              </c:strCache>
            </c:strRef>
          </c:tx>
          <c:invertIfNegative val="0"/>
          <c:dLbls>
            <c:numFmt formatCode="#,##0.00" sourceLinked="0"/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600"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'диагр презентация'!$B$116:$D$116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'диагр презентация'!$B$118:$D$118</c:f>
              <c:numCache>
                <c:formatCode>General</c:formatCode>
                <c:ptCount val="3"/>
                <c:pt idx="0">
                  <c:v>0</c:v>
                </c:pt>
                <c:pt idx="1">
                  <c:v>24000</c:v>
                </c:pt>
                <c:pt idx="2" formatCode="#,##0.00">
                  <c:v>24000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127-47F6-A0ED-65729038D18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5705984"/>
        <c:axId val="55707520"/>
      </c:barChart>
      <c:catAx>
        <c:axId val="557059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55707520"/>
        <c:crosses val="autoZero"/>
        <c:auto val="1"/>
        <c:lblAlgn val="ctr"/>
        <c:lblOffset val="100"/>
        <c:noMultiLvlLbl val="0"/>
      </c:catAx>
      <c:valAx>
        <c:axId val="55707520"/>
        <c:scaling>
          <c:orientation val="minMax"/>
        </c:scaling>
        <c:delete val="1"/>
        <c:axPos val="l"/>
        <c:numFmt formatCode="#,##0.00" sourceLinked="1"/>
        <c:majorTickMark val="out"/>
        <c:minorTickMark val="none"/>
        <c:tickLblPos val="nextTo"/>
        <c:crossAx val="5570598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0598960660568155E-2"/>
          <c:y val="0.83034958093169287"/>
          <c:w val="0.96295087925479894"/>
          <c:h val="0.16965041906830713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Лист1!$A$17</c:f>
              <c:strCache>
                <c:ptCount val="1"/>
                <c:pt idx="0">
                  <c:v>Налоговые доходы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288304265187437E-2"/>
                  <c:y val="-5.275284054151093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0C8-47D8-8E4E-29A09747F12D}"/>
                </c:ext>
              </c:extLst>
            </c:dLbl>
            <c:dLbl>
              <c:idx val="1"/>
              <c:layout>
                <c:manualLayout>
                  <c:x val="-2.5743422983358667E-2"/>
                  <c:y val="-4.112779714726811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0C8-47D8-8E4E-29A09747F12D}"/>
                </c:ext>
              </c:extLst>
            </c:dLbl>
            <c:dLbl>
              <c:idx val="2"/>
              <c:layout>
                <c:manualLayout>
                  <c:x val="-2.8603803314842965E-2"/>
                  <c:y val="-4.5127962009506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0C8-47D8-8E4E-29A09747F12D}"/>
                </c:ext>
              </c:extLst>
            </c:dLbl>
            <c:dLbl>
              <c:idx val="3"/>
              <c:layout>
                <c:manualLayout>
                  <c:x val="-3.4324563977811556E-2"/>
                  <c:y val="-4.633613154858340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0C8-47D8-8E4E-29A09747F12D}"/>
                </c:ext>
              </c:extLst>
            </c:dLbl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Лист1!$B$16:$D$16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Лист1!$B$17:$D$17</c:f>
              <c:numCache>
                <c:formatCode>#,##0.0</c:formatCode>
                <c:ptCount val="3"/>
                <c:pt idx="0">
                  <c:v>261833</c:v>
                </c:pt>
                <c:pt idx="1">
                  <c:v>310517.3</c:v>
                </c:pt>
                <c:pt idx="2">
                  <c:v>351807.65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0C8-47D8-8E4E-29A09747F12D}"/>
            </c:ext>
          </c:extLst>
        </c:ser>
        <c:ser>
          <c:idx val="1"/>
          <c:order val="1"/>
          <c:tx>
            <c:strRef>
              <c:f>Лист1!$A$18</c:f>
              <c:strCache>
                <c:ptCount val="1"/>
                <c:pt idx="0">
                  <c:v>Неналоговые доходы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8592472154647953E-2"/>
                  <c:y val="-6.016726803432449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0C8-47D8-8E4E-29A09747F12D}"/>
                </c:ext>
              </c:extLst>
            </c:dLbl>
            <c:dLbl>
              <c:idx val="1"/>
              <c:layout>
                <c:manualLayout>
                  <c:x val="1.2871598878280457E-2"/>
                  <c:y val="-6.61739764259670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0C8-47D8-8E4E-29A09747F12D}"/>
                </c:ext>
              </c:extLst>
            </c:dLbl>
            <c:dLbl>
              <c:idx val="2"/>
              <c:layout>
                <c:manualLayout>
                  <c:x val="-4.2905704972264445E-3"/>
                  <c:y val="-4.5127962009506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0C8-47D8-8E4E-29A09747F12D}"/>
                </c:ext>
              </c:extLst>
            </c:dLbl>
            <c:dLbl>
              <c:idx val="3"/>
              <c:layout>
                <c:manualLayout>
                  <c:x val="-1.4301901657421481E-3"/>
                  <c:y val="-4.754450614019564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0C8-47D8-8E4E-29A09747F12D}"/>
                </c:ext>
              </c:extLst>
            </c:dLbl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Лист1!$B$16:$D$16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Лист1!$B$18:$D$18</c:f>
              <c:numCache>
                <c:formatCode>#,##0.0</c:formatCode>
                <c:ptCount val="3"/>
                <c:pt idx="0">
                  <c:v>18642.7</c:v>
                </c:pt>
                <c:pt idx="1">
                  <c:v>21959.9</c:v>
                </c:pt>
                <c:pt idx="2">
                  <c:v>22278.29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00C8-47D8-8E4E-29A09747F12D}"/>
            </c:ext>
          </c:extLst>
        </c:ser>
        <c:ser>
          <c:idx val="2"/>
          <c:order val="2"/>
          <c:tx>
            <c:strRef>
              <c:f>Лист1!$A$19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7196275469490893E-2"/>
                  <c:y val="-5.275284054151093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0C8-47D8-8E4E-29A09747F12D}"/>
                </c:ext>
              </c:extLst>
            </c:dLbl>
            <c:dLbl>
              <c:idx val="1"/>
              <c:layout>
                <c:manualLayout>
                  <c:x val="4.7196275469490893E-2"/>
                  <c:y val="-4.112779714726811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0C8-47D8-8E4E-29A09747F12D}"/>
                </c:ext>
              </c:extLst>
            </c:dLbl>
            <c:dLbl>
              <c:idx val="2"/>
              <c:layout>
                <c:manualLayout>
                  <c:x val="2.5743422983358667E-2"/>
                  <c:y val="-4.5127962009506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0C8-47D8-8E4E-29A09747F12D}"/>
                </c:ext>
              </c:extLst>
            </c:dLbl>
            <c:dLbl>
              <c:idx val="3"/>
              <c:layout>
                <c:manualLayout>
                  <c:x val="-7.1509508287107412E-3"/>
                  <c:y val="-4.672163031529492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0C8-47D8-8E4E-29A09747F12D}"/>
                </c:ext>
              </c:extLst>
            </c:dLbl>
            <c:spPr>
              <a:solidFill>
                <a:schemeClr val="accent3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Лист1!$B$16:$D$16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Лист1!$B$19:$D$19</c:f>
              <c:numCache>
                <c:formatCode>#,##0.0</c:formatCode>
                <c:ptCount val="3"/>
                <c:pt idx="0">
                  <c:v>683963.75699999998</c:v>
                </c:pt>
                <c:pt idx="1">
                  <c:v>885184.08</c:v>
                </c:pt>
                <c:pt idx="2">
                  <c:v>1030756.6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00C8-47D8-8E4E-29A09747F12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54401664"/>
        <c:axId val="54411648"/>
      </c:barChart>
      <c:catAx>
        <c:axId val="5440166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54411648"/>
        <c:crosses val="autoZero"/>
        <c:auto val="1"/>
        <c:lblAlgn val="ctr"/>
        <c:lblOffset val="100"/>
        <c:noMultiLvlLbl val="0"/>
      </c:catAx>
      <c:valAx>
        <c:axId val="54411648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440166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>
          <a:latin typeface="+mn-lt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Лист1!$A$26</c:f>
              <c:strCache>
                <c:ptCount val="1"/>
                <c:pt idx="0">
                  <c:v>Налоговые и неналоговые доходы 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Лист1!$B$25:$D$25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Лист1!$B$26:$D$26</c:f>
              <c:numCache>
                <c:formatCode>#,##0.0</c:formatCode>
                <c:ptCount val="3"/>
                <c:pt idx="0">
                  <c:v>280475.7</c:v>
                </c:pt>
                <c:pt idx="1">
                  <c:v>332477.2</c:v>
                </c:pt>
                <c:pt idx="2">
                  <c:v>374085.94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687-42C2-8F82-4D96BFFD38DA}"/>
            </c:ext>
          </c:extLst>
        </c:ser>
        <c:ser>
          <c:idx val="1"/>
          <c:order val="1"/>
          <c:tx>
            <c:strRef>
              <c:f>Лист1!$A$27</c:f>
              <c:strCache>
                <c:ptCount val="1"/>
                <c:pt idx="0">
                  <c:v>Прирост к предыдущему году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1.012578572897738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687-42C2-8F82-4D96BFFD38DA}"/>
                </c:ext>
              </c:extLst>
            </c:dLbl>
            <c:dLbl>
              <c:idx val="1"/>
              <c:layout>
                <c:manualLayout>
                  <c:x val="-2.8463514796410959E-3"/>
                  <c:y val="2.723842738873036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687-42C2-8F82-4D96BFFD38DA}"/>
                </c:ext>
              </c:extLst>
            </c:dLbl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Лист1!$B$25:$D$25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Лист1!$B$27:$D$27</c:f>
              <c:numCache>
                <c:formatCode>#,##0.0</c:formatCode>
                <c:ptCount val="3"/>
                <c:pt idx="0">
                  <c:v>22444.7</c:v>
                </c:pt>
                <c:pt idx="1">
                  <c:v>52001.5</c:v>
                </c:pt>
                <c:pt idx="2">
                  <c:v>41608.74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687-42C2-8F82-4D96BFFD38D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4461184"/>
        <c:axId val="54462720"/>
      </c:barChart>
      <c:catAx>
        <c:axId val="544611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4462720"/>
        <c:crosses val="autoZero"/>
        <c:auto val="1"/>
        <c:lblAlgn val="ctr"/>
        <c:lblOffset val="100"/>
        <c:noMultiLvlLbl val="0"/>
      </c:catAx>
      <c:valAx>
        <c:axId val="5446272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446118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75"/>
      <c:rotY val="40"/>
      <c:depthPercent val="10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1"/>
            <c:bubble3D val="0"/>
            <c:spPr>
              <a:solidFill>
                <a:schemeClr val="accent6">
                  <a:lumMod val="5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101-4768-93CB-B86A0839A7AD}"/>
              </c:ext>
            </c:extLst>
          </c:dPt>
          <c:dPt>
            <c:idx val="3"/>
            <c:bubble3D val="0"/>
            <c:spPr>
              <a:solidFill>
                <a:srgbClr val="0000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101-4768-93CB-B86A0839A7AD}"/>
              </c:ext>
            </c:extLst>
          </c:dPt>
          <c:dPt>
            <c:idx val="4"/>
            <c:bubble3D val="0"/>
            <c:spPr>
              <a:solidFill>
                <a:schemeClr val="accent6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101-4768-93CB-B86A0839A7AD}"/>
              </c:ext>
            </c:extLst>
          </c:dPt>
          <c:dPt>
            <c:idx val="5"/>
            <c:bubble3D val="0"/>
            <c:spPr>
              <a:solidFill>
                <a:schemeClr val="tx2">
                  <a:lumMod val="1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101-4768-93CB-B86A0839A7AD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8101-4768-93CB-B86A0839A7AD}"/>
              </c:ext>
            </c:extLst>
          </c:dPt>
          <c:dLbls>
            <c:dLbl>
              <c:idx val="0"/>
              <c:layout>
                <c:manualLayout>
                  <c:x val="-4.2842378420452666E-2"/>
                  <c:y val="-0.2164491469758720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101-4768-93CB-B86A0839A7AD}"/>
                </c:ext>
              </c:extLst>
            </c:dLbl>
            <c:dLbl>
              <c:idx val="1"/>
              <c:layout>
                <c:manualLayout>
                  <c:x val="4.9994537625500735E-3"/>
                  <c:y val="-4.072939264058379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101-4768-93CB-B86A0839A7AD}"/>
                </c:ext>
              </c:extLst>
            </c:dLbl>
            <c:dLbl>
              <c:idx val="2"/>
              <c:layout>
                <c:manualLayout>
                  <c:x val="3.5535649237313845E-2"/>
                  <c:y val="-4.231003523149028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101-4768-93CB-B86A0839A7AD}"/>
                </c:ext>
              </c:extLst>
            </c:dLbl>
            <c:dLbl>
              <c:idx val="3"/>
              <c:layout>
                <c:manualLayout>
                  <c:x val="-2.0063656674711584E-2"/>
                  <c:y val="-4.016488421364476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101-4768-93CB-B86A0839A7AD}"/>
                </c:ext>
              </c:extLst>
            </c:dLbl>
            <c:dLbl>
              <c:idx val="4"/>
              <c:layout>
                <c:manualLayout>
                  <c:x val="-1.1937514945428678E-2"/>
                  <c:y val="5.365095886032153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101-4768-93CB-B86A0839A7AD}"/>
                </c:ext>
              </c:extLst>
            </c:dLbl>
            <c:dLbl>
              <c:idx val="5"/>
              <c:layout>
                <c:manualLayout>
                  <c:x val="-5.3623042494116813E-2"/>
                  <c:y val="-2.119379523132907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101-4768-93CB-B86A0839A7AD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6"/>
                <c:pt idx="0">
                  <c:v>Налоговые доходы </c:v>
                </c:pt>
                <c:pt idx="1">
                  <c:v>Неналоговые доходы </c:v>
                </c:pt>
                <c:pt idx="2">
                  <c:v>Дотации</c:v>
                </c:pt>
                <c:pt idx="3">
                  <c:v>Субсидии</c:v>
                </c:pt>
                <c:pt idx="4">
                  <c:v>Субвенции</c:v>
                </c:pt>
                <c:pt idx="5">
                  <c:v>Иные межбюджетные трансферты</c:v>
                </c:pt>
              </c:strCache>
            </c:strRef>
          </c:cat>
          <c:val>
            <c:numRef>
              <c:f>Лист1!$B$2:$B$10</c:f>
              <c:numCache>
                <c:formatCode>#,##0.0</c:formatCode>
                <c:ptCount val="9"/>
                <c:pt idx="0">
                  <c:v>351807.65</c:v>
                </c:pt>
                <c:pt idx="1">
                  <c:v>22278.29</c:v>
                </c:pt>
                <c:pt idx="2">
                  <c:v>148324.92000000001</c:v>
                </c:pt>
                <c:pt idx="3">
                  <c:v>299667.32</c:v>
                </c:pt>
                <c:pt idx="4">
                  <c:v>549756.67000000004</c:v>
                </c:pt>
                <c:pt idx="5">
                  <c:v>33007.65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8101-4768-93CB-B86A0839A7A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6"/>
        <c:delete val="1"/>
      </c:legendEntry>
      <c:legendEntry>
        <c:idx val="7"/>
        <c:delete val="1"/>
      </c:legendEntry>
      <c:legendEntry>
        <c:idx val="8"/>
        <c:delete val="1"/>
      </c:legendEntry>
      <c:layout>
        <c:manualLayout>
          <c:xMode val="edge"/>
          <c:yMode val="edge"/>
          <c:x val="0.6675724257760175"/>
          <c:y val="1.3146437182655372E-2"/>
          <c:w val="0.3239273676310348"/>
          <c:h val="0.9737071256346892"/>
        </c:manualLayout>
      </c:layout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2023</a:t>
            </a:r>
            <a:r>
              <a:rPr lang="ru-RU" dirty="0"/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>
              <a:defRPr/>
            </a:pPr>
            <a:endParaRPr lang="ru-RU" sz="1400" b="0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009922232229916"/>
          <c:y val="0.21937330796601731"/>
          <c:w val="0.83670262795016703"/>
          <c:h val="0.6651692517488696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'диаграммы3 (2)'!$B$313</c:f>
              <c:strCache>
                <c:ptCount val="1"/>
                <c:pt idx="0">
                  <c:v>2023 год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645-4C1A-A71B-8727569258BF}"/>
              </c:ext>
            </c:extLst>
          </c:dPt>
          <c:dPt>
            <c:idx val="1"/>
            <c:invertIfNegative val="0"/>
            <c:bubble3D val="0"/>
            <c:spPr>
              <a:solidFill>
                <a:srgbClr val="0000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645-4C1A-A71B-8727569258B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645-4C1A-A71B-8727569258BF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645-4C1A-A71B-8727569258BF}"/>
              </c:ext>
            </c:extLst>
          </c:dPt>
          <c:dLbls>
            <c:dLbl>
              <c:idx val="0"/>
              <c:layout>
                <c:manualLayout>
                  <c:x val="-3.7760108849926183E-17"/>
                  <c:y val="-0.112883331555643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645-4C1A-A71B-8727569258BF}"/>
                </c:ext>
              </c:extLst>
            </c:dLbl>
            <c:dLbl>
              <c:idx val="1"/>
              <c:layout>
                <c:manualLayout>
                  <c:x val="2.0596660940686807E-3"/>
                  <c:y val="-0.15629999753858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645-4C1A-A71B-8727569258BF}"/>
                </c:ext>
              </c:extLst>
            </c:dLbl>
            <c:dLbl>
              <c:idx val="2"/>
              <c:layout>
                <c:manualLayout>
                  <c:x val="1.8536994846618124E-2"/>
                  <c:y val="-0.182349997128346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645-4C1A-A71B-8727569258BF}"/>
                </c:ext>
              </c:extLst>
            </c:dLbl>
            <c:dLbl>
              <c:idx val="3"/>
              <c:layout>
                <c:manualLayout>
                  <c:x val="2.2656327034755487E-2"/>
                  <c:y val="-0.321283328273753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645-4C1A-A71B-8727569258BF}"/>
                </c:ext>
              </c:extLst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>
                    <a:solidFill>
                      <a:schemeClr val="tx2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'диаграммы3 (2)'!$A$314:$A$317</c:f>
              <c:strCache>
                <c:ptCount val="4"/>
                <c:pt idx="0">
                  <c:v>Иные МБТ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Субвенции</c:v>
                </c:pt>
              </c:strCache>
            </c:strRef>
          </c:cat>
          <c:val>
            <c:numRef>
              <c:f>'диаграммы3 (2)'!$B$323:$B$326</c:f>
              <c:numCache>
                <c:formatCode>0.0</c:formatCode>
                <c:ptCount val="4"/>
                <c:pt idx="0">
                  <c:v>33007.648999999998</c:v>
                </c:pt>
                <c:pt idx="1">
                  <c:v>299667.31699999998</c:v>
                </c:pt>
                <c:pt idx="2">
                  <c:v>148324.921</c:v>
                </c:pt>
                <c:pt idx="3">
                  <c:v>549756.66799999995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645-4C1A-A71B-8727569258B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5004544"/>
        <c:axId val="55017472"/>
        <c:axId val="0"/>
      </c:bar3DChart>
      <c:catAx>
        <c:axId val="550045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5017472"/>
        <c:crosses val="autoZero"/>
        <c:auto val="1"/>
        <c:lblAlgn val="ctr"/>
        <c:lblOffset val="100"/>
        <c:noMultiLvlLbl val="0"/>
      </c:catAx>
      <c:valAx>
        <c:axId val="55017472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550045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2022</a:t>
            </a:r>
            <a:r>
              <a:rPr lang="ru-RU" dirty="0"/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>
              <a:defRPr/>
            </a:pPr>
            <a:endParaRPr lang="ru-RU" sz="1400" b="0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'диаграммы3 (2)'!$B$313</c:f>
              <c:strCache>
                <c:ptCount val="1"/>
                <c:pt idx="0">
                  <c:v>2021 год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E1D-4B65-92EF-08CC0F8718A3}"/>
              </c:ext>
            </c:extLst>
          </c:dPt>
          <c:dPt>
            <c:idx val="1"/>
            <c:invertIfNegative val="0"/>
            <c:bubble3D val="0"/>
            <c:spPr>
              <a:solidFill>
                <a:srgbClr val="0000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E1D-4B65-92EF-08CC0F8718A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E1D-4B65-92EF-08CC0F8718A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E1D-4B65-92EF-08CC0F8718A3}"/>
              </c:ext>
            </c:extLst>
          </c:dPt>
          <c:dLbls>
            <c:dLbl>
              <c:idx val="0"/>
              <c:layout>
                <c:manualLayout>
                  <c:x val="-3.7760108849926183E-17"/>
                  <c:y val="-0.112883331555643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E1D-4B65-92EF-08CC0F8718A3}"/>
                </c:ext>
              </c:extLst>
            </c:dLbl>
            <c:dLbl>
              <c:idx val="1"/>
              <c:layout>
                <c:manualLayout>
                  <c:x val="2.0596660940686807E-3"/>
                  <c:y val="-0.15629999753858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E1D-4B65-92EF-08CC0F8718A3}"/>
                </c:ext>
              </c:extLst>
            </c:dLbl>
            <c:dLbl>
              <c:idx val="2"/>
              <c:layout>
                <c:manualLayout>
                  <c:x val="1.8536994846618124E-2"/>
                  <c:y val="-0.182349997128346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E1D-4B65-92EF-08CC0F8718A3}"/>
                </c:ext>
              </c:extLst>
            </c:dLbl>
            <c:dLbl>
              <c:idx val="3"/>
              <c:layout>
                <c:manualLayout>
                  <c:x val="2.2656327034755487E-2"/>
                  <c:y val="-0.321283328273753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E1D-4B65-92EF-08CC0F8718A3}"/>
                </c:ext>
              </c:extLst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>
                    <a:solidFill>
                      <a:schemeClr val="tx2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'диаграммы3 (2)'!$A$314:$A$317</c:f>
              <c:strCache>
                <c:ptCount val="4"/>
                <c:pt idx="0">
                  <c:v>Иные МБТ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Субвенции</c:v>
                </c:pt>
              </c:strCache>
            </c:strRef>
          </c:cat>
          <c:val>
            <c:numRef>
              <c:f>'диаграммы3 (2)'!$B$323:$B$326</c:f>
              <c:numCache>
                <c:formatCode>0.0</c:formatCode>
                <c:ptCount val="4"/>
                <c:pt idx="0">
                  <c:v>35704.800000000003</c:v>
                </c:pt>
                <c:pt idx="1">
                  <c:v>170297.3</c:v>
                </c:pt>
                <c:pt idx="2">
                  <c:v>162711</c:v>
                </c:pt>
                <c:pt idx="3">
                  <c:v>516629.18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E1D-4B65-92EF-08CC0F8718A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5069312"/>
        <c:axId val="55081984"/>
        <c:axId val="0"/>
      </c:bar3DChart>
      <c:catAx>
        <c:axId val="550693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5081984"/>
        <c:crosses val="autoZero"/>
        <c:auto val="1"/>
        <c:lblAlgn val="ctr"/>
        <c:lblOffset val="100"/>
        <c:noMultiLvlLbl val="0"/>
      </c:catAx>
      <c:valAx>
        <c:axId val="55081984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550693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343090618136446"/>
          <c:y val="1.9694013578633127E-2"/>
          <c:w val="0.86791464944066044"/>
          <c:h val="0.8934921916846367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09E-482E-9845-A19539D3273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09E-482E-9845-A19539D3273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09E-482E-9845-A19539D32733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/>
                      <a:t>879870,6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09E-482E-9845-A19539D32733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/>
                      <a:t>1211930,7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09E-482E-9845-A19539D32733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1403030,9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09E-482E-9845-A19539D32733}"/>
                </c:ext>
              </c:extLst>
            </c:dLbl>
            <c:spPr>
              <a:solidFill>
                <a:schemeClr val="accent3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Лист1!$B$36:$D$36</c:f>
              <c:strCache>
                <c:ptCount val="3"/>
                <c:pt idx="0">
                  <c:v>2021год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Лист1!$B$37:$D$37</c:f>
              <c:numCache>
                <c:formatCode>0.0</c:formatCode>
                <c:ptCount val="3"/>
                <c:pt idx="0">
                  <c:v>879870.6</c:v>
                </c:pt>
                <c:pt idx="1">
                  <c:v>1211930.7</c:v>
                </c:pt>
                <c:pt idx="2">
                  <c:v>1402030.9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09E-482E-9845-A19539D3273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3841920"/>
        <c:axId val="53846016"/>
      </c:barChart>
      <c:catAx>
        <c:axId val="538419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3846016"/>
        <c:crosses val="autoZero"/>
        <c:auto val="1"/>
        <c:lblAlgn val="ctr"/>
        <c:lblOffset val="100"/>
        <c:noMultiLvlLbl val="0"/>
      </c:catAx>
      <c:valAx>
        <c:axId val="5384601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38419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1353587051618548"/>
          <c:y val="2.5999327032451329E-2"/>
          <c:w val="0.64896412948381454"/>
          <c:h val="0.8039414384234693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'диагр презентация'!$A$48</c:f>
              <c:strCache>
                <c:ptCount val="1"/>
                <c:pt idx="0">
                  <c:v>2023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'диагр презентация'!$B$47:$K$47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  <c:pt idx="8">
                  <c:v>Межбюджетные трансферты</c:v>
                </c:pt>
                <c:pt idx="9">
                  <c:v>Национальная оборона</c:v>
                </c:pt>
              </c:strCache>
            </c:strRef>
          </c:cat>
          <c:val>
            <c:numRef>
              <c:f>'диагр презентация'!$B$48:$K$48</c:f>
              <c:numCache>
                <c:formatCode>0.0</c:formatCode>
                <c:ptCount val="10"/>
                <c:pt idx="0">
                  <c:v>89466.8</c:v>
                </c:pt>
                <c:pt idx="1">
                  <c:v>6143.6</c:v>
                </c:pt>
                <c:pt idx="2">
                  <c:v>8132.1</c:v>
                </c:pt>
                <c:pt idx="3">
                  <c:v>3846.1</c:v>
                </c:pt>
                <c:pt idx="4">
                  <c:v>1031783.8</c:v>
                </c:pt>
                <c:pt idx="5">
                  <c:v>91639.7</c:v>
                </c:pt>
                <c:pt idx="6">
                  <c:v>104102.1</c:v>
                </c:pt>
                <c:pt idx="7">
                  <c:v>51444.9</c:v>
                </c:pt>
                <c:pt idx="8">
                  <c:v>9544.2000000000007</c:v>
                </c:pt>
                <c:pt idx="9">
                  <c:v>5690.2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517-4227-93F0-3DCB0DA31DD4}"/>
            </c:ext>
          </c:extLst>
        </c:ser>
        <c:ser>
          <c:idx val="1"/>
          <c:order val="1"/>
          <c:tx>
            <c:strRef>
              <c:f>'диагр презентация'!$A$49</c:f>
              <c:strCache>
                <c:ptCount val="1"/>
                <c:pt idx="0">
                  <c:v>2022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'диагр презентация'!$B$47:$K$47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  <c:pt idx="8">
                  <c:v>Межбюджетные трансферты</c:v>
                </c:pt>
                <c:pt idx="9">
                  <c:v>Национальная оборона</c:v>
                </c:pt>
              </c:strCache>
            </c:strRef>
          </c:cat>
          <c:val>
            <c:numRef>
              <c:f>'диагр презентация'!$B$49:$K$49</c:f>
              <c:numCache>
                <c:formatCode>0.0</c:formatCode>
                <c:ptCount val="10"/>
                <c:pt idx="0">
                  <c:v>80544.145359999995</c:v>
                </c:pt>
                <c:pt idx="1">
                  <c:v>5655.88706</c:v>
                </c:pt>
                <c:pt idx="2">
                  <c:v>10118.83576</c:v>
                </c:pt>
                <c:pt idx="3">
                  <c:v>12586.814619999999</c:v>
                </c:pt>
                <c:pt idx="4">
                  <c:v>892993.36861999996</c:v>
                </c:pt>
                <c:pt idx="5">
                  <c:v>80623.442479999998</c:v>
                </c:pt>
                <c:pt idx="6">
                  <c:v>67862.279280000002</c:v>
                </c:pt>
                <c:pt idx="7">
                  <c:v>49993.051310000003</c:v>
                </c:pt>
                <c:pt idx="8">
                  <c:v>6220.8427899999997</c:v>
                </c:pt>
                <c:pt idx="9">
                  <c:v>4980.482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517-4227-93F0-3DCB0DA31DD4}"/>
            </c:ext>
          </c:extLst>
        </c:ser>
        <c:ser>
          <c:idx val="2"/>
          <c:order val="2"/>
          <c:tx>
            <c:strRef>
              <c:f>'диагр презентация'!$A$50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'диагр презентация'!$B$47:$K$47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  <c:pt idx="8">
                  <c:v>Межбюджетные трансферты</c:v>
                </c:pt>
                <c:pt idx="9">
                  <c:v>Национальная оборона</c:v>
                </c:pt>
              </c:strCache>
            </c:strRef>
          </c:cat>
          <c:val>
            <c:numRef>
              <c:f>'диагр презентация'!$B$50:$K$50</c:f>
              <c:numCache>
                <c:formatCode>General</c:formatCode>
                <c:ptCount val="10"/>
                <c:pt idx="0">
                  <c:v>71678.100000000006</c:v>
                </c:pt>
                <c:pt idx="1">
                  <c:v>3818.4</c:v>
                </c:pt>
                <c:pt idx="2">
                  <c:v>5184.2</c:v>
                </c:pt>
                <c:pt idx="3">
                  <c:v>15233.7</c:v>
                </c:pt>
                <c:pt idx="4">
                  <c:v>695530.2</c:v>
                </c:pt>
                <c:pt idx="5" formatCode="0.0">
                  <c:v>73737</c:v>
                </c:pt>
                <c:pt idx="6">
                  <c:v>40811.599999999999</c:v>
                </c:pt>
                <c:pt idx="7">
                  <c:v>41052.5</c:v>
                </c:pt>
                <c:pt idx="8" formatCode="0.0">
                  <c:v>5874</c:v>
                </c:pt>
                <c:pt idx="9">
                  <c:v>4501.3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517-4227-93F0-3DCB0DA31DD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0"/>
        <c:axId val="55927552"/>
        <c:axId val="55929088"/>
      </c:barChart>
      <c:catAx>
        <c:axId val="559275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55929088"/>
        <c:crosses val="autoZero"/>
        <c:auto val="1"/>
        <c:lblAlgn val="ctr"/>
        <c:lblOffset val="100"/>
        <c:noMultiLvlLbl val="0"/>
      </c:catAx>
      <c:valAx>
        <c:axId val="55929088"/>
        <c:scaling>
          <c:orientation val="minMax"/>
        </c:scaling>
        <c:delete val="0"/>
        <c:axPos val="b"/>
        <c:majorGridlines/>
        <c:numFmt formatCode="0.0" sourceLinked="1"/>
        <c:majorTickMark val="out"/>
        <c:minorTickMark val="none"/>
        <c:tickLblPos val="nextTo"/>
        <c:crossAx val="5592755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2.5195613185836495E-4"/>
          <c:w val="0.69323566494650446"/>
          <c:h val="0.99949597103589793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92A-4C6C-A62D-303C82A8DB59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92A-4C6C-A62D-303C82A8DB59}"/>
              </c:ext>
            </c:extLst>
          </c:dPt>
          <c:dPt>
            <c:idx val="2"/>
            <c:bubble3D val="0"/>
            <c:spPr>
              <a:solidFill>
                <a:srgbClr val="7030A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92A-4C6C-A62D-303C82A8DB59}"/>
              </c:ext>
            </c:extLst>
          </c:dPt>
          <c:dPt>
            <c:idx val="3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92A-4C6C-A62D-303C82A8DB59}"/>
              </c:ext>
            </c:extLst>
          </c:dPt>
          <c:dPt>
            <c:idx val="4"/>
            <c:bubble3D val="0"/>
            <c:spPr>
              <a:solidFill>
                <a:schemeClr val="bg2">
                  <a:lumMod val="5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92A-4C6C-A62D-303C82A8DB59}"/>
              </c:ext>
            </c:extLst>
          </c:dPt>
          <c:dPt>
            <c:idx val="5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92A-4C6C-A62D-303C82A8DB59}"/>
              </c:ext>
            </c:extLst>
          </c:dPt>
          <c:dPt>
            <c:idx val="6"/>
            <c:bubble3D val="0"/>
            <c:spPr>
              <a:solidFill>
                <a:schemeClr val="accent6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292A-4C6C-A62D-303C82A8DB59}"/>
              </c:ext>
            </c:extLst>
          </c:dPt>
          <c:dPt>
            <c:idx val="7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292A-4C6C-A62D-303C82A8DB59}"/>
              </c:ext>
            </c:extLst>
          </c:dPt>
          <c:dPt>
            <c:idx val="8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292A-4C6C-A62D-303C82A8DB59}"/>
              </c:ext>
            </c:extLst>
          </c:dPt>
          <c:dPt>
            <c:idx val="9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292A-4C6C-A62D-303C82A8DB59}"/>
              </c:ext>
            </c:extLst>
          </c:dPt>
          <c:dPt>
            <c:idx val="10"/>
            <c:bubble3D val="0"/>
            <c:spPr>
              <a:solidFill>
                <a:schemeClr val="tx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292A-4C6C-A62D-303C82A8DB59}"/>
              </c:ext>
            </c:extLst>
          </c:dPt>
          <c:dLbls>
            <c:dLbl>
              <c:idx val="0"/>
              <c:layout>
                <c:manualLayout>
                  <c:x val="2.6071982340126459E-2"/>
                  <c:y val="0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92A-4C6C-A62D-303C82A8DB59}"/>
                </c:ext>
              </c:extLst>
            </c:dLbl>
            <c:dLbl>
              <c:idx val="1"/>
              <c:layout>
                <c:manualLayout>
                  <c:x val="4.6009380600223165E-2"/>
                  <c:y val="0.14524509531620669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92A-4C6C-A62D-303C82A8DB59}"/>
                </c:ext>
              </c:extLst>
            </c:dLbl>
            <c:dLbl>
              <c:idx val="2"/>
              <c:layout>
                <c:manualLayout>
                  <c:x val="-6.1347048395588898E-3"/>
                  <c:y val="0.1089339746564107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92A-4C6C-A62D-303C82A8DB59}"/>
                </c:ext>
              </c:extLst>
            </c:dLbl>
            <c:dLbl>
              <c:idx val="3"/>
              <c:layout>
                <c:manualLayout>
                  <c:x val="-9.2018761200446334E-3"/>
                  <c:y val="6.224778129227471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92A-4C6C-A62D-303C82A8DB59}"/>
                </c:ext>
              </c:extLst>
            </c:dLbl>
            <c:dLbl>
              <c:idx val="4"/>
              <c:layout>
                <c:manualLayout>
                  <c:x val="-4.6009380600223167E-3"/>
                  <c:y val="1.815566244273512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92A-4C6C-A62D-303C82A8DB59}"/>
                </c:ext>
              </c:extLst>
            </c:dLbl>
            <c:dLbl>
              <c:idx val="8"/>
              <c:layout>
                <c:manualLayout>
                  <c:x val="1.5336460200074387E-2"/>
                  <c:y val="2.853032669572661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292A-4C6C-A62D-303C82A8DB59}"/>
                </c:ext>
              </c:extLst>
            </c:dLbl>
            <c:dLbl>
              <c:idx val="9"/>
              <c:layout>
                <c:manualLayout>
                  <c:x val="7.6682301000371936E-3"/>
                  <c:y val="7.262264977094048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292A-4C6C-A62D-303C82A8DB59}"/>
                </c:ext>
              </c:extLst>
            </c:dLbl>
            <c:dLbl>
              <c:idx val="10"/>
              <c:layout>
                <c:manualLayout>
                  <c:x val="3.0672920400148774E-3"/>
                  <c:y val="1.296833031623937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292A-4C6C-A62D-303C82A8DB59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'диагр презентация'!$A$81:$A$92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Охрана окружающей среды</c:v>
                </c:pt>
                <c:pt idx="5">
                  <c:v>Жилищно-коммунальное хозяйство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Обслуживание государственного и муниципального долга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'диагр презентация'!$B$81:$B$92</c:f>
              <c:numCache>
                <c:formatCode>0.0</c:formatCode>
                <c:ptCount val="12"/>
                <c:pt idx="0">
                  <c:v>6.4</c:v>
                </c:pt>
                <c:pt idx="1">
                  <c:v>0.4</c:v>
                </c:pt>
                <c:pt idx="2">
                  <c:v>0.4</c:v>
                </c:pt>
                <c:pt idx="3">
                  <c:v>0.6</c:v>
                </c:pt>
                <c:pt idx="4">
                  <c:v>0.1</c:v>
                </c:pt>
                <c:pt idx="5">
                  <c:v>0.3</c:v>
                </c:pt>
                <c:pt idx="6">
                  <c:v>73.5</c:v>
                </c:pt>
                <c:pt idx="7">
                  <c:v>6.5</c:v>
                </c:pt>
                <c:pt idx="8">
                  <c:v>3.7</c:v>
                </c:pt>
                <c:pt idx="9">
                  <c:v>7.4</c:v>
                </c:pt>
                <c:pt idx="10">
                  <c:v>0</c:v>
                </c:pt>
                <c:pt idx="11">
                  <c:v>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6-292A-4C6C-A62D-303C82A8DB5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2"/>
        <c:txPr>
          <a:bodyPr/>
          <a:lstStyle/>
          <a:p>
            <a:pPr rtl="0">
              <a:defRPr sz="900" baseline="0"/>
            </a:pPr>
            <a:endParaRPr lang="ru-RU"/>
          </a:p>
        </c:txPr>
      </c:legendEntry>
      <c:layout>
        <c:manualLayout>
          <c:xMode val="edge"/>
          <c:yMode val="edge"/>
          <c:x val="0.68564567705037605"/>
          <c:y val="4.4807112935163799E-4"/>
          <c:w val="0.30464586060486032"/>
          <c:h val="0.99955192887064837"/>
        </c:manualLayout>
      </c:layout>
      <c:overlay val="0"/>
      <c:txPr>
        <a:bodyPr/>
        <a:lstStyle/>
        <a:p>
          <a:pPr rtl="0"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3669E0-6827-4794-8858-BA7A6BB9854C}" type="doc">
      <dgm:prSet loTypeId="urn:microsoft.com/office/officeart/2005/8/layout/vList4" loCatId="picture" qsTypeId="urn:microsoft.com/office/officeart/2005/8/quickstyle/simple1" qsCatId="simple" csTypeId="urn:microsoft.com/office/officeart/2005/8/colors/accent2_2" csCatId="accent2" phldr="1"/>
      <dgm:spPr/>
    </dgm:pt>
    <dgm:pt modelId="{241BF10F-1C1C-4118-B291-11EC824F3C53}">
      <dgm:prSet phldrT="[Текст]" custT="1"/>
      <dgm:spPr>
        <a:solidFill>
          <a:schemeClr val="bg1">
            <a:alpha val="50000"/>
          </a:schemeClr>
        </a:solidFill>
        <a:ln>
          <a:solidFill>
            <a:schemeClr val="accent1"/>
          </a:solidFill>
        </a:ln>
      </dgm:spPr>
      <dgm:t>
        <a:bodyPr lIns="144000"/>
        <a:lstStyle/>
        <a:p>
          <a:r>
            <a:rPr lang="ru-RU" sz="1600" dirty="0">
              <a:solidFill>
                <a:schemeClr val="tx1"/>
              </a:solidFill>
            </a:rPr>
            <a:t>Муниципальные автономные учреждения Дятьковского района «Электрон» и Спортивно – оздоровительный комплекс «Олимп»  </a:t>
          </a:r>
        </a:p>
        <a:p>
          <a:r>
            <a:rPr lang="ru-RU" sz="1600" b="1" dirty="0">
              <a:solidFill>
                <a:schemeClr val="tx1"/>
              </a:solidFill>
            </a:rPr>
            <a:t>68 384,6 тыс. руб.</a:t>
          </a:r>
          <a:endParaRPr lang="ru-RU" sz="1600" dirty="0">
            <a:solidFill>
              <a:schemeClr val="tx1"/>
            </a:solidFill>
          </a:endParaRPr>
        </a:p>
      </dgm:t>
    </dgm:pt>
    <dgm:pt modelId="{CD513FA5-3EDD-409B-B116-4CC8F6CF9BE4}" type="parTrans" cxnId="{512ABC83-E58F-4D94-8316-D6C8E9FF0948}">
      <dgm:prSet/>
      <dgm:spPr/>
      <dgm:t>
        <a:bodyPr/>
        <a:lstStyle/>
        <a:p>
          <a:endParaRPr lang="ru-RU"/>
        </a:p>
      </dgm:t>
    </dgm:pt>
    <dgm:pt modelId="{8C3BDD39-CF1F-4B0F-B6ED-1FAA2394958E}" type="sibTrans" cxnId="{512ABC83-E58F-4D94-8316-D6C8E9FF0948}">
      <dgm:prSet/>
      <dgm:spPr/>
      <dgm:t>
        <a:bodyPr/>
        <a:lstStyle/>
        <a:p>
          <a:endParaRPr lang="ru-RU"/>
        </a:p>
      </dgm:t>
    </dgm:pt>
    <dgm:pt modelId="{E905EB27-BF08-47A0-A367-21DE6475353B}">
      <dgm:prSet phldrT="[Текст]" custT="1"/>
      <dgm:spPr>
        <a:solidFill>
          <a:schemeClr val="bg1">
            <a:alpha val="50000"/>
          </a:schemeClr>
        </a:solidFill>
        <a:ln>
          <a:solidFill>
            <a:schemeClr val="accent1"/>
          </a:solidFill>
        </a:ln>
      </dgm:spPr>
      <dgm:t>
        <a:bodyPr lIns="144000"/>
        <a:lstStyle/>
        <a:p>
          <a:r>
            <a:rPr lang="ru-RU" sz="1500" dirty="0">
              <a:solidFill>
                <a:schemeClr val="tx1"/>
              </a:solidFill>
            </a:rPr>
            <a:t>Мероприятия по развитию физической культуры и спорта </a:t>
          </a:r>
          <a:r>
            <a:rPr lang="ru-RU" sz="1500" b="1" dirty="0">
              <a:solidFill>
                <a:schemeClr val="tx1"/>
              </a:solidFill>
            </a:rPr>
            <a:t>4 110,2 тыс. руб., </a:t>
          </a:r>
          <a:r>
            <a:rPr lang="ru-RU" sz="1500" b="0" dirty="0">
              <a:solidFill>
                <a:schemeClr val="tx1"/>
              </a:solidFill>
            </a:rPr>
            <a:t>Реализация отдельных мероприятий по приведению в нормативное состояние муниципальных объектов физической культуры и спорта Брянской области </a:t>
          </a:r>
          <a:r>
            <a:rPr lang="ru-RU" sz="1500" b="1" dirty="0">
              <a:solidFill>
                <a:schemeClr val="tx1"/>
              </a:solidFill>
            </a:rPr>
            <a:t>16 159,6 тыс. руб.</a:t>
          </a:r>
          <a:endParaRPr lang="ru-RU" sz="1500" b="0" dirty="0">
            <a:solidFill>
              <a:schemeClr val="tx1"/>
            </a:solidFill>
          </a:endParaRPr>
        </a:p>
      </dgm:t>
    </dgm:pt>
    <dgm:pt modelId="{79F3E63E-8F30-431F-9973-64C64BC728B2}" type="parTrans" cxnId="{EDA15C64-B4CC-458A-9E28-D1531F1DE2F9}">
      <dgm:prSet/>
      <dgm:spPr/>
      <dgm:t>
        <a:bodyPr/>
        <a:lstStyle/>
        <a:p>
          <a:endParaRPr lang="ru-RU"/>
        </a:p>
      </dgm:t>
    </dgm:pt>
    <dgm:pt modelId="{9EA93C98-BEA4-4CFC-AAD3-8D6F698FE098}" type="sibTrans" cxnId="{EDA15C64-B4CC-458A-9E28-D1531F1DE2F9}">
      <dgm:prSet/>
      <dgm:spPr/>
      <dgm:t>
        <a:bodyPr/>
        <a:lstStyle/>
        <a:p>
          <a:endParaRPr lang="ru-RU"/>
        </a:p>
      </dgm:t>
    </dgm:pt>
    <dgm:pt modelId="{569BA460-4614-4115-BE0A-F81B235CCBEA}" type="pres">
      <dgm:prSet presAssocID="{783669E0-6827-4794-8858-BA7A6BB9854C}" presName="linear" presStyleCnt="0">
        <dgm:presLayoutVars>
          <dgm:dir/>
          <dgm:resizeHandles val="exact"/>
        </dgm:presLayoutVars>
      </dgm:prSet>
      <dgm:spPr/>
    </dgm:pt>
    <dgm:pt modelId="{E275EBE4-F836-4AF3-A546-8C09DA9DA392}" type="pres">
      <dgm:prSet presAssocID="{241BF10F-1C1C-4118-B291-11EC824F3C53}" presName="comp" presStyleCnt="0"/>
      <dgm:spPr/>
    </dgm:pt>
    <dgm:pt modelId="{3115724B-DB85-42BC-A00B-69B9FE1EEEDF}" type="pres">
      <dgm:prSet presAssocID="{241BF10F-1C1C-4118-B291-11EC824F3C53}" presName="box" presStyleLbl="node1" presStyleIdx="0" presStyleCnt="2" custScaleY="89079" custLinFactNeighborX="74" custLinFactNeighborY="-16318"/>
      <dgm:spPr/>
      <dgm:t>
        <a:bodyPr/>
        <a:lstStyle/>
        <a:p>
          <a:endParaRPr lang="ru-RU"/>
        </a:p>
      </dgm:t>
    </dgm:pt>
    <dgm:pt modelId="{6E4D7B10-453C-42B5-A93C-0CDA8AD5E7CD}" type="pres">
      <dgm:prSet presAssocID="{241BF10F-1C1C-4118-B291-11EC824F3C53}" presName="img" presStyleLbl="fgImgPlace1" presStyleIdx="0" presStyleCnt="2" custScaleX="94201" custScaleY="107358" custLinFactNeighborX="-9055" custLinFactNeighborY="0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1"/>
          </a:solidFill>
        </a:ln>
      </dgm:spPr>
    </dgm:pt>
    <dgm:pt modelId="{DFB331A2-5E82-40D2-8C41-D3BF3F19A6FE}" type="pres">
      <dgm:prSet presAssocID="{241BF10F-1C1C-4118-B291-11EC824F3C53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B953B4-A6B0-4738-974F-D18D5EC73C49}" type="pres">
      <dgm:prSet presAssocID="{8C3BDD39-CF1F-4B0F-B6ED-1FAA2394958E}" presName="spacer" presStyleCnt="0"/>
      <dgm:spPr/>
    </dgm:pt>
    <dgm:pt modelId="{3BF7B17D-603A-4C4E-84DB-DA9BFBC38DD9}" type="pres">
      <dgm:prSet presAssocID="{E905EB27-BF08-47A0-A367-21DE6475353B}" presName="comp" presStyleCnt="0"/>
      <dgm:spPr/>
    </dgm:pt>
    <dgm:pt modelId="{0241BC1C-F7F8-4366-BC7E-299646E53FE9}" type="pres">
      <dgm:prSet presAssocID="{E905EB27-BF08-47A0-A367-21DE6475353B}" presName="box" presStyleLbl="node1" presStyleIdx="1" presStyleCnt="2"/>
      <dgm:spPr/>
      <dgm:t>
        <a:bodyPr/>
        <a:lstStyle/>
        <a:p>
          <a:endParaRPr lang="ru-RU"/>
        </a:p>
      </dgm:t>
    </dgm:pt>
    <dgm:pt modelId="{97D34E2C-DEC4-4008-BCDC-3B22C5E3398D}" type="pres">
      <dgm:prSet presAssocID="{E905EB27-BF08-47A0-A367-21DE6475353B}" presName="img" presStyleLbl="fgImgPlace1" presStyleIdx="1" presStyleCnt="2" custScaleY="124938" custLinFactNeighborX="-9610" custLinFactNeighborY="2190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solidFill>
            <a:schemeClr val="accent1"/>
          </a:solidFill>
        </a:ln>
      </dgm:spPr>
    </dgm:pt>
    <dgm:pt modelId="{3C55309E-9F90-4A03-860A-103164F84DA6}" type="pres">
      <dgm:prSet presAssocID="{E905EB27-BF08-47A0-A367-21DE6475353B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2ABC83-E58F-4D94-8316-D6C8E9FF0948}" srcId="{783669E0-6827-4794-8858-BA7A6BB9854C}" destId="{241BF10F-1C1C-4118-B291-11EC824F3C53}" srcOrd="0" destOrd="0" parTransId="{CD513FA5-3EDD-409B-B116-4CC8F6CF9BE4}" sibTransId="{8C3BDD39-CF1F-4B0F-B6ED-1FAA2394958E}"/>
    <dgm:cxn modelId="{374D53B6-DC5B-4E27-9634-9E5770E9549D}" type="presOf" srcId="{241BF10F-1C1C-4118-B291-11EC824F3C53}" destId="{DFB331A2-5E82-40D2-8C41-D3BF3F19A6FE}" srcOrd="1" destOrd="0" presId="urn:microsoft.com/office/officeart/2005/8/layout/vList4"/>
    <dgm:cxn modelId="{CD0CA8DF-BB0D-41C3-86FA-471A4B455532}" type="presOf" srcId="{E905EB27-BF08-47A0-A367-21DE6475353B}" destId="{3C55309E-9F90-4A03-860A-103164F84DA6}" srcOrd="1" destOrd="0" presId="urn:microsoft.com/office/officeart/2005/8/layout/vList4"/>
    <dgm:cxn modelId="{7BC17630-BA9B-47D6-BB41-9239013F8845}" type="presOf" srcId="{E905EB27-BF08-47A0-A367-21DE6475353B}" destId="{0241BC1C-F7F8-4366-BC7E-299646E53FE9}" srcOrd="0" destOrd="0" presId="urn:microsoft.com/office/officeart/2005/8/layout/vList4"/>
    <dgm:cxn modelId="{7E71D744-AF91-48BC-9A72-8BBFEF4CBBFB}" type="presOf" srcId="{783669E0-6827-4794-8858-BA7A6BB9854C}" destId="{569BA460-4614-4115-BE0A-F81B235CCBEA}" srcOrd="0" destOrd="0" presId="urn:microsoft.com/office/officeart/2005/8/layout/vList4"/>
    <dgm:cxn modelId="{3200C3CA-C16E-47AE-9B42-AD2204FABDC6}" type="presOf" srcId="{241BF10F-1C1C-4118-B291-11EC824F3C53}" destId="{3115724B-DB85-42BC-A00B-69B9FE1EEEDF}" srcOrd="0" destOrd="0" presId="urn:microsoft.com/office/officeart/2005/8/layout/vList4"/>
    <dgm:cxn modelId="{EDA15C64-B4CC-458A-9E28-D1531F1DE2F9}" srcId="{783669E0-6827-4794-8858-BA7A6BB9854C}" destId="{E905EB27-BF08-47A0-A367-21DE6475353B}" srcOrd="1" destOrd="0" parTransId="{79F3E63E-8F30-431F-9973-64C64BC728B2}" sibTransId="{9EA93C98-BEA4-4CFC-AAD3-8D6F698FE098}"/>
    <dgm:cxn modelId="{07CB949C-6D25-468A-80E0-476424B4147C}" type="presParOf" srcId="{569BA460-4614-4115-BE0A-F81B235CCBEA}" destId="{E275EBE4-F836-4AF3-A546-8C09DA9DA392}" srcOrd="0" destOrd="0" presId="urn:microsoft.com/office/officeart/2005/8/layout/vList4"/>
    <dgm:cxn modelId="{176B30FD-4536-437E-9896-71CCA6F5A058}" type="presParOf" srcId="{E275EBE4-F836-4AF3-A546-8C09DA9DA392}" destId="{3115724B-DB85-42BC-A00B-69B9FE1EEEDF}" srcOrd="0" destOrd="0" presId="urn:microsoft.com/office/officeart/2005/8/layout/vList4"/>
    <dgm:cxn modelId="{5E900CFF-31D7-48E8-BB6E-BC8AFEB4ED2B}" type="presParOf" srcId="{E275EBE4-F836-4AF3-A546-8C09DA9DA392}" destId="{6E4D7B10-453C-42B5-A93C-0CDA8AD5E7CD}" srcOrd="1" destOrd="0" presId="urn:microsoft.com/office/officeart/2005/8/layout/vList4"/>
    <dgm:cxn modelId="{3F086278-25C6-4AF3-A218-C811B80B7D99}" type="presParOf" srcId="{E275EBE4-F836-4AF3-A546-8C09DA9DA392}" destId="{DFB331A2-5E82-40D2-8C41-D3BF3F19A6FE}" srcOrd="2" destOrd="0" presId="urn:microsoft.com/office/officeart/2005/8/layout/vList4"/>
    <dgm:cxn modelId="{75879533-16AC-4F8D-83C0-743F2ADBDF23}" type="presParOf" srcId="{569BA460-4614-4115-BE0A-F81B235CCBEA}" destId="{A1B953B4-A6B0-4738-974F-D18D5EC73C49}" srcOrd="1" destOrd="0" presId="urn:microsoft.com/office/officeart/2005/8/layout/vList4"/>
    <dgm:cxn modelId="{2E31818D-0DFD-4F8B-8261-ED6A36387877}" type="presParOf" srcId="{569BA460-4614-4115-BE0A-F81B235CCBEA}" destId="{3BF7B17D-603A-4C4E-84DB-DA9BFBC38DD9}" srcOrd="2" destOrd="0" presId="urn:microsoft.com/office/officeart/2005/8/layout/vList4"/>
    <dgm:cxn modelId="{8A4CECD2-F40B-4D5A-B7F0-1D27FB185054}" type="presParOf" srcId="{3BF7B17D-603A-4C4E-84DB-DA9BFBC38DD9}" destId="{0241BC1C-F7F8-4366-BC7E-299646E53FE9}" srcOrd="0" destOrd="0" presId="urn:microsoft.com/office/officeart/2005/8/layout/vList4"/>
    <dgm:cxn modelId="{78B41532-192B-4B82-BA43-E97659F2D914}" type="presParOf" srcId="{3BF7B17D-603A-4C4E-84DB-DA9BFBC38DD9}" destId="{97D34E2C-DEC4-4008-BCDC-3B22C5E3398D}" srcOrd="1" destOrd="0" presId="urn:microsoft.com/office/officeart/2005/8/layout/vList4"/>
    <dgm:cxn modelId="{F5D3712F-CE2E-411C-BB0C-B5747FD11FDE}" type="presParOf" srcId="{3BF7B17D-603A-4C4E-84DB-DA9BFBC38DD9}" destId="{3C55309E-9F90-4A03-860A-103164F84DA6}" srcOrd="2" destOrd="0" presId="urn:microsoft.com/office/officeart/2005/8/layout/vList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15724B-DB85-42BC-A00B-69B9FE1EEEDF}">
      <dsp:nvSpPr>
        <dsp:cNvPr id="0" name=""/>
        <dsp:cNvSpPr/>
      </dsp:nvSpPr>
      <dsp:spPr>
        <a:xfrm>
          <a:off x="0" y="0"/>
          <a:ext cx="8568952" cy="1055871"/>
        </a:xfrm>
        <a:prstGeom prst="roundRect">
          <a:avLst>
            <a:gd name="adj" fmla="val 10000"/>
          </a:avLst>
        </a:prstGeom>
        <a:solidFill>
          <a:schemeClr val="bg1">
            <a:alpha val="50000"/>
          </a:schemeClr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0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solidFill>
                <a:schemeClr val="tx1"/>
              </a:solidFill>
            </a:rPr>
            <a:t>Муниципальные автономные учреждения Дятьковского района «Электрон» и Спортивно – оздоровительный комплекс «Олимп» 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</a:rPr>
            <a:t>68 384,6 тыс. руб.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1832322" y="0"/>
        <a:ext cx="6736629" cy="1055871"/>
      </dsp:txXfrm>
    </dsp:sp>
    <dsp:sp modelId="{6E4D7B10-453C-42B5-A93C-0CDA8AD5E7CD}">
      <dsp:nvSpPr>
        <dsp:cNvPr id="0" name=""/>
        <dsp:cNvSpPr/>
      </dsp:nvSpPr>
      <dsp:spPr>
        <a:xfrm>
          <a:off x="13039" y="18921"/>
          <a:ext cx="1614407" cy="101802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41BC1C-F7F8-4366-BC7E-299646E53FE9}">
      <dsp:nvSpPr>
        <dsp:cNvPr id="0" name=""/>
        <dsp:cNvSpPr/>
      </dsp:nvSpPr>
      <dsp:spPr>
        <a:xfrm>
          <a:off x="0" y="1174403"/>
          <a:ext cx="8568952" cy="1185320"/>
        </a:xfrm>
        <a:prstGeom prst="roundRect">
          <a:avLst>
            <a:gd name="adj" fmla="val 10000"/>
          </a:avLst>
        </a:prstGeom>
        <a:solidFill>
          <a:schemeClr val="bg1">
            <a:alpha val="50000"/>
          </a:schemeClr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0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>
              <a:solidFill>
                <a:schemeClr val="tx1"/>
              </a:solidFill>
            </a:rPr>
            <a:t>Мероприятия по развитию физической культуры и спорта </a:t>
          </a:r>
          <a:r>
            <a:rPr lang="ru-RU" sz="1500" b="1" kern="1200" dirty="0">
              <a:solidFill>
                <a:schemeClr val="tx1"/>
              </a:solidFill>
            </a:rPr>
            <a:t>4 110,2 тыс. руб., </a:t>
          </a:r>
          <a:r>
            <a:rPr lang="ru-RU" sz="1500" b="0" kern="1200" dirty="0">
              <a:solidFill>
                <a:schemeClr val="tx1"/>
              </a:solidFill>
            </a:rPr>
            <a:t>Реализация отдельных мероприятий по приведению в нормативное состояние муниципальных объектов физической культуры и спорта Брянской области </a:t>
          </a:r>
          <a:r>
            <a:rPr lang="ru-RU" sz="1500" b="1" kern="1200" dirty="0">
              <a:solidFill>
                <a:schemeClr val="tx1"/>
              </a:solidFill>
            </a:rPr>
            <a:t>16 159,6 тыс. руб.</a:t>
          </a:r>
          <a:endParaRPr lang="ru-RU" sz="1500" b="0" kern="1200" dirty="0">
            <a:solidFill>
              <a:schemeClr val="tx1"/>
            </a:solidFill>
          </a:endParaRPr>
        </a:p>
      </dsp:txBody>
      <dsp:txXfrm>
        <a:off x="1832322" y="1174403"/>
        <a:ext cx="6736629" cy="1185320"/>
      </dsp:txXfrm>
    </dsp:sp>
    <dsp:sp modelId="{97D34E2C-DEC4-4008-BCDC-3B22C5E3398D}">
      <dsp:nvSpPr>
        <dsp:cNvPr id="0" name=""/>
        <dsp:cNvSpPr/>
      </dsp:nvSpPr>
      <dsp:spPr>
        <a:xfrm>
          <a:off x="0" y="1176684"/>
          <a:ext cx="1713790" cy="118473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21582" cy="489982"/>
          </a:xfrm>
          <a:prstGeom prst="rect">
            <a:avLst/>
          </a:prstGeom>
        </p:spPr>
        <p:txBody>
          <a:bodyPr vert="horz" lIns="90716" tIns="45358" rIns="90716" bIns="4535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972" y="2"/>
            <a:ext cx="2921582" cy="489982"/>
          </a:xfrm>
          <a:prstGeom prst="rect">
            <a:avLst/>
          </a:prstGeom>
        </p:spPr>
        <p:txBody>
          <a:bodyPr vert="horz" lIns="90716" tIns="45358" rIns="90716" bIns="45358" rtlCol="0"/>
          <a:lstStyle>
            <a:lvl1pPr algn="r">
              <a:defRPr sz="1200"/>
            </a:lvl1pPr>
          </a:lstStyle>
          <a:p>
            <a:fld id="{3F133E20-77BB-4958-A1D3-68AAB3E1760D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35013"/>
            <a:ext cx="4897437" cy="3675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6" tIns="45358" rIns="90716" bIns="4535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212" y="4654830"/>
            <a:ext cx="5393690" cy="4409838"/>
          </a:xfrm>
          <a:prstGeom prst="rect">
            <a:avLst/>
          </a:prstGeom>
        </p:spPr>
        <p:txBody>
          <a:bodyPr vert="horz" lIns="90716" tIns="45358" rIns="90716" bIns="4535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07957"/>
            <a:ext cx="2921582" cy="489982"/>
          </a:xfrm>
          <a:prstGeom prst="rect">
            <a:avLst/>
          </a:prstGeom>
        </p:spPr>
        <p:txBody>
          <a:bodyPr vert="horz" lIns="90716" tIns="45358" rIns="90716" bIns="4535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972" y="9307957"/>
            <a:ext cx="2921582" cy="489982"/>
          </a:xfrm>
          <a:prstGeom prst="rect">
            <a:avLst/>
          </a:prstGeom>
        </p:spPr>
        <p:txBody>
          <a:bodyPr vert="horz" lIns="90716" tIns="45358" rIns="90716" bIns="45358" rtlCol="0" anchor="b"/>
          <a:lstStyle>
            <a:lvl1pPr algn="r">
              <a:defRPr sz="1200"/>
            </a:lvl1pPr>
          </a:lstStyle>
          <a:p>
            <a:fld id="{044A9EE4-937D-48CC-8800-05C400FBE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177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69576E-0D91-4B99-B697-7BFEB86A463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037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2CF72514-A265-401E-9EA9-AEC352228442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AE261D5-F707-44C1-A6CC-85A926B6A2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72514-A265-401E-9EA9-AEC352228442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261D5-F707-44C1-A6CC-85A926B6A2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72514-A265-401E-9EA9-AEC352228442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261D5-F707-44C1-A6CC-85A926B6A2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72514-A265-401E-9EA9-AEC352228442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261D5-F707-44C1-A6CC-85A926B6A2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72514-A265-401E-9EA9-AEC352228442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261D5-F707-44C1-A6CC-85A926B6A2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72514-A265-401E-9EA9-AEC352228442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261D5-F707-44C1-A6CC-85A926B6A2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CF72514-A265-401E-9EA9-AEC352228442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E261D5-F707-44C1-A6CC-85A926B6A258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2CF72514-A265-401E-9EA9-AEC352228442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AE261D5-F707-44C1-A6CC-85A926B6A2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72514-A265-401E-9EA9-AEC352228442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261D5-F707-44C1-A6CC-85A926B6A2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72514-A265-401E-9EA9-AEC352228442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261D5-F707-44C1-A6CC-85A926B6A2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72514-A265-401E-9EA9-AEC352228442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261D5-F707-44C1-A6CC-85A926B6A2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2CF72514-A265-401E-9EA9-AEC352228442}" type="datetimeFigureOut">
              <a:rPr lang="ru-RU" smtClean="0"/>
              <a:t>24.06.2024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AE261D5-F707-44C1-A6CC-85A926B6A25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11560" y="1484784"/>
            <a:ext cx="7992888" cy="3627785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/>
              <a:t/>
            </a:r>
            <a:br>
              <a:rPr lang="ru-RU" sz="4800" b="1" dirty="0"/>
            </a:br>
            <a:r>
              <a:rPr lang="ru-RU" sz="4800" b="1" dirty="0"/>
              <a:t/>
            </a:r>
            <a:br>
              <a:rPr lang="ru-RU" sz="4800" b="1" dirty="0"/>
            </a:br>
            <a:r>
              <a:rPr lang="ru-RU" sz="4800" b="1" dirty="0"/>
              <a:t/>
            </a:r>
            <a:br>
              <a:rPr lang="ru-RU" sz="4800" b="1" dirty="0"/>
            </a:br>
            <a:r>
              <a:rPr lang="ru-RU" sz="4800" b="1" dirty="0"/>
              <a:t/>
            </a:r>
            <a:br>
              <a:rPr lang="ru-RU" sz="4800" b="1" dirty="0"/>
            </a:br>
            <a:r>
              <a:rPr lang="ru-RU" sz="4800" b="1" dirty="0"/>
              <a:t/>
            </a:r>
            <a:br>
              <a:rPr lang="ru-RU" sz="4800" b="1" dirty="0"/>
            </a:br>
            <a:r>
              <a:rPr lang="ru-RU" sz="4800" b="1" dirty="0"/>
              <a:t/>
            </a:r>
            <a:br>
              <a:rPr lang="ru-RU" sz="4800" b="1" dirty="0"/>
            </a:br>
            <a:r>
              <a:rPr lang="ru-RU" sz="4800" b="1" dirty="0"/>
              <a:t/>
            </a:r>
            <a:br>
              <a:rPr lang="ru-RU" sz="4800" b="1" dirty="0"/>
            </a:br>
            <a:r>
              <a:rPr lang="ru-RU" sz="4800" b="1" dirty="0"/>
              <a:t/>
            </a:r>
            <a:br>
              <a:rPr lang="ru-RU" sz="4800" b="1" dirty="0"/>
            </a:br>
            <a:r>
              <a:rPr lang="ru-RU" sz="4800" b="1" dirty="0"/>
              <a:t/>
            </a:r>
            <a:br>
              <a:rPr lang="ru-RU" sz="4800" b="1" dirty="0"/>
            </a:br>
            <a:r>
              <a:rPr lang="ru-RU" sz="4800" b="1" dirty="0"/>
              <a:t/>
            </a:r>
            <a:br>
              <a:rPr lang="ru-RU" sz="4800" b="1" dirty="0"/>
            </a:br>
            <a:endParaRPr lang="ru-RU" sz="4800" b="1" dirty="0"/>
          </a:p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</a:p>
          <a:p>
            <a:pPr algn="ctr"/>
            <a:r>
              <a:rPr lang="ru-RU" sz="3200" b="1" dirty="0">
                <a:solidFill>
                  <a:schemeClr val="tx1"/>
                </a:solidFill>
              </a:rPr>
              <a:t/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на основе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решения Дятьковского районного Совета народных депутатов </a:t>
            </a:r>
            <a:br>
              <a:rPr lang="ru-RU" sz="28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«Об  исполнении бюджета  Дятьковского муниципального района Брянской области за 2023 год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» от 15 мая 2024 № 6-296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8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4154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Пятиугольник 58"/>
          <p:cNvSpPr/>
          <p:nvPr/>
        </p:nvSpPr>
        <p:spPr>
          <a:xfrm>
            <a:off x="0" y="3002632"/>
            <a:ext cx="9144000" cy="1037289"/>
          </a:xfrm>
          <a:prstGeom prst="homePlat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endParaRPr lang="ru-RU" sz="4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5" name="Пятиугольник 64"/>
          <p:cNvSpPr/>
          <p:nvPr/>
        </p:nvSpPr>
        <p:spPr>
          <a:xfrm>
            <a:off x="1" y="5025848"/>
            <a:ext cx="8964488" cy="1037289"/>
          </a:xfrm>
          <a:prstGeom prst="homePlat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endParaRPr lang="ru-RU" sz="4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8" name="Пятиугольник 57"/>
          <p:cNvSpPr/>
          <p:nvPr/>
        </p:nvSpPr>
        <p:spPr>
          <a:xfrm>
            <a:off x="186802" y="1296833"/>
            <a:ext cx="8964488" cy="1037289"/>
          </a:xfrm>
          <a:prstGeom prst="homePlat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endParaRPr lang="ru-RU" sz="4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ВЫПЛАЧИВАЕМЫЕ ИЗ БЮДЖЕТА ДЕНЕЖНЫЕ СРЕДСТВА НАЗЫВАЮТСЯ РАСХОДАМИ БЮДЖЕТА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3757611" y="4717260"/>
            <a:ext cx="1555200" cy="1842095"/>
            <a:chOff x="894177" y="5232838"/>
            <a:chExt cx="1549130" cy="1527957"/>
          </a:xfrm>
        </p:grpSpPr>
        <p:pic>
          <p:nvPicPr>
            <p:cNvPr id="4" name="Picture 10" descr="http://www.oursarmy.ru/_nw/11/44368637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4177" y="5232838"/>
              <a:ext cx="1549129" cy="1097070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5" name="TextBox 4"/>
            <p:cNvSpPr txBox="1"/>
            <p:nvPr/>
          </p:nvSpPr>
          <p:spPr>
            <a:xfrm>
              <a:off x="894178" y="6329908"/>
              <a:ext cx="1549129" cy="4308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национальную оборону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7177047" y="4717258"/>
            <a:ext cx="1555200" cy="1827002"/>
            <a:chOff x="2483879" y="4986264"/>
            <a:chExt cx="1658578" cy="1710869"/>
          </a:xfrm>
        </p:grpSpPr>
        <p:sp>
          <p:nvSpPr>
            <p:cNvPr id="7" name="TextBox 6"/>
            <p:cNvSpPr txBox="1"/>
            <p:nvPr/>
          </p:nvSpPr>
          <p:spPr>
            <a:xfrm>
              <a:off x="2483879" y="6100533"/>
              <a:ext cx="1658578" cy="596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национальную безопасность и правоохранительную деятельность</a:t>
              </a:r>
            </a:p>
          </p:txBody>
        </p:sp>
        <p:pic>
          <p:nvPicPr>
            <p:cNvPr id="8" name="Picture 2" descr="\\DEPO17\Post\ИСПОЛНЕНИЕ БЮДЖЕТА\Исполнение бюджета в 2014 году\отчет за 2014 год\Бюджет для граждан\новые фото\Рисунок1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70" r="4206"/>
            <a:stretch/>
          </p:blipFill>
          <p:spPr bwMode="auto">
            <a:xfrm>
              <a:off x="2483879" y="4986264"/>
              <a:ext cx="1658578" cy="1119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Группа 11"/>
          <p:cNvGrpSpPr/>
          <p:nvPr/>
        </p:nvGrpSpPr>
        <p:grpSpPr>
          <a:xfrm>
            <a:off x="2061605" y="4717260"/>
            <a:ext cx="1555200" cy="1831289"/>
            <a:chOff x="4974899" y="4787306"/>
            <a:chExt cx="1541318" cy="1920267"/>
          </a:xfrm>
        </p:grpSpPr>
        <p:pic>
          <p:nvPicPr>
            <p:cNvPr id="10" name="Picture 2" descr="http://myfxtransfers.com/wp-content/uploads/2011/08/onetime-regular_money_transfer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974899" y="4787306"/>
              <a:ext cx="1541317" cy="1253277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11" name="TextBox 10"/>
            <p:cNvSpPr txBox="1"/>
            <p:nvPr/>
          </p:nvSpPr>
          <p:spPr>
            <a:xfrm>
              <a:off x="4974901" y="6039521"/>
              <a:ext cx="1541316" cy="66805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предоставление межбюджетных трансфертов бюджетам поселений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473221" y="4717261"/>
            <a:ext cx="1555200" cy="1815473"/>
            <a:chOff x="6186300" y="2666653"/>
            <a:chExt cx="1728000" cy="2065722"/>
          </a:xfrm>
          <a:solidFill>
            <a:schemeClr val="bg1">
              <a:lumMod val="95000"/>
            </a:schemeClr>
          </a:solidFill>
        </p:grpSpPr>
        <p:pic>
          <p:nvPicPr>
            <p:cNvPr id="16" name="Picture 16" descr="http://www.86gkh.ru/gkh/RazdelGKH.jpg"/>
            <p:cNvPicPr>
              <a:picLocks noChangeAspect="1" noChangeArrowheads="1"/>
            </p:cNvPicPr>
            <p:nvPr/>
          </p:nvPicPr>
          <p:blipFill rotWithShape="1">
            <a:blip r:embed="rId5"/>
            <a:srcRect l="6817" t="4650" r="5945" b="4236"/>
            <a:stretch/>
          </p:blipFill>
          <p:spPr bwMode="auto">
            <a:xfrm>
              <a:off x="6186300" y="2666653"/>
              <a:ext cx="1727999" cy="1504934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17" name="TextBox 16"/>
            <p:cNvSpPr txBox="1"/>
            <p:nvPr/>
          </p:nvSpPr>
          <p:spPr>
            <a:xfrm>
              <a:off x="6186300" y="4158902"/>
              <a:ext cx="1728000" cy="573473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жилищно-коммунальное хозяйство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757608" y="2730522"/>
            <a:ext cx="1555199" cy="1646184"/>
            <a:chOff x="790285" y="3304816"/>
            <a:chExt cx="1524033" cy="1540824"/>
          </a:xfrm>
          <a:solidFill>
            <a:schemeClr val="bg1">
              <a:lumMod val="95000"/>
            </a:schemeClr>
          </a:solidFill>
        </p:grpSpPr>
        <p:pic>
          <p:nvPicPr>
            <p:cNvPr id="21" name="Picture 29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90285" y="3304816"/>
              <a:ext cx="1524032" cy="1140714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22" name="TextBox 21"/>
            <p:cNvSpPr txBox="1"/>
            <p:nvPr/>
          </p:nvSpPr>
          <p:spPr>
            <a:xfrm>
              <a:off x="790286" y="4445530"/>
              <a:ext cx="1524032" cy="400110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национальную экономику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7173675" y="2831626"/>
            <a:ext cx="1548000" cy="1545080"/>
            <a:chOff x="172565" y="1996815"/>
            <a:chExt cx="1704208" cy="1283827"/>
          </a:xfrm>
          <a:solidFill>
            <a:schemeClr val="bg1">
              <a:lumMod val="95000"/>
            </a:schemeClr>
          </a:solidFill>
        </p:grpSpPr>
        <p:pic>
          <p:nvPicPr>
            <p:cNvPr id="24" name="Picture 3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72565" y="1996815"/>
              <a:ext cx="1704208" cy="103760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25" name="TextBox 24"/>
            <p:cNvSpPr txBox="1"/>
            <p:nvPr/>
          </p:nvSpPr>
          <p:spPr>
            <a:xfrm>
              <a:off x="172565" y="3034421"/>
              <a:ext cx="1704208" cy="246221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социальную политику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7180966" y="1171253"/>
            <a:ext cx="1548000" cy="1277619"/>
            <a:chOff x="2339752" y="2231029"/>
            <a:chExt cx="1524015" cy="1277619"/>
          </a:xfrm>
        </p:grpSpPr>
        <p:pic>
          <p:nvPicPr>
            <p:cNvPr id="27" name="Picture 18" descr="http://peopleandcountries.com/data/attachment/portal/201311/06/2155543tzphhlht3ntpt8q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339752" y="2231029"/>
              <a:ext cx="1524015" cy="101600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28" name="TextBox 27"/>
            <p:cNvSpPr txBox="1"/>
            <p:nvPr/>
          </p:nvSpPr>
          <p:spPr>
            <a:xfrm>
              <a:off x="2339752" y="3247038"/>
              <a:ext cx="1524015" cy="2616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образование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2061600" y="2730522"/>
            <a:ext cx="1555201" cy="1667947"/>
            <a:chOff x="3779948" y="1966846"/>
            <a:chExt cx="1512095" cy="1555707"/>
          </a:xfrm>
        </p:grpSpPr>
        <p:pic>
          <p:nvPicPr>
            <p:cNvPr id="30" name="Picture 34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779948" y="1966846"/>
              <a:ext cx="1512095" cy="11555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31" name="TextBox 30"/>
            <p:cNvSpPr txBox="1"/>
            <p:nvPr/>
          </p:nvSpPr>
          <p:spPr>
            <a:xfrm>
              <a:off x="3779949" y="3122443"/>
              <a:ext cx="1512094" cy="400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физическую культуру и спорт</a:t>
              </a: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374223" y="2730523"/>
            <a:ext cx="1555200" cy="1646184"/>
            <a:chOff x="8185546" y="1695429"/>
            <a:chExt cx="1699037" cy="1571767"/>
          </a:xfrm>
          <a:solidFill>
            <a:schemeClr val="bg1">
              <a:lumMod val="95000"/>
            </a:schemeClr>
          </a:solidFill>
        </p:grpSpPr>
        <p:pic>
          <p:nvPicPr>
            <p:cNvPr id="33" name="Picture 6" descr="http://sroportal.ru/media/%D0%BE%D0%B1%D1%81%D1%83%D0%B6%D0%B4%D0%B5%D0%BD%D0%B8%D0%B5-300x204.jpe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8185546" y="1695429"/>
              <a:ext cx="1699037" cy="1103768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34" name="TextBox 33"/>
            <p:cNvSpPr txBox="1"/>
            <p:nvPr/>
          </p:nvSpPr>
          <p:spPr>
            <a:xfrm>
              <a:off x="8185546" y="2799196"/>
              <a:ext cx="1699037" cy="468000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общегосударственные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вопросы</a:t>
              </a: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5473219" y="2730521"/>
            <a:ext cx="1555200" cy="1646183"/>
            <a:chOff x="5517538" y="1905675"/>
            <a:chExt cx="1525497" cy="1528856"/>
          </a:xfrm>
        </p:grpSpPr>
        <p:pic>
          <p:nvPicPr>
            <p:cNvPr id="35" name="Picture 33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517538" y="1905675"/>
              <a:ext cx="1525497" cy="114489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36" name="TextBox 35"/>
            <p:cNvSpPr txBox="1"/>
            <p:nvPr/>
          </p:nvSpPr>
          <p:spPr>
            <a:xfrm>
              <a:off x="5517538" y="3034421"/>
              <a:ext cx="1525497" cy="400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культуру,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 кинематографию</a:t>
              </a:r>
            </a:p>
          </p:txBody>
        </p:sp>
      </p:grpSp>
      <p:sp>
        <p:nvSpPr>
          <p:cNvPr id="41" name="Пятиугольник 40"/>
          <p:cNvSpPr/>
          <p:nvPr/>
        </p:nvSpPr>
        <p:spPr>
          <a:xfrm>
            <a:off x="186802" y="169765"/>
            <a:ext cx="6480720" cy="1037289"/>
          </a:xfrm>
          <a:prstGeom prst="homePlate">
            <a:avLst/>
          </a:prstGeom>
          <a:solidFill>
            <a:schemeClr val="tx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БЮДЖЕТА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363828" y="4717261"/>
            <a:ext cx="1557572" cy="1842098"/>
            <a:chOff x="363826" y="4601142"/>
            <a:chExt cx="1557572" cy="1842098"/>
          </a:xfrm>
        </p:grpSpPr>
        <p:sp>
          <p:nvSpPr>
            <p:cNvPr id="14" name="TextBox 13"/>
            <p:cNvSpPr txBox="1"/>
            <p:nvPr/>
          </p:nvSpPr>
          <p:spPr>
            <a:xfrm>
              <a:off x="363826" y="5944642"/>
              <a:ext cx="1555200" cy="4985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обслуживание государственного и муниципального долга</a:t>
              </a: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212" t="44086" r="13772" b="25649"/>
            <a:stretch/>
          </p:blipFill>
          <p:spPr bwMode="auto">
            <a:xfrm>
              <a:off x="382249" y="4601142"/>
              <a:ext cx="1539149" cy="134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0" name="Нашивка 69"/>
          <p:cNvSpPr>
            <a:spLocks noChangeAspect="1"/>
          </p:cNvSpPr>
          <p:nvPr/>
        </p:nvSpPr>
        <p:spPr>
          <a:xfrm>
            <a:off x="264714" y="3472292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2" name="Нашивка 71"/>
          <p:cNvSpPr>
            <a:spLocks noChangeAspect="1"/>
          </p:cNvSpPr>
          <p:nvPr/>
        </p:nvSpPr>
        <p:spPr>
          <a:xfrm>
            <a:off x="1944070" y="3457672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3" name="Нашивка 82"/>
          <p:cNvSpPr>
            <a:spLocks noChangeAspect="1"/>
          </p:cNvSpPr>
          <p:nvPr/>
        </p:nvSpPr>
        <p:spPr>
          <a:xfrm>
            <a:off x="3640075" y="3457672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4" name="Нашивка 83"/>
          <p:cNvSpPr>
            <a:spLocks noChangeAspect="1"/>
          </p:cNvSpPr>
          <p:nvPr/>
        </p:nvSpPr>
        <p:spPr>
          <a:xfrm>
            <a:off x="5355685" y="3457672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5" name="Нашивка 84"/>
          <p:cNvSpPr>
            <a:spLocks noChangeAspect="1"/>
          </p:cNvSpPr>
          <p:nvPr/>
        </p:nvSpPr>
        <p:spPr>
          <a:xfrm>
            <a:off x="7059510" y="3472292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6" name="Нашивка 85"/>
          <p:cNvSpPr>
            <a:spLocks noChangeAspect="1"/>
          </p:cNvSpPr>
          <p:nvPr/>
        </p:nvSpPr>
        <p:spPr>
          <a:xfrm>
            <a:off x="283838" y="5457728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7" name="Нашивка 86"/>
          <p:cNvSpPr>
            <a:spLocks noChangeAspect="1"/>
          </p:cNvSpPr>
          <p:nvPr/>
        </p:nvSpPr>
        <p:spPr>
          <a:xfrm>
            <a:off x="1963194" y="5457757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8" name="Нашивка 87"/>
          <p:cNvSpPr>
            <a:spLocks noChangeAspect="1"/>
          </p:cNvSpPr>
          <p:nvPr/>
        </p:nvSpPr>
        <p:spPr>
          <a:xfrm>
            <a:off x="3659199" y="5472300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9" name="Нашивка 88"/>
          <p:cNvSpPr>
            <a:spLocks noChangeAspect="1"/>
          </p:cNvSpPr>
          <p:nvPr/>
        </p:nvSpPr>
        <p:spPr>
          <a:xfrm>
            <a:off x="5374809" y="5472300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0" name="Нашивка 89"/>
          <p:cNvSpPr>
            <a:spLocks noChangeAspect="1"/>
          </p:cNvSpPr>
          <p:nvPr/>
        </p:nvSpPr>
        <p:spPr>
          <a:xfrm>
            <a:off x="7078634" y="5472329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1" name="Нашивка 50"/>
          <p:cNvSpPr>
            <a:spLocks noChangeAspect="1"/>
          </p:cNvSpPr>
          <p:nvPr/>
        </p:nvSpPr>
        <p:spPr>
          <a:xfrm>
            <a:off x="7074254" y="1705828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Picture 2" descr="C:\Users\User\Desktop\15240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612" y="2730523"/>
            <a:ext cx="1555194" cy="123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294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9887134"/>
              </p:ext>
            </p:extLst>
          </p:nvPr>
        </p:nvGraphicFramePr>
        <p:xfrm>
          <a:off x="827584" y="1442394"/>
          <a:ext cx="7488832" cy="4323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47248" cy="792088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БЮДЖЕТА ДЯТЬКОВСКОГО РАЙОНА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5785541"/>
            <a:ext cx="7488832" cy="793464"/>
          </a:xfrm>
          <a:prstGeom prst="foldedCorner">
            <a:avLst>
              <a:gd name="adj" fmla="val 24899"/>
            </a:avLst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108000" bIns="0" rtlCol="0" anchor="ctr">
            <a:spAutoFit/>
          </a:bodyPr>
          <a:lstStyle/>
          <a:p>
            <a:pPr algn="ctr"/>
            <a:r>
              <a:rPr lang="ru-RU" sz="1600" dirty="0"/>
              <a:t>По сравнению с 2022 годом наблюдается увеличение расходов на сумму 191100,2 тыс. рублей.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871095" y="548680"/>
            <a:ext cx="11564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ТЫС. РУБ.)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5785541"/>
            <a:ext cx="748883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4796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БЮДЖЕТА ДЯТЬКОВСКОГО </a:t>
            </a:r>
            <a:b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РАЙОНА ПО ОТРАСЛЯМ</a:t>
            </a:r>
          </a:p>
        </p:txBody>
      </p:sp>
      <p:graphicFrame>
        <p:nvGraphicFramePr>
          <p:cNvPr id="4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6671989"/>
              </p:ext>
            </p:extLst>
          </p:nvPr>
        </p:nvGraphicFramePr>
        <p:xfrm>
          <a:off x="189856" y="1412776"/>
          <a:ext cx="8784975" cy="5086288"/>
        </p:xfrm>
        <a:graphic>
          <a:graphicData uri="http://schemas.openxmlformats.org/drawingml/2006/table">
            <a:tbl>
              <a:tblPr firstRow="1" lastRow="1" bandRow="1">
                <a:tableStyleId>{F5AB1C69-6EDB-4FF4-983F-18BD219EF322}</a:tableStyleId>
              </a:tblPr>
              <a:tblGrid>
                <a:gridCol w="5769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340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8093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4690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отрасли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>
                    <a:solidFill>
                      <a:schemeClr val="tx2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Исполнено, тыс. рублей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69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2022 год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2023 год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Общегосударственные вопросы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80 544,1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89 466,8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01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Национальная оборона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4 980,5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5 690,2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653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5 655,9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6 143,6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Национальная экономика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10 118,8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8 132,1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ЖКХ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12 586,8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0,00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3 846,1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1 213,4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Образование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892 993,4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1 031 783,8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Культура, кинематография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80 623,4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91 639,7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Социальная политика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49 993,1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51 444,9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Физическая культура и спорт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67 862,3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104 102,1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014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Обслуживание государственного и муниципального долга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351,6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24,0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Межбюджетные трансферты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6 220,8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9 544,2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468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ИТОГО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baseline="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1 211 930,7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1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baseline="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1 403 030,9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1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8067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718" y="490720"/>
            <a:ext cx="8591083" cy="648072"/>
          </a:xfrm>
        </p:spPr>
        <p:txBody>
          <a:bodyPr>
            <a:norm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ИСПОЛНЕНИЕ БЮДЖЕТА ДЯТЬКОВСКОГО РАЙОНА  ПО СОЦИАЛЬНО-ЗНАЧИМЫМ РАСХОДАМ</a:t>
            </a:r>
          </a:p>
        </p:txBody>
      </p:sp>
      <p:sp>
        <p:nvSpPr>
          <p:cNvPr id="5" name="Загнутый угол 4"/>
          <p:cNvSpPr/>
          <p:nvPr/>
        </p:nvSpPr>
        <p:spPr>
          <a:xfrm>
            <a:off x="65539" y="6309320"/>
            <a:ext cx="9036496" cy="543898"/>
          </a:xfrm>
          <a:prstGeom prst="foldedCorner">
            <a:avLst>
              <a:gd name="adj" fmla="val 34778"/>
            </a:avLst>
          </a:pr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приоритетном порядке ресурсы бюджета направлялись на финансирование социально-значимых расходов и оплату за потребляемые энергоресурсы</a:t>
            </a: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251520" y="6171798"/>
            <a:ext cx="8882109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="" xmlns:a16="http://schemas.microsoft.com/office/drawing/2014/main" id="{DAE5046F-8BB0-41A6-BA9B-C50912379B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6045492"/>
              </p:ext>
            </p:extLst>
          </p:nvPr>
        </p:nvGraphicFramePr>
        <p:xfrm>
          <a:off x="427748" y="1230595"/>
          <a:ext cx="8104692" cy="47579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34418">
                  <a:extLst>
                    <a:ext uri="{9D8B030D-6E8A-4147-A177-3AD203B41FA5}">
                      <a16:colId xmlns="" xmlns:a16="http://schemas.microsoft.com/office/drawing/2014/main" val="1559015248"/>
                    </a:ext>
                  </a:extLst>
                </a:gridCol>
                <a:gridCol w="1159060">
                  <a:extLst>
                    <a:ext uri="{9D8B030D-6E8A-4147-A177-3AD203B41FA5}">
                      <a16:colId xmlns="" xmlns:a16="http://schemas.microsoft.com/office/drawing/2014/main" val="889091717"/>
                    </a:ext>
                  </a:extLst>
                </a:gridCol>
                <a:gridCol w="1120980">
                  <a:extLst>
                    <a:ext uri="{9D8B030D-6E8A-4147-A177-3AD203B41FA5}">
                      <a16:colId xmlns="" xmlns:a16="http://schemas.microsoft.com/office/drawing/2014/main" val="26117230"/>
                    </a:ext>
                  </a:extLst>
                </a:gridCol>
                <a:gridCol w="1466080">
                  <a:extLst>
                    <a:ext uri="{9D8B030D-6E8A-4147-A177-3AD203B41FA5}">
                      <a16:colId xmlns="" xmlns:a16="http://schemas.microsoft.com/office/drawing/2014/main" val="1334685775"/>
                    </a:ext>
                  </a:extLst>
                </a:gridCol>
                <a:gridCol w="1124154">
                  <a:extLst>
                    <a:ext uri="{9D8B030D-6E8A-4147-A177-3AD203B41FA5}">
                      <a16:colId xmlns="" xmlns:a16="http://schemas.microsoft.com/office/drawing/2014/main" val="300581552"/>
                    </a:ext>
                  </a:extLst>
                </a:gridCol>
              </a:tblGrid>
              <a:tr h="8919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Наименование статей расходов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Исполнение за 2022 </a:t>
                      </a:r>
                      <a:endParaRPr lang="ru-RU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год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Исполнение за 2023 </a:t>
                      </a:r>
                      <a:endParaRPr lang="ru-RU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год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Процент исполнения к общим расходам (%)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Темп роста 2023 к 2022 году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453910355"/>
                  </a:ext>
                </a:extLst>
              </a:tr>
              <a:tr h="4459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Оплата труда и начисления на оплату труда (ст.211 и ст.213)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87 767,9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97 548,4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111,1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347501299"/>
                  </a:ext>
                </a:extLst>
              </a:tr>
              <a:tr h="4459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Расходы по охране семьи и детства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42 578,0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42 931,9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16562377"/>
                  </a:ext>
                </a:extLst>
              </a:tr>
              <a:tr h="3437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Теплоэнергоресурсы (ст.223)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3 008,5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2 958,3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0,2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98,3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637819830"/>
                  </a:ext>
                </a:extLst>
              </a:tr>
              <a:tr h="10210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Субсидии  бюджетным и автономным учреждениям на финансовое обеспечение муниципального задания на оказание муниципальных услуг (выполнение работ)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825 491,2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861 952,4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61,4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104,4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911313356"/>
                  </a:ext>
                </a:extLst>
              </a:tr>
              <a:tr h="4831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из них: заработная плата с начислениями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642 779,6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694 229,2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49,4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289604214"/>
                  </a:ext>
                </a:extLst>
              </a:tr>
              <a:tr h="3353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Коммунальные услуги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87 664,7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86 124,6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6,1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98,2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561626960"/>
                  </a:ext>
                </a:extLst>
              </a:tr>
              <a:tr h="4459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Приобретение продуктов питания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6 215,9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6 207,4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0,4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99,8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679450101"/>
                  </a:ext>
                </a:extLst>
              </a:tr>
              <a:tr h="3446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ИТОГО РАСХОДОВ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958 845,6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1 005 391,0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71,6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104,8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5303311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6765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ДИНАМИКА РАСХОДОВ БЮДЖЕТА ДЯТЬКОВСКОГО РАЙОНА В 2021-2023 ГГ. ПО ОТРАСЛЯМ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7997427"/>
              </p:ext>
            </p:extLst>
          </p:nvPr>
        </p:nvGraphicFramePr>
        <p:xfrm>
          <a:off x="179512" y="1340768"/>
          <a:ext cx="8869436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246327" y="775757"/>
            <a:ext cx="861133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</a:t>
            </a:r>
            <a:r>
              <a:rPr lang="ru-RU" sz="900" dirty="0"/>
              <a:t>ТЫС. РУБ.)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0986573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856984" cy="1066800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 ДЯТЬКОВСКОГО РАЙОНА </a:t>
            </a:r>
            <a:b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2023 ГОД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4323506"/>
              </p:ext>
            </p:extLst>
          </p:nvPr>
        </p:nvGraphicFramePr>
        <p:xfrm>
          <a:off x="323528" y="1700808"/>
          <a:ext cx="8352928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351286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ПОВЫШЕНИЕ СРЕДНЕЙ ЗАРАБОТНОЙ ПЛАТЫ В 2023 ГОДУ ПО УКАЗАМ ПРЕЗИДЕНТА РФ (ПО УЧРЕЖДЕНИЯМ, ФИНАНСИРУЕМЫМ ЗА СЧЕТ СРЕДСТВ БЮДЖЕТА ДЯТЬКОВСКОГО РАЙОНА)</a:t>
            </a:r>
          </a:p>
        </p:txBody>
      </p:sp>
      <p:graphicFrame>
        <p:nvGraphicFramePr>
          <p:cNvPr id="49" name="Таблица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483779"/>
              </p:ext>
            </p:extLst>
          </p:nvPr>
        </p:nvGraphicFramePr>
        <p:xfrm>
          <a:off x="395536" y="1412775"/>
          <a:ext cx="8496944" cy="5112568"/>
        </p:xfrm>
        <a:graphic>
          <a:graphicData uri="http://schemas.openxmlformats.org/drawingml/2006/table">
            <a:tbl>
              <a:tblPr firstRow="1">
                <a:tableStyleId>{46F890A9-2807-4EBB-B81D-B2AA78EC7F39}</a:tableStyleId>
              </a:tblPr>
              <a:tblGrid>
                <a:gridCol w="15075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409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2423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2423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914143"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Категории работников</a:t>
                      </a: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Целевое значение на 01.01.2023 год (руб.)</a:t>
                      </a: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Целевое значение на 01.01.2024 год (руб.)</a:t>
                      </a: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57247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образовательных учреждений</a:t>
                      </a: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33 035</a:t>
                      </a: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34 174</a:t>
                      </a: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22180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дошкольных образовательных учреждений</a:t>
                      </a: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32 349</a:t>
                      </a: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33 691</a:t>
                      </a: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56946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образовательных организаций дополнительного образования детей</a:t>
                      </a: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31 080</a:t>
                      </a: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32 385</a:t>
                      </a: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62052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Работники учреждений культуры</a:t>
                      </a: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28 874</a:t>
                      </a: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30 072</a:t>
                      </a: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69706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690" y="332656"/>
            <a:ext cx="9014309" cy="5950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/>
              <a:t>РАСХОДЫ БЮДЖЕТА ДЯТЬКОВСКОГО РАЙОНА НА ОБРАЗОВАНИЕ</a:t>
            </a:r>
            <a:br>
              <a:rPr lang="ru-RU" sz="2000" dirty="0"/>
            </a:br>
            <a:r>
              <a:rPr lang="ru-RU" sz="2000" dirty="0"/>
              <a:t>                                                                                                            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(ТЫС. РУБЛЕЙ)</a:t>
            </a:r>
          </a:p>
        </p:txBody>
      </p:sp>
      <p:grpSp>
        <p:nvGrpSpPr>
          <p:cNvPr id="4" name="Группа 3"/>
          <p:cNvGrpSpPr/>
          <p:nvPr/>
        </p:nvGrpSpPr>
        <p:grpSpPr>
          <a:xfrm rot="5400000">
            <a:off x="-1828655" y="2992092"/>
            <a:ext cx="5616627" cy="1712061"/>
            <a:chOff x="354636" y="-1"/>
            <a:chExt cx="8214318" cy="1422694"/>
          </a:xfrm>
          <a:noFill/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2376826" y="5029"/>
              <a:ext cx="5792146" cy="141766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Дошкольное образование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(субсидии бюджетным и автономным учреждениям на финансовое обеспечение муниципального задания на оказание муниципальных услуг (вып. работ)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(15 дошкольных учреждений)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 rot="5400000">
            <a:off x="-40568" y="2995117"/>
            <a:ext cx="5616621" cy="1706010"/>
            <a:chOff x="354636" y="-1"/>
            <a:chExt cx="8214318" cy="1417661"/>
          </a:xfrm>
          <a:noFill/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2436311" y="3"/>
              <a:ext cx="5792152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Общее образование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(субсидии бюджетным и автономным учреждениям на финансовое обеспечение муниципального задания на оказание муниципальных услуг (</a:t>
              </a:r>
              <a:r>
                <a:rPr lang="ru-RU" sz="1200" dirty="0" err="1">
                  <a:solidFill>
                    <a:schemeClr val="tx1"/>
                  </a:solidFill>
                </a:rPr>
                <a:t>вып</a:t>
              </a:r>
              <a:r>
                <a:rPr lang="ru-RU" sz="1200" dirty="0">
                  <a:solidFill>
                    <a:schemeClr val="tx1"/>
                  </a:solidFill>
                </a:rPr>
                <a:t>. работ)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(13 </a:t>
              </a:r>
              <a:r>
                <a:rPr lang="ru-RU" sz="1200" dirty="0" err="1">
                  <a:solidFill>
                    <a:schemeClr val="tx1"/>
                  </a:solidFill>
                </a:rPr>
                <a:t>общеобразо-вательных</a:t>
              </a:r>
              <a:r>
                <a:rPr lang="ru-RU" sz="1200" dirty="0">
                  <a:solidFill>
                    <a:schemeClr val="tx1"/>
                  </a:solidFill>
                </a:rPr>
                <a:t> учреждений)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 rot="5400000">
            <a:off x="3570326" y="3058658"/>
            <a:ext cx="5617965" cy="1706000"/>
            <a:chOff x="354635" y="-1"/>
            <a:chExt cx="8214319" cy="1417662"/>
          </a:xfrm>
          <a:noFill/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354635" y="-1"/>
              <a:ext cx="8214319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2376342" y="4"/>
              <a:ext cx="5792731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Молодежная политика и оздоровление детей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(расходы по финансированию мероприятий по работе с детьми и молодежью)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 rot="5400000">
            <a:off x="5329536" y="2990717"/>
            <a:ext cx="5617969" cy="1742007"/>
            <a:chOff x="354636" y="-1"/>
            <a:chExt cx="8214322" cy="1417661"/>
          </a:xfrm>
          <a:noFill/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2416913" y="3"/>
              <a:ext cx="6152045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Другие вопросы в области образования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(расходы на выплаты персоналу госорганов,  учреждений, обеспечивающих оказание услуг в сфере образования)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 </a:t>
              </a:r>
            </a:p>
          </p:txBody>
        </p:sp>
      </p:grpSp>
      <p:sp>
        <p:nvSpPr>
          <p:cNvPr id="28" name="Скругленный прямоугольник 27"/>
          <p:cNvSpPr/>
          <p:nvPr/>
        </p:nvSpPr>
        <p:spPr>
          <a:xfrm>
            <a:off x="180490" y="1090462"/>
            <a:ext cx="1609200" cy="1042394"/>
          </a:xfrm>
          <a:prstGeom prst="roundRect">
            <a:avLst>
              <a:gd name="adj" fmla="val 12310"/>
            </a:avLst>
          </a:prstGeom>
          <a:blipFill rotWithShape="1">
            <a:blip r:embed="rId2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Скругленный прямоугольник 28"/>
          <p:cNvSpPr/>
          <p:nvPr/>
        </p:nvSpPr>
        <p:spPr>
          <a:xfrm>
            <a:off x="1962149" y="1090462"/>
            <a:ext cx="1611184" cy="1286584"/>
          </a:xfrm>
          <a:prstGeom prst="roundRect">
            <a:avLst>
              <a:gd name="adj" fmla="val 11218"/>
            </a:avLst>
          </a:prstGeom>
          <a:blipFill rotWithShape="1">
            <a:blip r:embed="rId3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" name="Скругленный прямоугольник 29"/>
          <p:cNvSpPr/>
          <p:nvPr/>
        </p:nvSpPr>
        <p:spPr>
          <a:xfrm>
            <a:off x="5526309" y="1102675"/>
            <a:ext cx="1632393" cy="1331412"/>
          </a:xfrm>
          <a:prstGeom prst="roundRect">
            <a:avLst>
              <a:gd name="adj" fmla="val 10000"/>
            </a:avLst>
          </a:prstGeom>
          <a:blipFill rotWithShape="1">
            <a:blip r:embed="rId4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Скругленный прямоугольник 30"/>
          <p:cNvSpPr/>
          <p:nvPr/>
        </p:nvSpPr>
        <p:spPr>
          <a:xfrm>
            <a:off x="7309213" y="1102675"/>
            <a:ext cx="1638000" cy="1196025"/>
          </a:xfrm>
          <a:prstGeom prst="roundRect">
            <a:avLst>
              <a:gd name="adj" fmla="val 10000"/>
            </a:avLst>
          </a:prstGeom>
          <a:blipFill rotWithShape="1">
            <a:blip r:embed="rId5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Прямоугольник 25"/>
          <p:cNvSpPr/>
          <p:nvPr/>
        </p:nvSpPr>
        <p:spPr>
          <a:xfrm>
            <a:off x="129691" y="5229200"/>
            <a:ext cx="1706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    2023 -  231 938,8</a:t>
            </a:r>
          </a:p>
          <a:p>
            <a:r>
              <a:rPr lang="ru-RU" sz="1200" dirty="0"/>
              <a:t>    2022 – 223 488,3</a:t>
            </a:r>
          </a:p>
          <a:p>
            <a:r>
              <a:rPr lang="ru-RU" sz="1200" dirty="0"/>
              <a:t>    2021 – 212 187,3</a:t>
            </a:r>
          </a:p>
          <a:p>
            <a:pPr algn="ctr"/>
            <a:r>
              <a:rPr lang="ru-RU" sz="1200" dirty="0"/>
              <a:t>2020 – 201 618,9</a:t>
            </a:r>
          </a:p>
        </p:txBody>
      </p:sp>
      <p:sp>
        <p:nvSpPr>
          <p:cNvPr id="1024" name="Прямоугольник 1023"/>
          <p:cNvSpPr/>
          <p:nvPr/>
        </p:nvSpPr>
        <p:spPr>
          <a:xfrm>
            <a:off x="1913883" y="5229200"/>
            <a:ext cx="17068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2023 – 682 038,7</a:t>
            </a:r>
          </a:p>
          <a:p>
            <a:pPr algn="ctr"/>
            <a:r>
              <a:rPr lang="ru-RU" sz="1200" dirty="0"/>
              <a:t>2022 - 377 464,0</a:t>
            </a:r>
          </a:p>
          <a:p>
            <a:pPr algn="ctr"/>
            <a:r>
              <a:rPr lang="ru-RU" sz="1200" dirty="0"/>
              <a:t>2021 – 371 950,1</a:t>
            </a:r>
          </a:p>
          <a:p>
            <a:pPr algn="ctr"/>
            <a:r>
              <a:rPr lang="ru-RU" sz="1200" dirty="0"/>
              <a:t>2020 – 335 577,6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489503" y="5228571"/>
            <a:ext cx="17060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2023 – 3 382,2</a:t>
            </a:r>
          </a:p>
          <a:p>
            <a:pPr algn="ctr"/>
            <a:r>
              <a:rPr lang="ru-RU" sz="1200" dirty="0"/>
              <a:t>2022 – 3 013,8</a:t>
            </a:r>
          </a:p>
          <a:p>
            <a:pPr algn="ctr"/>
            <a:r>
              <a:rPr lang="ru-RU" sz="1200" dirty="0"/>
              <a:t>2021 – 3 247,8</a:t>
            </a:r>
          </a:p>
          <a:p>
            <a:pPr algn="ctr"/>
            <a:r>
              <a:rPr lang="ru-RU" sz="1200" dirty="0"/>
              <a:t>2020 – 1 934,4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7267517" y="5229200"/>
            <a:ext cx="17420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     2023 -  28 305,2    </a:t>
            </a:r>
          </a:p>
          <a:p>
            <a:r>
              <a:rPr lang="ru-RU" sz="1200" dirty="0"/>
              <a:t>     2022 – 25 833,6</a:t>
            </a:r>
          </a:p>
          <a:p>
            <a:r>
              <a:rPr lang="ru-RU" sz="1200" dirty="0"/>
              <a:t>     2021 – 25 050,8</a:t>
            </a:r>
          </a:p>
          <a:p>
            <a:pPr algn="ctr"/>
            <a:r>
              <a:rPr lang="ru-RU" sz="1200" dirty="0"/>
              <a:t>2020 – 43 808,2</a:t>
            </a:r>
            <a:r>
              <a:rPr lang="ru-RU" sz="700" i="1" dirty="0"/>
              <a:t>, </a:t>
            </a:r>
          </a:p>
        </p:txBody>
      </p:sp>
      <p:grpSp>
        <p:nvGrpSpPr>
          <p:cNvPr id="40" name="Группа 39"/>
          <p:cNvGrpSpPr/>
          <p:nvPr/>
        </p:nvGrpSpPr>
        <p:grpSpPr>
          <a:xfrm rot="5400000">
            <a:off x="1741446" y="2991464"/>
            <a:ext cx="5616627" cy="1712061"/>
            <a:chOff x="354636" y="-1"/>
            <a:chExt cx="8214318" cy="1422694"/>
          </a:xfrm>
          <a:noFill/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Скругленный прямоугольник 4"/>
            <p:cNvSpPr/>
            <p:nvPr/>
          </p:nvSpPr>
          <p:spPr>
            <a:xfrm>
              <a:off x="2377746" y="5029"/>
              <a:ext cx="5791226" cy="141766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Дополнительное образование детей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(субсидии бюджетным и автономным учреждениям на финансовое обеспечение муниципального задания на оказание муниципальных услуг (вып. работ)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(9 учреждений дополнительного образования)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44" name="Прямоугольник 43"/>
          <p:cNvSpPr/>
          <p:nvPr/>
        </p:nvSpPr>
        <p:spPr>
          <a:xfrm>
            <a:off x="3699792" y="5228572"/>
            <a:ext cx="1706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2023 – 86 118,9</a:t>
            </a:r>
          </a:p>
          <a:p>
            <a:pPr algn="ctr"/>
            <a:r>
              <a:rPr lang="ru-RU" sz="1200" dirty="0"/>
              <a:t>2022 – 82 893,4</a:t>
            </a:r>
          </a:p>
          <a:p>
            <a:pPr algn="ctr"/>
            <a:r>
              <a:rPr lang="ru-RU" sz="1200" dirty="0"/>
              <a:t>2021 – 83 094,2</a:t>
            </a:r>
          </a:p>
          <a:p>
            <a:pPr algn="ctr"/>
            <a:r>
              <a:rPr lang="ru-RU" sz="1200" dirty="0"/>
              <a:t>2020 – 78 465,2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739706" y="1090462"/>
            <a:ext cx="1632393" cy="1208238"/>
          </a:xfrm>
          <a:prstGeom prst="roundRect">
            <a:avLst>
              <a:gd name="adj" fmla="val 11052"/>
            </a:avLst>
          </a:prstGeom>
          <a:blipFill rotWithShape="1">
            <a:blip r:embed="rId6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7082531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РАСХОДЫ БЮДЖЕТА ДЯТЬКОВСКОГО РАЙОНА НА КУЛЬТУРУ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16907" y="620688"/>
            <a:ext cx="8900987" cy="618482"/>
          </a:xfrm>
          <a:prstGeom prst="round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txBody>
          <a:bodyPr wrap="square" lIns="180000" tIns="0" rIns="0" bIns="0" anchor="ctr" anchorCtr="0">
            <a:noAutofit/>
          </a:bodyPr>
          <a:lstStyle/>
          <a:p>
            <a:pPr algn="ctr"/>
            <a:r>
              <a:rPr lang="ru-RU" b="1" dirty="0">
                <a:solidFill>
                  <a:schemeClr val="accent1"/>
                </a:solidFill>
                <a:cs typeface="Times New Roman" pitchFamily="18" charset="0"/>
              </a:rPr>
              <a:t>Расходы на культуру составили  91 639,7тыс. руб.</a:t>
            </a:r>
          </a:p>
        </p:txBody>
      </p:sp>
      <p:grpSp>
        <p:nvGrpSpPr>
          <p:cNvPr id="27" name="Группа 26"/>
          <p:cNvGrpSpPr/>
          <p:nvPr/>
        </p:nvGrpSpPr>
        <p:grpSpPr>
          <a:xfrm rot="5400000">
            <a:off x="-1033632" y="3055393"/>
            <a:ext cx="4347695" cy="2181954"/>
            <a:chOff x="354634" y="-14247"/>
            <a:chExt cx="8214318" cy="1431908"/>
          </a:xfrm>
          <a:noFill/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354634" y="-14247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3749698" y="4"/>
              <a:ext cx="4819254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«Межпоселенческий культурно-досуговый центр» Дятьковского района</a:t>
              </a: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endParaRPr lang="ru-RU" sz="800" dirty="0">
                <a:solidFill>
                  <a:schemeClr val="tx1"/>
                </a:solidFill>
              </a:endParaRPr>
            </a:p>
            <a:p>
              <a:pPr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400" dirty="0">
                  <a:solidFill>
                    <a:schemeClr val="tx1"/>
                  </a:solidFill>
                </a:rPr>
                <a:t>   </a:t>
              </a:r>
              <a:r>
                <a:rPr lang="ru-RU" sz="1200" dirty="0">
                  <a:solidFill>
                    <a:schemeClr val="tx1"/>
                  </a:solidFill>
                </a:rPr>
                <a:t>2023 – 59 532  </a:t>
              </a:r>
              <a:r>
                <a:rPr lang="ru-RU" sz="1200" dirty="0" err="1">
                  <a:solidFill>
                    <a:schemeClr val="tx1"/>
                  </a:solidFill>
                </a:rPr>
                <a:t>тыс.руб</a:t>
              </a:r>
              <a:r>
                <a:rPr lang="ru-RU" sz="1200" dirty="0">
                  <a:solidFill>
                    <a:schemeClr val="tx1"/>
                  </a:solidFill>
                </a:rPr>
                <a:t>.</a:t>
              </a:r>
            </a:p>
            <a:p>
              <a:pPr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   2022 – 57 434 ,3 </a:t>
              </a:r>
              <a:r>
                <a:rPr lang="ru-RU" sz="1200" dirty="0" err="1">
                  <a:solidFill>
                    <a:schemeClr val="tx1"/>
                  </a:solidFill>
                </a:rPr>
                <a:t>тыс.руб</a:t>
              </a:r>
              <a:r>
                <a:rPr lang="ru-RU" sz="1200" dirty="0">
                  <a:solidFill>
                    <a:schemeClr val="tx1"/>
                  </a:solidFill>
                </a:rPr>
                <a:t>.</a:t>
              </a:r>
            </a:p>
            <a:p>
              <a:pPr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   2021 – 54 295,2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2020 – 45 825,5 </a:t>
              </a:r>
              <a:r>
                <a:rPr lang="ru-RU" sz="1200" dirty="0" err="1">
                  <a:solidFill>
                    <a:schemeClr val="tx1"/>
                  </a:solidFill>
                </a:rPr>
                <a:t>тыс.руб</a:t>
              </a:r>
              <a:r>
                <a:rPr lang="ru-RU" sz="1200" dirty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0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 rot="5400000">
            <a:off x="1227410" y="3066253"/>
            <a:ext cx="4347699" cy="2160242"/>
            <a:chOff x="354630" y="2"/>
            <a:chExt cx="8214329" cy="1417660"/>
          </a:xfrm>
          <a:noFill/>
        </p:grpSpPr>
        <p:sp>
          <p:nvSpPr>
            <p:cNvPr id="47" name="Скругленный прямоугольник 46"/>
            <p:cNvSpPr/>
            <p:nvPr/>
          </p:nvSpPr>
          <p:spPr>
            <a:xfrm>
              <a:off x="354630" y="5"/>
              <a:ext cx="8214317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Скругленный прямоугольник 4"/>
            <p:cNvSpPr/>
            <p:nvPr/>
          </p:nvSpPr>
          <p:spPr>
            <a:xfrm>
              <a:off x="3749701" y="2"/>
              <a:ext cx="4819258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«Межпоселенческая централизованная районная библиотека» Дятьковского района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b="1" dirty="0">
                <a:solidFill>
                  <a:schemeClr val="tx1"/>
                </a:solidFill>
              </a:endParaRP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2023 - 18 841 </a:t>
              </a:r>
              <a:r>
                <a:rPr lang="ru-RU" sz="1200" dirty="0" err="1">
                  <a:solidFill>
                    <a:schemeClr val="tx1"/>
                  </a:solidFill>
                </a:rPr>
                <a:t>тыс.руб</a:t>
              </a:r>
              <a:r>
                <a:rPr lang="ru-RU" sz="1200" dirty="0">
                  <a:solidFill>
                    <a:schemeClr val="tx1"/>
                  </a:solidFill>
                </a:rPr>
                <a:t>.</a:t>
              </a: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2022 – 17 109,7 </a:t>
              </a:r>
              <a:r>
                <a:rPr lang="ru-RU" sz="1200" dirty="0" err="1">
                  <a:solidFill>
                    <a:schemeClr val="tx1"/>
                  </a:solidFill>
                </a:rPr>
                <a:t>тыс.руб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2021 – 14 632,3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2020 – 14 229,7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 rot="5400000">
            <a:off x="3485209" y="3052129"/>
            <a:ext cx="4348736" cy="2160244"/>
            <a:chOff x="354636" y="-1"/>
            <a:chExt cx="8214324" cy="1417661"/>
          </a:xfrm>
          <a:noFill/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3" name="Скругленный прямоугольник 4"/>
            <p:cNvSpPr/>
            <p:nvPr/>
          </p:nvSpPr>
          <p:spPr>
            <a:xfrm>
              <a:off x="3748885" y="3"/>
              <a:ext cx="4820075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«Историко-краеведческий музей» Дятьковского района Брянской области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2023 - 2 278,3 </a:t>
              </a:r>
              <a:r>
                <a:rPr lang="ru-RU" sz="1200" dirty="0" err="1">
                  <a:solidFill>
                    <a:schemeClr val="tx1"/>
                  </a:solidFill>
                </a:rPr>
                <a:t>тыс.руб</a:t>
              </a:r>
              <a:r>
                <a:rPr lang="ru-RU" sz="1200" dirty="0">
                  <a:solidFill>
                    <a:schemeClr val="tx1"/>
                  </a:solidFill>
                </a:rPr>
                <a:t>.</a:t>
              </a: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2022 – 2 003,6 </a:t>
              </a:r>
              <a:r>
                <a:rPr lang="ru-RU" sz="1200" dirty="0" err="1">
                  <a:solidFill>
                    <a:schemeClr val="tx1"/>
                  </a:solidFill>
                </a:rPr>
                <a:t>тыс.руб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  2021 – 1 855,7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2020 – 1761,4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.</a:t>
              </a:r>
              <a:endParaRPr lang="ru-RU" sz="1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 rot="5400000">
            <a:off x="5735394" y="3033636"/>
            <a:ext cx="4348736" cy="2160244"/>
            <a:chOff x="354636" y="-1"/>
            <a:chExt cx="8214321" cy="1417661"/>
          </a:xfrm>
          <a:noFill/>
        </p:grpSpPr>
        <p:sp>
          <p:nvSpPr>
            <p:cNvPr id="58" name="Скругленный прямоугольник 57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9" name="Скругленный прямоугольник 4"/>
            <p:cNvSpPr/>
            <p:nvPr/>
          </p:nvSpPr>
          <p:spPr>
            <a:xfrm>
              <a:off x="3748890" y="3"/>
              <a:ext cx="4820067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Другие вопросы в области культуры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b="1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b="1" dirty="0">
                <a:solidFill>
                  <a:schemeClr val="tx1"/>
                </a:solidFill>
              </a:endParaRP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2023 – 10 988,4 </a:t>
              </a:r>
              <a:r>
                <a:rPr lang="ru-RU" sz="1200" dirty="0" err="1">
                  <a:solidFill>
                    <a:schemeClr val="tx1"/>
                  </a:solidFill>
                </a:rPr>
                <a:t>тыс.руб</a:t>
              </a:r>
              <a:r>
                <a:rPr lang="ru-RU" sz="1200" dirty="0">
                  <a:solidFill>
                    <a:schemeClr val="tx1"/>
                  </a:solidFill>
                </a:rPr>
                <a:t>.</a:t>
              </a: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2022 – 222,3 </a:t>
              </a:r>
              <a:r>
                <a:rPr lang="ru-RU" sz="1200" dirty="0" err="1">
                  <a:solidFill>
                    <a:schemeClr val="tx1"/>
                  </a:solidFill>
                </a:rPr>
                <a:t>тыс.руб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2021 – 179,4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2020 – 211,2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 </a:t>
              </a:r>
            </a:p>
          </p:txBody>
        </p:sp>
      </p:grpSp>
      <p:sp>
        <p:nvSpPr>
          <p:cNvPr id="60" name="Скругленный прямоугольник 59"/>
          <p:cNvSpPr/>
          <p:nvPr/>
        </p:nvSpPr>
        <p:spPr>
          <a:xfrm>
            <a:off x="198967" y="1972374"/>
            <a:ext cx="1904211" cy="1652932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459798" y="1973453"/>
            <a:ext cx="1904211" cy="1556382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696830" y="1957883"/>
            <a:ext cx="1904211" cy="1556383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6957657" y="1940433"/>
            <a:ext cx="1904211" cy="1555343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115648" y="6190478"/>
            <a:ext cx="8927614" cy="547805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anchor="ctr">
            <a:noAutofit/>
          </a:bodyPr>
          <a:lstStyle/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705682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РАСХОДЫ БЮДЖЕТА ДЯТЬКОВСКОГО РАЙОНА НА ФИЗИЧЕСКУЮ КУЛЬТУРУ И СПОРТ</a:t>
            </a:r>
          </a:p>
        </p:txBody>
      </p:sp>
      <p:sp>
        <p:nvSpPr>
          <p:cNvPr id="3" name="AutoShape 2" descr="https://www.aum.news/system/user_files/Images/2017-IV/Depositphotos_19085613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4" descr="https://www.aum.news/system/user_files/Images/2017-IV/Depositphotos_19085613_original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6" descr="https://www.aum.news/system/user_files/Images/2017-IV/Depositphotos_19085613_original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s://static-openask-com.s3.amazonaws.com/content/images/tests/large/463_test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052612"/>
            <a:ext cx="8929237" cy="446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107504" y="1052736"/>
            <a:ext cx="8928992" cy="587474"/>
          </a:xfrm>
          <a:prstGeom prst="round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2023 год – 104 102,1 тыс. руб</a:t>
            </a:r>
            <a:r>
              <a:rPr lang="ru-RU" sz="1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665065698"/>
              </p:ext>
            </p:extLst>
          </p:nvPr>
        </p:nvGraphicFramePr>
        <p:xfrm>
          <a:off x="323528" y="1640210"/>
          <a:ext cx="8568952" cy="23614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>
          <a:xfrm>
            <a:off x="612774" y="465138"/>
            <a:ext cx="8074025" cy="587598"/>
          </a:xfrm>
          <a:prstGeom prst="rect">
            <a:avLst/>
          </a:prstGeom>
        </p:spPr>
        <p:txBody>
          <a:bodyPr vert="horz" anchor="ctr">
            <a:normAutofit fontScale="90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БЮДЖЕТА ДЯТЬКОВСКОГО РАЙОНА НА ФИЗИЧЕСКУЮ КУЛЬТУРУ И СПОРТ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690EE53B-0260-4235-9813-0EEDB625738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72" y="3945959"/>
            <a:ext cx="2093462" cy="1480406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145E42A8-5949-4C21-8C7F-CE318A47F50A}"/>
              </a:ext>
            </a:extLst>
          </p:cNvPr>
          <p:cNvGrpSpPr/>
          <p:nvPr/>
        </p:nvGrpSpPr>
        <p:grpSpPr>
          <a:xfrm>
            <a:off x="323528" y="4180178"/>
            <a:ext cx="8613514" cy="1037612"/>
            <a:chOff x="19878" y="1708346"/>
            <a:chExt cx="8613514" cy="1376293"/>
          </a:xfrm>
        </p:grpSpPr>
        <p:sp>
          <p:nvSpPr>
            <p:cNvPr id="13" name="Прямоугольник: скругленные углы 12">
              <a:extLst>
                <a:ext uri="{FF2B5EF4-FFF2-40B4-BE49-F238E27FC236}">
                  <a16:creationId xmlns="" xmlns:a16="http://schemas.microsoft.com/office/drawing/2014/main" id="{B51FA28E-6F99-4AAE-8601-C9667DB957DB}"/>
                </a:ext>
              </a:extLst>
            </p:cNvPr>
            <p:cNvSpPr/>
            <p:nvPr/>
          </p:nvSpPr>
          <p:spPr>
            <a:xfrm>
              <a:off x="19878" y="1734021"/>
              <a:ext cx="8568952" cy="134799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5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Прямоугольник: скругленные углы 4">
              <a:extLst>
                <a:ext uri="{FF2B5EF4-FFF2-40B4-BE49-F238E27FC236}">
                  <a16:creationId xmlns="" xmlns:a16="http://schemas.microsoft.com/office/drawing/2014/main" id="{BF2EBB3C-9CD5-422D-8EA4-9C3BAE9AB2B7}"/>
                </a:ext>
              </a:extLst>
            </p:cNvPr>
            <p:cNvSpPr txBox="1"/>
            <p:nvPr/>
          </p:nvSpPr>
          <p:spPr>
            <a:xfrm>
              <a:off x="1931881" y="1708346"/>
              <a:ext cx="6701511" cy="13762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60960" rIns="60960" bIns="60960" numCol="1" spcCol="1270" anchor="ctr" anchorCtr="0">
              <a:noAutofit/>
            </a:bodyPr>
            <a:lstStyle/>
            <a:p>
              <a:pPr lvl="0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dirty="0">
                  <a:solidFill>
                    <a:schemeClr val="tx1"/>
                  </a:solidFill>
                </a:rPr>
                <a:t>Мероприятия по проведению оздоровительной кампании детей </a:t>
              </a:r>
              <a:r>
                <a:rPr lang="ru-RU" sz="1500" b="1" kern="1200" dirty="0">
                  <a:solidFill>
                    <a:schemeClr val="tx1"/>
                  </a:solidFill>
                </a:rPr>
                <a:t> 541,4 тыс. руб</a:t>
              </a:r>
              <a:r>
                <a:rPr lang="ru-RU" sz="1500" b="1" dirty="0">
                  <a:solidFill>
                    <a:schemeClr val="tx1"/>
                  </a:solidFill>
                </a:rPr>
                <a:t>., </a:t>
              </a:r>
              <a:r>
                <a:rPr lang="ru-RU" sz="1500" dirty="0">
                  <a:solidFill>
                    <a:schemeClr val="tx1"/>
                  </a:solidFill>
                </a:rPr>
                <a:t>Реализация мероприятий по поэтапному внедрению Всероссийского ФСК «Готов к труду и обороне» (ГТО) </a:t>
              </a:r>
              <a:r>
                <a:rPr lang="ru-RU" sz="1500" b="1" dirty="0">
                  <a:solidFill>
                    <a:schemeClr val="tx1"/>
                  </a:solidFill>
                </a:rPr>
                <a:t>150 тыс. руб.</a:t>
              </a:r>
              <a:endParaRPr lang="ru-RU" sz="15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="" xmlns:a16="http://schemas.microsoft.com/office/drawing/2014/main" id="{C11C376D-0417-4B41-A4FF-7A167D04A1BA}"/>
              </a:ext>
            </a:extLst>
          </p:cNvPr>
          <p:cNvGrpSpPr/>
          <p:nvPr/>
        </p:nvGrpSpPr>
        <p:grpSpPr>
          <a:xfrm>
            <a:off x="343402" y="5256555"/>
            <a:ext cx="8568952" cy="1431653"/>
            <a:chOff x="-18054" y="1161795"/>
            <a:chExt cx="8568952" cy="1898952"/>
          </a:xfrm>
        </p:grpSpPr>
        <p:sp>
          <p:nvSpPr>
            <p:cNvPr id="16" name="Прямоугольник: скругленные углы 15">
              <a:extLst>
                <a:ext uri="{FF2B5EF4-FFF2-40B4-BE49-F238E27FC236}">
                  <a16:creationId xmlns="" xmlns:a16="http://schemas.microsoft.com/office/drawing/2014/main" id="{8F35414A-06B1-4841-A963-4A450157A8F7}"/>
                </a:ext>
              </a:extLst>
            </p:cNvPr>
            <p:cNvSpPr/>
            <p:nvPr/>
          </p:nvSpPr>
          <p:spPr>
            <a:xfrm>
              <a:off x="-18054" y="1387032"/>
              <a:ext cx="8568952" cy="140642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5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Прямоугольник: скругленные углы 4">
              <a:extLst>
                <a:ext uri="{FF2B5EF4-FFF2-40B4-BE49-F238E27FC236}">
                  <a16:creationId xmlns="" xmlns:a16="http://schemas.microsoft.com/office/drawing/2014/main" id="{E5DD048D-850F-4CEE-ABD2-72F3E5968EFA}"/>
                </a:ext>
              </a:extLst>
            </p:cNvPr>
            <p:cNvSpPr txBox="1"/>
            <p:nvPr/>
          </p:nvSpPr>
          <p:spPr>
            <a:xfrm>
              <a:off x="1838941" y="1161795"/>
              <a:ext cx="6701511" cy="18989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60960" rIns="60960" bIns="60960" numCol="1" spcCol="1270" anchor="ctr" anchorCtr="0">
              <a:noAutofit/>
            </a:bodyPr>
            <a:lstStyle/>
            <a:p>
              <a:pPr lvl="0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>
                  <a:solidFill>
                    <a:schemeClr val="tx1"/>
                  </a:solidFill>
                </a:rPr>
                <a:t>Развитие материально-технической базы муниципальных образовательных организаций в сфере физической культуры и спорта </a:t>
              </a:r>
              <a:r>
                <a:rPr lang="ru-RU" sz="1400" b="1" dirty="0">
                  <a:solidFill>
                    <a:schemeClr val="tx1"/>
                  </a:solidFill>
                </a:rPr>
                <a:t>2 039,3 тыс. руб.</a:t>
              </a:r>
              <a:endParaRPr lang="ru-RU" sz="1400" dirty="0">
                <a:solidFill>
                  <a:schemeClr val="tx1"/>
                </a:solidFill>
              </a:endParaRPr>
            </a:p>
            <a:p>
              <a:pPr lvl="0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>
                  <a:solidFill>
                    <a:schemeClr val="tx1"/>
                  </a:solidFill>
                </a:rPr>
                <a:t>Обеспечение жильем тренеров, тренеров-преподавателей учреждений физической культуры и спорта Брянской области </a:t>
              </a:r>
              <a:r>
                <a:rPr lang="ru-RU" sz="1600" b="1" dirty="0">
                  <a:solidFill>
                    <a:schemeClr val="tx1"/>
                  </a:solidFill>
                </a:rPr>
                <a:t>12 717 </a:t>
              </a:r>
              <a:r>
                <a:rPr lang="ru-RU" sz="1600" b="1" kern="1200" dirty="0">
                  <a:solidFill>
                    <a:schemeClr val="tx1"/>
                  </a:solidFill>
                </a:rPr>
                <a:t>тыс. руб.</a:t>
              </a:r>
              <a:endParaRPr lang="ru-RU" sz="2400" b="1" kern="12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352086A8-3292-4130-8CD7-76031ED20C7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72" y="5452529"/>
            <a:ext cx="1578500" cy="1039707"/>
          </a:xfrm>
          <a:prstGeom prst="roundRect">
            <a:avLst>
              <a:gd name="adj" fmla="val 16667"/>
            </a:avLst>
          </a:prstGeom>
          <a:ln w="3175">
            <a:solidFill>
              <a:schemeClr val="accent1">
                <a:lumMod val="75000"/>
              </a:schemeClr>
            </a:solidFill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66152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76238"/>
            <a:ext cx="8229600" cy="91841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ПАРАМЕТРЫ ИСПОЛНЕНИЯ БЮДЖЕТА </a:t>
            </a:r>
            <a:b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ДЯТЬКОВСКОГО РАЙОНА ЗА 2023 ГОД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434892"/>
              </p:ext>
            </p:extLst>
          </p:nvPr>
        </p:nvGraphicFramePr>
        <p:xfrm>
          <a:off x="323528" y="1916832"/>
          <a:ext cx="8640959" cy="2583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839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7268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9525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9043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13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1656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показателя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Утверждено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Уточненный план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Исполнено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% исполнения к уточненному плану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Темп роста 2023 года к 2022 году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3030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2023 год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Доходы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1 342</a:t>
                      </a:r>
                      <a:r>
                        <a:rPr lang="ru-RU" sz="1600" kern="1200" baseline="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374,3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1 396</a:t>
                      </a:r>
                      <a:r>
                        <a:rPr lang="ru-RU" sz="1600" kern="1200" baseline="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815,9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1 404</a:t>
                      </a:r>
                      <a:r>
                        <a:rPr lang="ru-RU" sz="1600" kern="1200" baseline="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842,5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115,4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3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Расходы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1 342</a:t>
                      </a:r>
                      <a:r>
                        <a:rPr lang="ru-RU" sz="1600" kern="1200" baseline="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374,3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1 416</a:t>
                      </a:r>
                      <a:r>
                        <a:rPr lang="ru-RU" sz="1600" kern="1200" baseline="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215,8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1 403</a:t>
                      </a:r>
                      <a:r>
                        <a:rPr lang="ru-RU" sz="1600" kern="1200" baseline="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030,9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99,1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115,8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35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Профицит (+) Дефицит (-) 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- 19</a:t>
                      </a:r>
                      <a:r>
                        <a:rPr lang="ru-RU" sz="1600" kern="1200" baseline="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399,9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r>
                        <a:rPr lang="ru-RU" sz="1600" b="0" i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811,6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600692"/>
              </p:ext>
            </p:extLst>
          </p:nvPr>
        </p:nvGraphicFramePr>
        <p:xfrm>
          <a:off x="395536" y="4797152"/>
          <a:ext cx="8568952" cy="1685337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76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939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10258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Доходы в расчете на 1 жителя (руб.)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Расходы в расчете на 1 жителя (руб.)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2021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17</a:t>
                      </a:r>
                      <a:r>
                        <a:rPr lang="ru-RU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120,3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17</a:t>
                      </a:r>
                      <a:r>
                        <a:rPr lang="ru-RU" sz="1600" u="none" strike="noStrike" baseline="0" dirty="0">
                          <a:solidFill>
                            <a:srgbClr val="000000"/>
                          </a:solidFill>
                          <a:effectLst/>
                        </a:rPr>
                        <a:t> 025,3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2022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22</a:t>
                      </a:r>
                      <a:r>
                        <a:rPr lang="ru-RU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162,7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22</a:t>
                      </a:r>
                      <a:r>
                        <a:rPr lang="ru-RU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058,4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2023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26</a:t>
                      </a:r>
                      <a:r>
                        <a:rPr lang="ru-RU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127,9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26</a:t>
                      </a:r>
                      <a:r>
                        <a:rPr lang="ru-RU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094,2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871464" y="1494656"/>
            <a:ext cx="101277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ТЫС. РУБ.)</a:t>
            </a:r>
          </a:p>
        </p:txBody>
      </p:sp>
    </p:spTree>
    <p:extLst>
      <p:ext uri="{BB962C8B-B14F-4D97-AF65-F5344CB8AC3E}">
        <p14:creationId xmlns:p14="http://schemas.microsoft.com/office/powerpoint/2010/main" val="11355942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ekburg.tv/uploads/56d7074832e1b60851491814/dengi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8"/>
          <a:stretch/>
        </p:blipFill>
        <p:spPr bwMode="auto">
          <a:xfrm>
            <a:off x="0" y="2064474"/>
            <a:ext cx="9144000" cy="481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2064474"/>
            <a:ext cx="9144000" cy="4816445"/>
          </a:xfrm>
          <a:prstGeom prst="rect">
            <a:avLst/>
          </a:prstGeom>
          <a:gradFill>
            <a:gsLst>
              <a:gs pos="0">
                <a:schemeClr val="bg1"/>
              </a:gs>
              <a:gs pos="90000">
                <a:srgbClr val="FFFFFF">
                  <a:alpha val="0"/>
                </a:srgbClr>
              </a:gs>
              <a:gs pos="49000">
                <a:schemeClr val="bg1">
                  <a:alpha val="3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712968" cy="792088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ИСТОЧНИКИ ФИНАНСИРОВАНИЯ ДЕФИЦИТА БЮДЖЕТА ДЯТЬКОВСКОГО РАЙОНА </a:t>
            </a: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476509" y="2097486"/>
            <a:ext cx="8190981" cy="1008112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 Дятьковского района за 2023 год исполнен с превышением доходов над расходами, т.е. с профицитом.</a:t>
            </a:r>
            <a:endParaRPr lang="ru-RU" dirty="0">
              <a:solidFill>
                <a:srgbClr val="22222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22222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9354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430" y="548680"/>
            <a:ext cx="8783064" cy="1066800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АНАЛИЗ ИСПОЛНЕНИЯ ИСТОЧНИКОВ ФИНАНСИРОВАНИЯ ДЕФИЦИТА БЮДЖЕТА ДЯТЬКОВСКОГО РАЙОНА ЗА 2023 ГОД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926687" y="1487857"/>
            <a:ext cx="10288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ТЫС. РУБ.)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305533"/>
              </p:ext>
            </p:extLst>
          </p:nvPr>
        </p:nvGraphicFramePr>
        <p:xfrm>
          <a:off x="251520" y="1916829"/>
          <a:ext cx="8640960" cy="439249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687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575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101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8605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3141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Утвержденный</a:t>
                      </a:r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Кассовое исполнение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141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Изменение остатков средств на счетах по учету средств бюджета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0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19 399,98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-1 811,58</a:t>
                      </a:r>
                      <a:endParaRPr lang="ru-RU" sz="1400" b="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642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Итого источников внутреннего финансирования дефицита бюджета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0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19 399,98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-1 811,58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80038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957" y="620688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ОБЪЕМ И СТРУКТУРА МУНИЦИПАЛЬНОГО ДОЛГА ДЯТЬКОВСКОГО РАЙОНА</a:t>
            </a:r>
          </a:p>
        </p:txBody>
      </p:sp>
      <p:sp>
        <p:nvSpPr>
          <p:cNvPr id="5" name="Загнутый угол 4"/>
          <p:cNvSpPr/>
          <p:nvPr/>
        </p:nvSpPr>
        <p:spPr>
          <a:xfrm>
            <a:off x="400510" y="6165304"/>
            <a:ext cx="8352927" cy="548104"/>
          </a:xfrm>
          <a:prstGeom prst="foldedCorner">
            <a:avLst>
              <a:gd name="adj" fmla="val 38670"/>
            </a:avLst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Объем муниципального долга  1 января 2024 года составил на 24 000 тыс. рублей.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696462" y="1269583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9939230"/>
              </p:ext>
            </p:extLst>
          </p:nvPr>
        </p:nvGraphicFramePr>
        <p:xfrm>
          <a:off x="585117" y="1577359"/>
          <a:ext cx="8012012" cy="4398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414660" y="5975569"/>
            <a:ext cx="8352927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566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БЮДЖЕТНЫЕ ПОКАЗАТЕЛИ И МУНИЦИПАЛЬНЫЙ ДОЛГ</a:t>
            </a:r>
          </a:p>
        </p:txBody>
      </p:sp>
      <p:pic>
        <p:nvPicPr>
          <p:cNvPr id="4" name="Picture 2" descr="http://img.ppt.ru/img/ddd0c20593be72a9a5b3dd232c113995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34" b="17988"/>
          <a:stretch/>
        </p:blipFill>
        <p:spPr bwMode="auto">
          <a:xfrm>
            <a:off x="5643226" y="1608569"/>
            <a:ext cx="3500774" cy="5249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43226" y="1608569"/>
            <a:ext cx="720080" cy="524943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7128823" y="122972"/>
            <a:ext cx="529580" cy="350077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1484784"/>
            <a:ext cx="68407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 состоянию на 01.01.2024 г. объем долговых обязательств составляет 24 000,0 тыс. рублей, и состоит из бюджетных </a:t>
            </a:r>
            <a:r>
              <a:rPr lang="x-none" sz="1600">
                <a:latin typeface="Times New Roman" pitchFamily="18" charset="0"/>
                <a:cs typeface="Times New Roman" pitchFamily="18" charset="0"/>
              </a:rPr>
              <a:t>кредитов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из областного бюджета на основании соглашения "О предоставлении бюджету Дятьковского муниципального района Брянской области из областного бюджета бюджетного кредита для погашения долговых обязательств муниципального образования в виде обязательств по кредитам, полученным муниципальным образованием от кредитных организаций" от 07.07.2022г. № 6., в  том числе по срокам погашения: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•	бюджетные кредиты – 24 000,0 тыс. рублей, из них: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   8 000   тыс. рублей - срок погашения  28.11.2025 г.;   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   8 000   тыс. рублей - срок погашения   30.11.2026 г.;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   7 333,3 тыс. рублей – срок погашения 02.07.2027 г.;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      666,7 тыс. рублей - срок погашения 16.07.2027 г.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Бюджетные кредиты юридическим лицам и муниципальные гарантии в 2023 году не  предоставлялись.</a:t>
            </a:r>
          </a:p>
        </p:txBody>
      </p:sp>
    </p:spTree>
    <p:extLst>
      <p:ext uri="{BB962C8B-B14F-4D97-AF65-F5344CB8AC3E}">
        <p14:creationId xmlns:p14="http://schemas.microsoft.com/office/powerpoint/2010/main" val="1722534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7704856" cy="639763"/>
          </a:xfrm>
        </p:spPr>
        <p:txBody>
          <a:bodyPr/>
          <a:lstStyle/>
          <a:p>
            <a:pPr algn="ctr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ИТОГИ ИСПОЛНЕНИЯ БЮДЖЕТА ДЯТЬКОВСКОГО РАЙОНА </a:t>
            </a:r>
            <a:b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ДОХОДАМ ЗА 2023 ГОД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515663"/>
              </p:ext>
            </p:extLst>
          </p:nvPr>
        </p:nvGraphicFramePr>
        <p:xfrm>
          <a:off x="179514" y="1556791"/>
          <a:ext cx="8568953" cy="4896546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191179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314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3143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3143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3143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3143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7825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Группа доходов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Кассовое исполнение за  2022 г.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2023 год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Темп изменения 2023 года к 2022 году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536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План доходов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Кассовое исполнение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Процент исполнения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782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Налоговые и неналоговые доходы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332</a:t>
                      </a:r>
                      <a:r>
                        <a:rPr lang="ru-RU" sz="1400" baseline="0" dirty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477,2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359 877,8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374 085,9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103,95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112,51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536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Безвозмездные поступления, из них: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885</a:t>
                      </a:r>
                      <a:r>
                        <a:rPr lang="ru-RU" sz="1400" baseline="0" dirty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184,08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1 036 938,11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1 030 756,56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99,40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116,45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025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 бюджеты          поселений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12 920,05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18 630,61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18 094,84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97,1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140,05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025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из  бюджетов поселений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6 497,30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5 473,52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5 142,21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93,95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79,14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8277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/>
                          </a:solidFill>
                          <a:effectLst/>
                        </a:rPr>
                        <a:t>Всего доходов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1 217 661,28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1 396 815,86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1 404 842,49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100,57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115,37</a:t>
                      </a: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035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06984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700808"/>
            <a:ext cx="856895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За 2023 год бюджет Дятьковского муниципального района по доходам исполнен в сумме 1 404 842,5  тыс. рублей, что составило 100,57 процента от плана отчетного периода,  и на 15,4  процентов  больше объема доходов, поступивших в  2022 году, в абсолютном значении увеличение по сравнению с предыдущим отчетным периодом составило 187 181,2 тыс. рублей.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Расходы бюджета в 2023 году составили 1 403 030,9  тыс. рублей, что на 191 100,2  тыс. рублей, или на 15,8  процента, превышает объем расходов  2022 года. К годовым назначениям план по расходам исполнен на 99,1 процентов.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 По итогам исполнения бюджета в 2023 году доходы  превысили расходы, и сложился профицит в сумме 1 811,6 тыс. рублей.</a:t>
            </a:r>
          </a:p>
        </p:txBody>
      </p:sp>
    </p:spTree>
    <p:extLst>
      <p:ext uri="{BB962C8B-B14F-4D97-AF65-F5344CB8AC3E}">
        <p14:creationId xmlns:p14="http://schemas.microsoft.com/office/powerpoint/2010/main" val="481413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54022"/>
            <a:ext cx="7715200" cy="79702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ДИНАМИКА ПОСТУПЛЕНИЯ ДОХОДОВ В БЮДЖЕТ 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ДЯТЬКОВСКОГО РАЙОНА В 2021-2023 ГГ.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115193" y="1196752"/>
            <a:ext cx="10288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ТЫС. РУБ.)</a:t>
            </a: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8713704"/>
              </p:ext>
            </p:extLst>
          </p:nvPr>
        </p:nvGraphicFramePr>
        <p:xfrm>
          <a:off x="251520" y="1504529"/>
          <a:ext cx="8740982" cy="51648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691680" y="2037834"/>
            <a:ext cx="1362874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</a:rPr>
              <a:t>964 439,4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355976" y="1883888"/>
            <a:ext cx="143500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</a:rPr>
              <a:t>1 217 661,3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983908" y="1610280"/>
            <a:ext cx="154401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</a:rPr>
              <a:t>1 404 842,5</a:t>
            </a:r>
          </a:p>
        </p:txBody>
      </p:sp>
    </p:spTree>
    <p:extLst>
      <p:ext uri="{BB962C8B-B14F-4D97-AF65-F5344CB8AC3E}">
        <p14:creationId xmlns:p14="http://schemas.microsoft.com/office/powerpoint/2010/main" val="2451301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78347"/>
            <a:ext cx="8266737" cy="762421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СТРУКТУРА ДОХОДОВ БЮДЖЕТА 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ДЯТЬКОВСКОГО РАЙОНА ЗА 2021-2023 гг.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974665" y="1340768"/>
            <a:ext cx="101277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(ТЫС. РУБ.)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107504" y="4194798"/>
            <a:ext cx="8879938" cy="2546569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36000" bIns="0" rtlCol="0" anchor="t"/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Удельный вес налоговых и неналоговых доходов  в  общем объеме доходов за отчетный период составляет  26,6 процента,  за аналогичный период прошлого года указанный показатель  составлял  27,3 процента.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Доля безвозмездных поступлений из бюджетов других уровней – 73,4 процента,   за  2022 год – 72,7  процента.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Доля налоговых и неналоговых доходов (без поступлений доходов по дополнительным нормативам отчислений) в  общем объеме доходов за отчетный период составляет  5,15 процента.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Налоговые и неналоговые доходы бюджета увеличились в сравнении с 2022 годом на 12,5 процента, в абсолютном выражении – на 41 608,74  тыс. рублей. </a:t>
            </a: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1002152"/>
              </p:ext>
            </p:extLst>
          </p:nvPr>
        </p:nvGraphicFramePr>
        <p:xfrm>
          <a:off x="107504" y="1617767"/>
          <a:ext cx="8879938" cy="2531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07504" y="4147530"/>
            <a:ext cx="8879938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172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6024" y="404664"/>
            <a:ext cx="8640960" cy="847817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ДИНАМИКА ПОСТУПЛЕНИЯ НАЛОГОВЫХ И НЕНАЛОГОВЫХ ДОХОДОВ 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БЮДЖЕТ ДЯТЬКОВСКОГО РАЙОНА В 2021-2023 гг.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092149" y="980728"/>
            <a:ext cx="10288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ТЫС. РУБ.)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127992" y="4943400"/>
            <a:ext cx="8928992" cy="1914599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36000" bIns="0" rtlCol="0" anchor="t"/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Увеличение  поступлений налоговых и неналоговых доходов по сравнению с 2022 годом в целом составило 41 608,74 тыс. рублей.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Наибольший прирост  поступлений сложился по налогу на доходы физических лиц (+41 955,3 тыс. рублей).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600" dirty="0"/>
              <a:t>Основными причинами увеличения поступлений налога является рост  налоговой базы в целом по налогу, а также в связи с поступлением налога на доходы физических лиц в отношении доходов от долевого участия в организации. </a:t>
            </a:r>
            <a:endParaRPr lang="ru-RU" sz="1500" dirty="0">
              <a:solidFill>
                <a:schemeClr val="tx1"/>
              </a:solidFill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8257408"/>
              </p:ext>
            </p:extLst>
          </p:nvPr>
        </p:nvGraphicFramePr>
        <p:xfrm>
          <a:off x="127992" y="1134616"/>
          <a:ext cx="8928992" cy="3763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27992" y="4897682"/>
            <a:ext cx="8928992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431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64704"/>
            <a:ext cx="8229600" cy="1069848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ДОХОДОВ БЮДЖЕТА </a:t>
            </a:r>
            <a:b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ДЯТЬКОВСКОГО РАЙОНА ЗА 2023 ГОД</a:t>
            </a: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7931798"/>
              </p:ext>
            </p:extLst>
          </p:nvPr>
        </p:nvGraphicFramePr>
        <p:xfrm>
          <a:off x="107504" y="1988840"/>
          <a:ext cx="8869769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757004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708" y="324737"/>
            <a:ext cx="8229600" cy="106680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 ИЗ ОБЛАСТНОГО БЮДЖЕТА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323528" y="1844823"/>
            <a:ext cx="1944216" cy="4567714"/>
          </a:xfrm>
          <a:prstGeom prst="foldedCorner">
            <a:avLst/>
          </a:prstGeom>
          <a:solidFill>
            <a:schemeClr val="bg1">
              <a:lumMod val="95000"/>
            </a:scheme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1600" dirty="0"/>
              <a:t>По сравнению с аналогичным периодом прошлого года, объем безвозмездных поступлений от бюджетов бюджетной системы Российской Федерации увеличился на  3,12  процента, в основном  за счет увеличения объема субсидий.</a:t>
            </a: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7812360" y="947058"/>
            <a:ext cx="13316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(ТЫС. РУБ.)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9628" y="1106332"/>
            <a:ext cx="209811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0297306"/>
              </p:ext>
            </p:extLst>
          </p:nvPr>
        </p:nvGraphicFramePr>
        <p:xfrm>
          <a:off x="2627784" y="1412776"/>
          <a:ext cx="6022032" cy="26369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9752594"/>
              </p:ext>
            </p:extLst>
          </p:nvPr>
        </p:nvGraphicFramePr>
        <p:xfrm>
          <a:off x="2771800" y="3933056"/>
          <a:ext cx="5999632" cy="270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924959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12998</TotalTime>
  <Words>1571</Words>
  <Application>Microsoft Office PowerPoint</Application>
  <PresentationFormat>Экран (4:3)</PresentationFormat>
  <Paragraphs>387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Городская</vt:lpstr>
      <vt:lpstr>Презентация PowerPoint</vt:lpstr>
      <vt:lpstr>ОСНОВНЫЕ ПАРАМЕТРЫ ИСПОЛНЕНИЯ БЮДЖЕТА  ДЯТЬКОВСКОГО РАЙОНА ЗА 2023 ГОД</vt:lpstr>
      <vt:lpstr>ОСНОВНЫЕ ИТОГИ ИСПОЛНЕНИЯ БЮДЖЕТА ДЯТЬКОВСКОГО РАЙОНА  ПО ДОХОДАМ ЗА 2023 ГОД</vt:lpstr>
      <vt:lpstr>ИСПОЛНЕНИЕ БЮДЖЕТА</vt:lpstr>
      <vt:lpstr>ДИНАМИКА ПОСТУПЛЕНИЯ ДОХОДОВ В БЮДЖЕТ  ДЯТЬКОВСКОГО РАЙОНА В 2021-2023 ГГ.</vt:lpstr>
      <vt:lpstr>СТРУКТУРА ДОХОДОВ БЮДЖЕТА  ДЯТЬКОВСКОГО РАЙОНА ЗА 2021-2023 гг.</vt:lpstr>
      <vt:lpstr>ДИНАМИКА ПОСТУПЛЕНИЯ НАЛОГОВЫХ И НЕНАЛОГОВЫХ ДОХОДОВ  В БЮДЖЕТ ДЯТЬКОВСКОГО РАЙОНА В 2021-2023 гг.</vt:lpstr>
      <vt:lpstr>СТРУКТУРА ДОХОДОВ БЮДЖЕТА  ДЯТЬКОВСКОГО РАЙОНА ЗА 2023 ГОД</vt:lpstr>
      <vt:lpstr>МЕЖБЮДЖЕТНЫЕ ТРАНСФЕРТЫ ИЗ ОБЛАСТНОГО БЮДЖЕТА</vt:lpstr>
      <vt:lpstr>ВЫПЛАЧИВАЕМЫЕ ИЗ БЮДЖЕТА ДЕНЕЖНЫЕ СРЕДСТВА НАЗЫВАЮТСЯ РАСХОДАМИ БЮДЖЕТА</vt:lpstr>
      <vt:lpstr>РАСХОДЫ БЮДЖЕТА ДЯТЬКОВСКОГО РАЙОНА</vt:lpstr>
      <vt:lpstr>РАСХОДЫ БЮДЖЕТА ДЯТЬКОВСКОГО  РАЙОНА ПО ОТРАСЛЯМ</vt:lpstr>
      <vt:lpstr>ИСПОЛНЕНИЕ БЮДЖЕТА ДЯТЬКОВСКОГО РАЙОНА  ПО СОЦИАЛЬНО-ЗНАЧИМЫМ РАСХОДАМ</vt:lpstr>
      <vt:lpstr>ДИНАМИКА РАСХОДОВ БЮДЖЕТА ДЯТЬКОВСКОГО РАЙОНА В 2021-2023 ГГ. ПО ОТРАСЛЯМ</vt:lpstr>
      <vt:lpstr>СТРУКТУРА РАСХОДОВ БЮДЖЕТА  ДЯТЬКОВСКОГО РАЙОНА  ЗА 2023 ГОД</vt:lpstr>
      <vt:lpstr>ПОВЫШЕНИЕ СРЕДНЕЙ ЗАРАБОТНОЙ ПЛАТЫ В 2023 ГОДУ ПО УКАЗАМ ПРЕЗИДЕНТА РФ (ПО УЧРЕЖДЕНИЯМ, ФИНАНСИРУЕМЫМ ЗА СЧЕТ СРЕДСТВ БЮДЖЕТА ДЯТЬКОВСКОГО РАЙОНА)</vt:lpstr>
      <vt:lpstr>РАСХОДЫ БЮДЖЕТА ДЯТЬКОВСКОГО РАЙОНА НА ОБРАЗОВАНИЕ                                                                                                              (ТЫС. РУБЛЕЙ)</vt:lpstr>
      <vt:lpstr>РАСХОДЫ БЮДЖЕТА ДЯТЬКОВСКОГО РАЙОНА НА КУЛЬТУРУ</vt:lpstr>
      <vt:lpstr>РАСХОДЫ БЮДЖЕТА ДЯТЬКОВСКОГО РАЙОНА НА ФИЗИЧЕСКУЮ КУЛЬТУРУ И СПОРТ</vt:lpstr>
      <vt:lpstr>ИСТОЧНИКИ ФИНАНСИРОВАНИЯ ДЕФИЦИТА БЮДЖЕТА ДЯТЬКОВСКОГО РАЙОНА </vt:lpstr>
      <vt:lpstr>АНАЛИЗ ИСПОЛНЕНИЯ ИСТОЧНИКОВ ФИНАНСИРОВАНИЯ ДЕФИЦИТА БЮДЖЕТА ДЯТЬКОВСКОГО РАЙОНА ЗА 2023 ГОД</vt:lpstr>
      <vt:lpstr>ОБЪЕМ И СТРУКТУРА МУНИЦИПАЛЬНОГО ДОЛГА ДЯТЬКОВСКОГО РАЙОНА</vt:lpstr>
      <vt:lpstr>БЮДЖЕТНЫЕ ПОКАЗАТЕЛИ И МУНИЦИПАЛЬНЫЙ ДОЛГ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Прогноз бюджета Дятьковского района на 2016 год</dc:title>
  <dc:creator>User</dc:creator>
  <cp:lastModifiedBy>User</cp:lastModifiedBy>
  <cp:revision>332</cp:revision>
  <cp:lastPrinted>2018-11-22T11:25:43Z</cp:lastPrinted>
  <dcterms:created xsi:type="dcterms:W3CDTF">2015-12-09T07:01:42Z</dcterms:created>
  <dcterms:modified xsi:type="dcterms:W3CDTF">2024-06-24T11:30:17Z</dcterms:modified>
</cp:coreProperties>
</file>