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91" r:id="rId2"/>
    <p:sldId id="298" r:id="rId3"/>
    <p:sldId id="299" r:id="rId4"/>
    <p:sldId id="300" r:id="rId5"/>
    <p:sldId id="301" r:id="rId6"/>
    <p:sldId id="304" r:id="rId7"/>
    <p:sldId id="305" r:id="rId8"/>
    <p:sldId id="306" r:id="rId9"/>
    <p:sldId id="307" r:id="rId10"/>
    <p:sldId id="309" r:id="rId11"/>
    <p:sldId id="310" r:id="rId12"/>
    <p:sldId id="311" r:id="rId13"/>
    <p:sldId id="312" r:id="rId14"/>
    <p:sldId id="313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1F5967"/>
    <a:srgbClr val="256979"/>
    <a:srgbClr val="2C7D90"/>
    <a:srgbClr val="D47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4" autoAdjust="0"/>
    <p:restoredTop sz="94660"/>
  </p:normalViewPr>
  <p:slideViewPr>
    <p:cSldViewPr>
      <p:cViewPr varScale="1">
        <p:scale>
          <a:sx n="103" d="100"/>
          <a:sy n="103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chemeClr val="tx1"/>
                </a:solidFill>
              </a:rPr>
              <a:t>Объем инвестиций 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defRPr sz="1600"/>
            </a:pP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в основной капитал),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6243671338105291"/>
          <c:y val="0.21741030498805594"/>
          <c:w val="0.46197644706143765"/>
          <c:h val="0.6404758216328919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2.1498355341469995E-2"/>
                  <c:y val="-3.0621169716627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261355881092578E-2"/>
                  <c:y val="-2.6793523502049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Фактическое значение за 2020 год</c:v>
                </c:pt>
                <c:pt idx="1">
                  <c:v>Фактическое значение за 2019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262.8</c:v>
                </c:pt>
                <c:pt idx="1">
                  <c:v>290.3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6309632"/>
        <c:axId val="56677120"/>
        <c:axId val="0"/>
      </c:bar3DChart>
      <c:catAx>
        <c:axId val="563096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6677120"/>
        <c:crosses val="autoZero"/>
        <c:auto val="1"/>
        <c:lblAlgn val="ctr"/>
        <c:lblOffset val="100"/>
        <c:noMultiLvlLbl val="0"/>
      </c:catAx>
      <c:valAx>
        <c:axId val="566771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6309632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1,15%</a:t>
                    </a:r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1666447944007E-2"/>
                  <c:y val="9.33719782769234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111132983377078"/>
                  <c:y val="6.31348695460852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#,##0.00</c:formatCode>
                <c:ptCount val="7"/>
                <c:pt idx="0">
                  <c:v>203973.62688</c:v>
                </c:pt>
                <c:pt idx="1">
                  <c:v>2780.6849499999998</c:v>
                </c:pt>
                <c:pt idx="2">
                  <c:v>20080.570919999998</c:v>
                </c:pt>
                <c:pt idx="3">
                  <c:v>61.85013</c:v>
                </c:pt>
                <c:pt idx="4">
                  <c:v>478.69676199999998</c:v>
                </c:pt>
                <c:pt idx="5">
                  <c:v>5747.2427500000003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(тыс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'диаграммы3 (2)'!$B$322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trendline>
            <c:trendlineType val="linear"/>
            <c:dispRSqr val="0"/>
            <c:dispEq val="0"/>
          </c:trendline>
          <c:cat>
            <c:strRef>
              <c:f>'диаграммы3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21099.765879999999</c:v>
                </c:pt>
                <c:pt idx="1">
                  <c:v>68370.729040000006</c:v>
                </c:pt>
                <c:pt idx="2">
                  <c:v>126480</c:v>
                </c:pt>
                <c:pt idx="3">
                  <c:v>412767.14966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596032"/>
        <c:axId val="129601920"/>
      </c:barChart>
      <c:catAx>
        <c:axId val="129596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9601920"/>
        <c:crosses val="autoZero"/>
        <c:auto val="1"/>
        <c:lblAlgn val="ctr"/>
        <c:lblOffset val="100"/>
        <c:noMultiLvlLbl val="0"/>
      </c:catAx>
      <c:valAx>
        <c:axId val="12960192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29596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/>
              <a:t> год</a:t>
            </a:r>
          </a:p>
          <a:p>
            <a:pPr>
              <a:defRPr/>
            </a:pPr>
            <a:r>
              <a:rPr lang="ru-RU" sz="1400" b="0">
                <a:latin typeface="Times New Roman" pitchFamily="18" charset="0"/>
                <a:cs typeface="Times New Roman" pitchFamily="18" charset="0"/>
              </a:rPr>
              <a:t>(тыс.руб.)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PowerPoint]диаграммы3 (2)'!$B$322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21099,8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68370,7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126480,0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412767,1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tx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'[Диаграмма в Microsoft PowerPoint]диаграммы3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'[Диаграмма в Microsoft PowerPoint]диаграммы3 (2)'!$B$323:$B$326</c:f>
              <c:numCache>
                <c:formatCode>0.0</c:formatCode>
                <c:ptCount val="4"/>
                <c:pt idx="0">
                  <c:v>21099.765879999999</c:v>
                </c:pt>
                <c:pt idx="1">
                  <c:v>68370.729040000006</c:v>
                </c:pt>
                <c:pt idx="2">
                  <c:v>126480</c:v>
                </c:pt>
                <c:pt idx="3">
                  <c:v>412767.14966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687296"/>
        <c:axId val="127721856"/>
      </c:barChart>
      <c:catAx>
        <c:axId val="127687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7721856"/>
        <c:crosses val="autoZero"/>
        <c:auto val="1"/>
        <c:lblAlgn val="ctr"/>
        <c:lblOffset val="100"/>
        <c:noMultiLvlLbl val="0"/>
      </c:catAx>
      <c:valAx>
        <c:axId val="12772185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27687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3090618136446"/>
          <c:y val="1.9694013578633127E-2"/>
          <c:w val="0.86791464944066044"/>
          <c:h val="0.893492191684636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792454,0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827939,5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Лист1!$B$36:$D$36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Лист1!$B$37:$D$37</c:f>
              <c:numCache>
                <c:formatCode>0.0</c:formatCode>
                <c:ptCount val="3"/>
                <c:pt idx="0">
                  <c:v>792454</c:v>
                </c:pt>
                <c:pt idx="1">
                  <c:v>827939.5</c:v>
                </c:pt>
                <c:pt idx="2">
                  <c:v>879870.6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535808"/>
        <c:axId val="134650496"/>
      </c:barChart>
      <c:catAx>
        <c:axId val="134535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4650496"/>
        <c:crosses val="autoZero"/>
        <c:auto val="1"/>
        <c:lblAlgn val="ctr"/>
        <c:lblOffset val="100"/>
        <c:noMultiLvlLbl val="0"/>
      </c:catAx>
      <c:valAx>
        <c:axId val="1346504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453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53587051618548"/>
          <c:y val="2.5999327032451329E-2"/>
          <c:w val="0.64896412948381454"/>
          <c:h val="0.803941438423469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'диагр презентация'!$A$48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презентация'!$B$48:$K$48</c:f>
              <c:numCache>
                <c:formatCode>General</c:formatCode>
                <c:ptCount val="10"/>
                <c:pt idx="0">
                  <c:v>66690.8</c:v>
                </c:pt>
                <c:pt idx="1">
                  <c:v>3945.5</c:v>
                </c:pt>
                <c:pt idx="2">
                  <c:v>7662.3</c:v>
                </c:pt>
                <c:pt idx="3">
                  <c:v>2575.5</c:v>
                </c:pt>
                <c:pt idx="4">
                  <c:v>661404.19999999995</c:v>
                </c:pt>
                <c:pt idx="5">
                  <c:v>68702.100000000006</c:v>
                </c:pt>
                <c:pt idx="6">
                  <c:v>18922</c:v>
                </c:pt>
                <c:pt idx="7">
                  <c:v>36806.199999999997</c:v>
                </c:pt>
                <c:pt idx="8">
                  <c:v>6811.1</c:v>
                </c:pt>
                <c:pt idx="9">
                  <c:v>4399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презентация'!$A$49</c:f>
              <c:strCache>
                <c:ptCount val="1"/>
                <c:pt idx="0">
                  <c:v>2019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презентация'!$B$49:$K$49</c:f>
              <c:numCache>
                <c:formatCode>General</c:formatCode>
                <c:ptCount val="10"/>
                <c:pt idx="0">
                  <c:v>68194.8</c:v>
                </c:pt>
                <c:pt idx="1">
                  <c:v>3684.5</c:v>
                </c:pt>
                <c:pt idx="2">
                  <c:v>7067.8</c:v>
                </c:pt>
                <c:pt idx="3">
                  <c:v>11015.8</c:v>
                </c:pt>
                <c:pt idx="4">
                  <c:v>587900.4</c:v>
                </c:pt>
                <c:pt idx="5">
                  <c:v>73532.7</c:v>
                </c:pt>
                <c:pt idx="6">
                  <c:v>20248.400000000001</c:v>
                </c:pt>
                <c:pt idx="7">
                  <c:v>41515.1</c:v>
                </c:pt>
                <c:pt idx="8">
                  <c:v>7967.4</c:v>
                </c:pt>
                <c:pt idx="9">
                  <c:v>4322.1000000000004</c:v>
                </c:pt>
              </c:numCache>
            </c:numRef>
          </c:val>
        </c:ser>
        <c:ser>
          <c:idx val="2"/>
          <c:order val="2"/>
          <c:tx>
            <c:strRef>
              <c:f>'диагр презентация'!$A$50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презентация'!$B$50:$K$50</c:f>
              <c:numCache>
                <c:formatCode>General</c:formatCode>
                <c:ptCount val="10"/>
                <c:pt idx="0">
                  <c:v>61369.2</c:v>
                </c:pt>
                <c:pt idx="1">
                  <c:v>3402.7</c:v>
                </c:pt>
                <c:pt idx="2">
                  <c:v>8064.8</c:v>
                </c:pt>
                <c:pt idx="3">
                  <c:v>5254.7</c:v>
                </c:pt>
                <c:pt idx="4">
                  <c:v>560378.19999999995</c:v>
                </c:pt>
                <c:pt idx="5">
                  <c:v>67296.5</c:v>
                </c:pt>
                <c:pt idx="6">
                  <c:v>11875</c:v>
                </c:pt>
                <c:pt idx="7">
                  <c:v>59395.199999999997</c:v>
                </c:pt>
                <c:pt idx="8">
                  <c:v>9520.5</c:v>
                </c:pt>
                <c:pt idx="9">
                  <c:v>3965.5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150161664"/>
        <c:axId val="150171648"/>
      </c:barChart>
      <c:catAx>
        <c:axId val="1501616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0171648"/>
        <c:crosses val="autoZero"/>
        <c:auto val="1"/>
        <c:lblAlgn val="ctr"/>
        <c:lblOffset val="100"/>
        <c:noMultiLvlLbl val="0"/>
      </c:catAx>
      <c:valAx>
        <c:axId val="15017164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5016166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5201448205101396E-4"/>
          <c:w val="0.69323566494650446"/>
          <c:h val="0.9994959710358979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chemeClr val="accent1"/>
              </a:solidFill>
            </c:spPr>
          </c:dPt>
          <c:dPt>
            <c:idx val="6"/>
            <c:bubble3D val="0"/>
            <c:spPr>
              <a:solidFill>
                <a:schemeClr val="accent6"/>
              </a:solidFill>
            </c:spPr>
          </c:dPt>
          <c:dPt>
            <c:idx val="7"/>
            <c:bubble3D val="0"/>
            <c:spPr>
              <a:solidFill>
                <a:schemeClr val="accent3"/>
              </a:solidFill>
            </c:spPr>
          </c:dPt>
          <c:dPt>
            <c:idx val="8"/>
            <c:bubble3D val="0"/>
            <c:spPr>
              <a:solidFill>
                <a:srgbClr val="FF0000"/>
              </a:solidFill>
            </c:spPr>
          </c:dPt>
          <c:dPt>
            <c:idx val="9"/>
            <c:bubble3D val="0"/>
            <c:spPr>
              <a:solidFill>
                <a:srgbClr val="FFFF00"/>
              </a:solidFill>
            </c:spPr>
          </c:dPt>
          <c:dPt>
            <c:idx val="1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>
                <c:manualLayout>
                  <c:x val="2.6071982340126459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009380600223165E-2"/>
                  <c:y val="0.1452450953162066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347048395588898E-3"/>
                  <c:y val="0.108933974656410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2018761200446334E-3"/>
                  <c:y val="6.224778129227471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6009380600223167E-3"/>
                  <c:y val="1.81556624427351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5336460200074387E-2"/>
                  <c:y val="2.8530326695726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6682301000371936E-3"/>
                  <c:y val="7.262264977094048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3.0672920400148774E-3"/>
                  <c:y val="1.296833031623937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презентация'!$A$81:$A$91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'диагр презентация'!$B$81:$B$91</c:f>
              <c:numCache>
                <c:formatCode>0.0</c:formatCode>
                <c:ptCount val="11"/>
                <c:pt idx="0">
                  <c:v>7.58</c:v>
                </c:pt>
                <c:pt idx="1">
                  <c:v>0.50040759463640794</c:v>
                </c:pt>
                <c:pt idx="2">
                  <c:v>0.45</c:v>
                </c:pt>
                <c:pt idx="3">
                  <c:v>0.87</c:v>
                </c:pt>
                <c:pt idx="4">
                  <c:v>0.28999999999999998</c:v>
                </c:pt>
                <c:pt idx="5">
                  <c:v>75.17</c:v>
                </c:pt>
                <c:pt idx="6">
                  <c:v>7.81</c:v>
                </c:pt>
                <c:pt idx="7">
                  <c:v>4.18</c:v>
                </c:pt>
                <c:pt idx="8">
                  <c:v>2.15</c:v>
                </c:pt>
                <c:pt idx="9">
                  <c:v>0.22</c:v>
                </c:pt>
                <c:pt idx="10">
                  <c:v>0.77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txPr>
          <a:bodyPr/>
          <a:lstStyle/>
          <a:p>
            <a:pPr rtl="0">
              <a:defRPr sz="900" baseline="0"/>
            </a:pPr>
            <a:endParaRPr lang="ru-RU"/>
          </a:p>
        </c:txPr>
      </c:legendEntry>
      <c:layout>
        <c:manualLayout>
          <c:xMode val="edge"/>
          <c:yMode val="edge"/>
          <c:x val="0.68564567705037605"/>
          <c:y val="4.4807112935163799E-4"/>
          <c:w val="0.30464586060486032"/>
          <c:h val="0.99955192887064837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 презентация'!$A$117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'диагр презентация'!$B$117:$D$117</c:f>
              <c:numCache>
                <c:formatCode>General</c:formatCode>
                <c:ptCount val="3"/>
                <c:pt idx="0">
                  <c:v>26000</c:v>
                </c:pt>
                <c:pt idx="1">
                  <c:v>25000</c:v>
                </c:pt>
                <c:pt idx="2" formatCode="#,##0">
                  <c:v>25000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презентация'!$A$118</c:f>
              <c:strCache>
                <c:ptCount val="1"/>
                <c:pt idx="0">
                  <c:v>Бюджетные кредиты от других бюджетов бюджетной системы Российской Федерации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'диагр презентация'!$B$118:$D$118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 formatCode="#,##0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7946880"/>
        <c:axId val="167956864"/>
      </c:barChart>
      <c:catAx>
        <c:axId val="1679468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67956864"/>
        <c:crosses val="autoZero"/>
        <c:auto val="1"/>
        <c:lblAlgn val="ctr"/>
        <c:lblOffset val="100"/>
        <c:noMultiLvlLbl val="0"/>
      </c:catAx>
      <c:valAx>
        <c:axId val="167956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794688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chemeClr val="tx1"/>
                </a:solidFill>
              </a:rPr>
              <a:t>Объем </a:t>
            </a:r>
            <a:r>
              <a:rPr lang="ru-RU" sz="1600" dirty="0" smtClean="0">
                <a:solidFill>
                  <a:schemeClr val="tx1"/>
                </a:solidFill>
              </a:rPr>
              <a:t>розничной торговли, </a:t>
            </a:r>
          </a:p>
          <a:p>
            <a:pPr>
              <a:defRPr sz="1600"/>
            </a:pPr>
            <a:r>
              <a:rPr lang="ru-RU" sz="1600" dirty="0" smtClean="0">
                <a:solidFill>
                  <a:schemeClr val="tx1"/>
                </a:solidFill>
              </a:rPr>
              <a:t>млн</a:t>
            </a:r>
            <a:r>
              <a:rPr lang="ru-RU" sz="1600" dirty="0">
                <a:solidFill>
                  <a:schemeClr val="tx1"/>
                </a:solidFill>
              </a:rPr>
              <a:t>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7818397162220072"/>
          <c:y val="0.21741030498805594"/>
          <c:w val="0.4651258987096672"/>
          <c:h val="0.679549458915492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6761411430475862E-2"/>
                  <c:y val="-3.827646214578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5397971653943214E-2"/>
                  <c:y val="-3.8276462145784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Фактическое значение за 2020 год</c:v>
                </c:pt>
                <c:pt idx="1">
                  <c:v>Фактическое значение за 2019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3261</c:v>
                </c:pt>
                <c:pt idx="1">
                  <c:v>3470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7253888"/>
        <c:axId val="57256576"/>
        <c:axId val="0"/>
      </c:bar3DChart>
      <c:catAx>
        <c:axId val="572538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7256576"/>
        <c:crosses val="autoZero"/>
        <c:auto val="1"/>
        <c:lblAlgn val="ctr"/>
        <c:lblOffset val="100"/>
        <c:noMultiLvlLbl val="0"/>
      </c:catAx>
      <c:valAx>
        <c:axId val="572565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7253888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Лист1!$B$2:$D$2</c:f>
              <c:numCache>
                <c:formatCode>0.0</c:formatCode>
                <c:ptCount val="3"/>
                <c:pt idx="0">
                  <c:v>225650.57793</c:v>
                </c:pt>
                <c:pt idx="1">
                  <c:v>246177.66699</c:v>
                </c:pt>
                <c:pt idx="2">
                  <c:v>258030.96356999999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Лист1!$B$3:$D$3</c:f>
              <c:numCache>
                <c:formatCode>0.0</c:formatCode>
                <c:ptCount val="3"/>
                <c:pt idx="0">
                  <c:v>569191.76365999994</c:v>
                </c:pt>
                <c:pt idx="1">
                  <c:v>580340.01497999998</c:v>
                </c:pt>
                <c:pt idx="2">
                  <c:v>628747.64457999996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006784"/>
        <c:axId val="60008320"/>
      </c:barChart>
      <c:catAx>
        <c:axId val="60006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0008320"/>
        <c:crosses val="autoZero"/>
        <c:auto val="1"/>
        <c:lblAlgn val="ctr"/>
        <c:lblOffset val="100"/>
        <c:noMultiLvlLbl val="0"/>
      </c:catAx>
      <c:valAx>
        <c:axId val="600083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000678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Лист1!$A$17</c:f>
              <c:strCache>
                <c:ptCount val="1"/>
                <c:pt idx="0">
                  <c:v>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88304265187437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43422983358667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603803314842965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4324563977811556E-2"/>
                  <c:y val="-4.63361315485834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Лист1!$B$17:$D$17</c:f>
              <c:numCache>
                <c:formatCode>0.0</c:formatCode>
                <c:ptCount val="3"/>
                <c:pt idx="0">
                  <c:v>212974.77666</c:v>
                </c:pt>
                <c:pt idx="1">
                  <c:v>233122.64324999999</c:v>
                </c:pt>
                <c:pt idx="2">
                  <c:v>236884.4</c:v>
                </c:pt>
              </c:numCache>
            </c:numRef>
          </c:val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Неналоговые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603803314842962E-3"/>
                  <c:y val="-5.014867334085329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905704972264445E-3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05704972264445E-3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01901657421481E-3"/>
                  <c:y val="-4.75445061401956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Лист1!$B$18:$D$18</c:f>
              <c:numCache>
                <c:formatCode>0.0</c:formatCode>
                <c:ptCount val="3"/>
                <c:pt idx="0">
                  <c:v>12675.801270000011</c:v>
                </c:pt>
                <c:pt idx="1">
                  <c:v>13055.023740000001</c:v>
                </c:pt>
                <c:pt idx="2">
                  <c:v>21146.6</c:v>
                </c:pt>
              </c:numCache>
            </c:numRef>
          </c:val>
        </c:ser>
        <c:ser>
          <c:idx val="2"/>
          <c:order val="2"/>
          <c:tx>
            <c:strRef>
              <c:f>Лист1!$A$19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6275469490893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196275469490893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743422983358667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1509508287107412E-3"/>
                  <c:y val="-4.67216303152949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Лист1!$B$19:$D$19</c:f>
              <c:numCache>
                <c:formatCode>0.0</c:formatCode>
                <c:ptCount val="3"/>
                <c:pt idx="0">
                  <c:v>569191.76365999994</c:v>
                </c:pt>
                <c:pt idx="1">
                  <c:v>580340.01497999998</c:v>
                </c:pt>
                <c:pt idx="2">
                  <c:v>628747.6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027264"/>
        <c:axId val="60028800"/>
      </c:barChart>
      <c:catAx>
        <c:axId val="6002726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60028800"/>
        <c:crosses val="autoZero"/>
        <c:auto val="1"/>
        <c:lblAlgn val="ctr"/>
        <c:lblOffset val="100"/>
        <c:noMultiLvlLbl val="0"/>
      </c:catAx>
      <c:valAx>
        <c:axId val="6002880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00272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n-lt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Лист1!$A$26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Лист1!$B$26:$D$26</c:f>
              <c:numCache>
                <c:formatCode>0.0</c:formatCode>
                <c:ptCount val="3"/>
                <c:pt idx="0">
                  <c:v>225650.57793</c:v>
                </c:pt>
                <c:pt idx="1">
                  <c:v>246177.66699</c:v>
                </c:pt>
                <c:pt idx="2">
                  <c:v>258030.96356999999</c:v>
                </c:pt>
              </c:numCache>
            </c:numRef>
          </c:val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Прирост к предыдущему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1257857289773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463514796410959E-3"/>
                  <c:y val="2.72384273887303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Лист1!$B$27:$D$27</c:f>
              <c:numCache>
                <c:formatCode>0.0</c:formatCode>
                <c:ptCount val="3"/>
                <c:pt idx="0">
                  <c:v>12823.750999999989</c:v>
                </c:pt>
                <c:pt idx="1">
                  <c:v>20527.099999999999</c:v>
                </c:pt>
                <c:pt idx="2">
                  <c:v>11853.3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0240256"/>
        <c:axId val="60243328"/>
      </c:barChart>
      <c:catAx>
        <c:axId val="60240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0243328"/>
        <c:crosses val="autoZero"/>
        <c:auto val="1"/>
        <c:lblAlgn val="ctr"/>
        <c:lblOffset val="100"/>
        <c:noMultiLvlLbl val="0"/>
      </c:catAx>
      <c:valAx>
        <c:axId val="602433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02402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Лист1!$A$32</c:f>
              <c:strCache>
                <c:ptCount val="1"/>
                <c:pt idx="0">
                  <c:v>задолженность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Лист1!$B$32:$D$32</c:f>
              <c:numCache>
                <c:formatCode>0.0</c:formatCode>
                <c:ptCount val="3"/>
                <c:pt idx="0" formatCode="General">
                  <c:v>119855.20194</c:v>
                </c:pt>
                <c:pt idx="1">
                  <c:v>121497.09505</c:v>
                </c:pt>
                <c:pt idx="2">
                  <c:v>116031.7</c:v>
                </c:pt>
              </c:numCache>
            </c:numRef>
          </c:val>
        </c:ser>
        <c:ser>
          <c:idx val="1"/>
          <c:order val="1"/>
          <c:tx>
            <c:strRef>
              <c:f>Лист1!$A$33</c:f>
              <c:strCache>
                <c:ptCount val="1"/>
                <c:pt idx="0">
                  <c:v>в т.ч. недоимка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kern="2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Лист1!$B$33:$D$33</c:f>
              <c:numCache>
                <c:formatCode>0.0</c:formatCode>
                <c:ptCount val="3"/>
                <c:pt idx="0" formatCode="General">
                  <c:v>59780.700140000008</c:v>
                </c:pt>
                <c:pt idx="1">
                  <c:v>53727.034879999999</c:v>
                </c:pt>
                <c:pt idx="2">
                  <c:v>53850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4407808"/>
        <c:axId val="64483328"/>
      </c:barChart>
      <c:catAx>
        <c:axId val="64407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4483328"/>
        <c:crosses val="autoZero"/>
        <c:auto val="1"/>
        <c:lblAlgn val="ctr"/>
        <c:lblOffset val="100"/>
        <c:noMultiLvlLbl val="0"/>
      </c:catAx>
      <c:valAx>
        <c:axId val="64483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44078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4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0000FF"/>
              </a:solidFill>
            </c:spPr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5.1392373498640544E-2"/>
                  <c:y val="-0.1741646761470948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061736469445654E-2"/>
                  <c:y val="-2.0691450949894455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6002550479144475E-2"/>
                  <c:y val="1.1926279024552828E-2"/>
                </c:manualLayout>
              </c:layout>
              <c:numFmt formatCode="0.00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1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Налоговые доходы </c:v>
                </c:pt>
                <c:pt idx="1">
                  <c:v>Неналоговые доходы 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межбюджетные трансферты</c:v>
                </c:pt>
                <c:pt idx="6">
                  <c:v>Безвозмездные поступления от негосударственных организаций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236884.37199000001</c:v>
                </c:pt>
                <c:pt idx="1">
                  <c:v>21146.59158</c:v>
                </c:pt>
                <c:pt idx="2">
                  <c:v>126480</c:v>
                </c:pt>
                <c:pt idx="3">
                  <c:v>68370.729040000006</c:v>
                </c:pt>
                <c:pt idx="4">
                  <c:v>412767.14966</c:v>
                </c:pt>
                <c:pt idx="5">
                  <c:v>21099.765879999999</c:v>
                </c:pt>
                <c:pt idx="6">
                  <c:v>30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75724257760175"/>
          <c:y val="1.3146437182655372E-2"/>
          <c:w val="0.3239273676310348"/>
          <c:h val="0.97370712563468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3687587489063867"/>
          <c:y val="0.10894656753670282"/>
          <c:w val="0.13618646106736657"/>
          <c:h val="0.30543708818485421"/>
        </c:manualLayout>
      </c:layout>
      <c:pie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2016 год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00FF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cat>
            <c:strRef>
              <c:f>'диагр презентация'!$A$18:$A$24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  <c:pt idx="6">
                  <c:v>Задолженность по отмененным налогам и сборам</c:v>
                </c:pt>
              </c:strCache>
            </c:strRef>
          </c:cat>
          <c:val>
            <c:numRef>
              <c:f>'диагр презентация'!$C$18:$C$24</c:f>
              <c:numCache>
                <c:formatCode>General</c:formatCode>
                <c:ptCount val="7"/>
                <c:pt idx="0">
                  <c:v>161968788.75999999</c:v>
                </c:pt>
                <c:pt idx="1">
                  <c:v>2624795.5599999996</c:v>
                </c:pt>
                <c:pt idx="2">
                  <c:v>23222087.559999999</c:v>
                </c:pt>
                <c:pt idx="3">
                  <c:v>223553.38999999998</c:v>
                </c:pt>
                <c:pt idx="4">
                  <c:v>331626.81</c:v>
                </c:pt>
                <c:pt idx="5">
                  <c:v>4339720.5900000008</c:v>
                </c:pt>
                <c:pt idx="6">
                  <c:v>1888.93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0"/>
          <c:y val="0.47156684971511104"/>
          <c:w val="0.9993264435695538"/>
          <c:h val="0.33841299379434026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8,60%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2777559055118113E-2"/>
                  <c:y val="9.33719782769236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388910761154857"/>
                  <c:y val="5.967664812842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0.00</c:formatCode>
                <c:ptCount val="7"/>
                <c:pt idx="0">
                  <c:v>211876.49671000001</c:v>
                </c:pt>
                <c:pt idx="1">
                  <c:v>2610.4944300000002</c:v>
                </c:pt>
                <c:pt idx="2">
                  <c:v>15414.37131</c:v>
                </c:pt>
                <c:pt idx="3">
                  <c:v>359.17176999999998</c:v>
                </c:pt>
                <c:pt idx="4">
                  <c:v>-66.059340000000006</c:v>
                </c:pt>
                <c:pt idx="5">
                  <c:v>6689.8971099999999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3669E0-6827-4794-8858-BA7A6BB9854C}" type="doc">
      <dgm:prSet loTypeId="urn:microsoft.com/office/officeart/2005/8/layout/vList4" loCatId="picture" qsTypeId="urn:microsoft.com/office/officeart/2005/8/quickstyle/simple1" qsCatId="simple" csTypeId="urn:microsoft.com/office/officeart/2005/8/colors/accent2_2" csCatId="accent2" phldr="1"/>
      <dgm:spPr/>
    </dgm:pt>
    <dgm:pt modelId="{241BF10F-1C1C-4118-B291-11EC824F3C5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Муниципальное автономное образовательное учреждение дополнительного образования детей Специализированная детско-юношеская спортивная школа  олимпийского резерва (ДЮСШОР) «Электрон» Дятьковского района </a:t>
          </a:r>
        </a:p>
        <a:p>
          <a:r>
            <a:rPr lang="ru-RU" sz="1600" b="1" dirty="0" smtClean="0">
              <a:solidFill>
                <a:schemeClr val="tx1"/>
              </a:solidFill>
            </a:rPr>
            <a:t>18 351,2 тыс. руб.</a:t>
          </a:r>
          <a:endParaRPr lang="ru-RU" sz="1600" dirty="0">
            <a:solidFill>
              <a:schemeClr val="tx1"/>
            </a:solidFill>
          </a:endParaRPr>
        </a:p>
      </dgm:t>
    </dgm:pt>
    <dgm:pt modelId="{CD513FA5-3EDD-409B-B116-4CC8F6CF9BE4}" type="parTrans" cxnId="{512ABC83-E58F-4D94-8316-D6C8E9FF0948}">
      <dgm:prSet/>
      <dgm:spPr/>
      <dgm:t>
        <a:bodyPr/>
        <a:lstStyle/>
        <a:p>
          <a:endParaRPr lang="ru-RU"/>
        </a:p>
      </dgm:t>
    </dgm:pt>
    <dgm:pt modelId="{8C3BDD39-CF1F-4B0F-B6ED-1FAA2394958E}" type="sibTrans" cxnId="{512ABC83-E58F-4D94-8316-D6C8E9FF0948}">
      <dgm:prSet/>
      <dgm:spPr/>
      <dgm:t>
        <a:bodyPr/>
        <a:lstStyle/>
        <a:p>
          <a:endParaRPr lang="ru-RU"/>
        </a:p>
      </dgm:t>
    </dgm:pt>
    <dgm:pt modelId="{E905EB27-BF08-47A0-A367-21DE6475353B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Физкультурно-оздоровительная работа и спортивные мероприятия </a:t>
          </a:r>
        </a:p>
        <a:p>
          <a:r>
            <a:rPr lang="ru-RU" sz="1600" b="1" dirty="0" smtClean="0">
              <a:solidFill>
                <a:schemeClr val="tx1"/>
              </a:solidFill>
            </a:rPr>
            <a:t> 374,3 тыс. руб.</a:t>
          </a:r>
          <a:endParaRPr lang="ru-RU" sz="2400" b="1" dirty="0">
            <a:solidFill>
              <a:schemeClr val="tx1"/>
            </a:solidFill>
          </a:endParaRPr>
        </a:p>
      </dgm:t>
    </dgm:pt>
    <dgm:pt modelId="{79F3E63E-8F30-431F-9973-64C64BC728B2}" type="parTrans" cxnId="{EDA15C64-B4CC-458A-9E28-D1531F1DE2F9}">
      <dgm:prSet/>
      <dgm:spPr/>
      <dgm:t>
        <a:bodyPr/>
        <a:lstStyle/>
        <a:p>
          <a:endParaRPr lang="ru-RU"/>
        </a:p>
      </dgm:t>
    </dgm:pt>
    <dgm:pt modelId="{9EA93C98-BEA4-4CFC-AAD3-8D6F698FE098}" type="sibTrans" cxnId="{EDA15C64-B4CC-458A-9E28-D1531F1DE2F9}">
      <dgm:prSet/>
      <dgm:spPr/>
      <dgm:t>
        <a:bodyPr/>
        <a:lstStyle/>
        <a:p>
          <a:endParaRPr lang="ru-RU"/>
        </a:p>
      </dgm:t>
    </dgm:pt>
    <dgm:pt modelId="{569BA460-4614-4115-BE0A-F81B235CCBEA}" type="pres">
      <dgm:prSet presAssocID="{783669E0-6827-4794-8858-BA7A6BB9854C}" presName="linear" presStyleCnt="0">
        <dgm:presLayoutVars>
          <dgm:dir/>
          <dgm:resizeHandles val="exact"/>
        </dgm:presLayoutVars>
      </dgm:prSet>
      <dgm:spPr/>
    </dgm:pt>
    <dgm:pt modelId="{E275EBE4-F836-4AF3-A546-8C09DA9DA392}" type="pres">
      <dgm:prSet presAssocID="{241BF10F-1C1C-4118-B291-11EC824F3C53}" presName="comp" presStyleCnt="0"/>
      <dgm:spPr/>
    </dgm:pt>
    <dgm:pt modelId="{3115724B-DB85-42BC-A00B-69B9FE1EEEDF}" type="pres">
      <dgm:prSet presAssocID="{241BF10F-1C1C-4118-B291-11EC824F3C53}" presName="box" presStyleLbl="node1" presStyleIdx="0" presStyleCnt="2"/>
      <dgm:spPr/>
      <dgm:t>
        <a:bodyPr/>
        <a:lstStyle/>
        <a:p>
          <a:endParaRPr lang="ru-RU"/>
        </a:p>
      </dgm:t>
    </dgm:pt>
    <dgm:pt modelId="{6E4D7B10-453C-42B5-A93C-0CDA8AD5E7CD}" type="pres">
      <dgm:prSet presAssocID="{241BF10F-1C1C-4118-B291-11EC824F3C53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DFB331A2-5E82-40D2-8C41-D3BF3F19A6FE}" type="pres">
      <dgm:prSet presAssocID="{241BF10F-1C1C-4118-B291-11EC824F3C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53B4-A6B0-4738-974F-D18D5EC73C49}" type="pres">
      <dgm:prSet presAssocID="{8C3BDD39-CF1F-4B0F-B6ED-1FAA2394958E}" presName="spacer" presStyleCnt="0"/>
      <dgm:spPr/>
    </dgm:pt>
    <dgm:pt modelId="{3BF7B17D-603A-4C4E-84DB-DA9BFBC38DD9}" type="pres">
      <dgm:prSet presAssocID="{E905EB27-BF08-47A0-A367-21DE6475353B}" presName="comp" presStyleCnt="0"/>
      <dgm:spPr/>
    </dgm:pt>
    <dgm:pt modelId="{0241BC1C-F7F8-4366-BC7E-299646E53FE9}" type="pres">
      <dgm:prSet presAssocID="{E905EB27-BF08-47A0-A367-21DE6475353B}" presName="box" presStyleLbl="node1" presStyleIdx="1" presStyleCnt="2"/>
      <dgm:spPr/>
      <dgm:t>
        <a:bodyPr/>
        <a:lstStyle/>
        <a:p>
          <a:endParaRPr lang="ru-RU"/>
        </a:p>
      </dgm:t>
    </dgm:pt>
    <dgm:pt modelId="{97D34E2C-DEC4-4008-BCDC-3B22C5E3398D}" type="pres">
      <dgm:prSet presAssocID="{E905EB27-BF08-47A0-A367-21DE6475353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3C55309E-9F90-4A03-860A-103164F84DA6}" type="pres">
      <dgm:prSet presAssocID="{E905EB27-BF08-47A0-A367-21DE647535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0301A-B79E-4AC7-AF69-158C7E43B23E}" type="presOf" srcId="{E905EB27-BF08-47A0-A367-21DE6475353B}" destId="{0241BC1C-F7F8-4366-BC7E-299646E53FE9}" srcOrd="0" destOrd="0" presId="urn:microsoft.com/office/officeart/2005/8/layout/vList4"/>
    <dgm:cxn modelId="{BC6F5D6E-4CA6-4FAD-8FE9-9D44C726B5FA}" type="presOf" srcId="{E905EB27-BF08-47A0-A367-21DE6475353B}" destId="{3C55309E-9F90-4A03-860A-103164F84DA6}" srcOrd="1" destOrd="0" presId="urn:microsoft.com/office/officeart/2005/8/layout/vList4"/>
    <dgm:cxn modelId="{512ABC83-E58F-4D94-8316-D6C8E9FF0948}" srcId="{783669E0-6827-4794-8858-BA7A6BB9854C}" destId="{241BF10F-1C1C-4118-B291-11EC824F3C53}" srcOrd="0" destOrd="0" parTransId="{CD513FA5-3EDD-409B-B116-4CC8F6CF9BE4}" sibTransId="{8C3BDD39-CF1F-4B0F-B6ED-1FAA2394958E}"/>
    <dgm:cxn modelId="{81BE42A9-4D37-4B4B-B5AB-F3B6DFB6BD60}" type="presOf" srcId="{783669E0-6827-4794-8858-BA7A6BB9854C}" destId="{569BA460-4614-4115-BE0A-F81B235CCBEA}" srcOrd="0" destOrd="0" presId="urn:microsoft.com/office/officeart/2005/8/layout/vList4"/>
    <dgm:cxn modelId="{EDA15C64-B4CC-458A-9E28-D1531F1DE2F9}" srcId="{783669E0-6827-4794-8858-BA7A6BB9854C}" destId="{E905EB27-BF08-47A0-A367-21DE6475353B}" srcOrd="1" destOrd="0" parTransId="{79F3E63E-8F30-431F-9973-64C64BC728B2}" sibTransId="{9EA93C98-BEA4-4CFC-AAD3-8D6F698FE098}"/>
    <dgm:cxn modelId="{072A00AA-EC46-4D18-AFE8-9421BD53BCBE}" type="presOf" srcId="{241BF10F-1C1C-4118-B291-11EC824F3C53}" destId="{DFB331A2-5E82-40D2-8C41-D3BF3F19A6FE}" srcOrd="1" destOrd="0" presId="urn:microsoft.com/office/officeart/2005/8/layout/vList4"/>
    <dgm:cxn modelId="{CBC44D42-0E8C-4E0D-955A-3161626159FA}" type="presOf" srcId="{241BF10F-1C1C-4118-B291-11EC824F3C53}" destId="{3115724B-DB85-42BC-A00B-69B9FE1EEEDF}" srcOrd="0" destOrd="0" presId="urn:microsoft.com/office/officeart/2005/8/layout/vList4"/>
    <dgm:cxn modelId="{86C8B496-CB4B-44D5-BD0F-9C386000383C}" type="presParOf" srcId="{569BA460-4614-4115-BE0A-F81B235CCBEA}" destId="{E275EBE4-F836-4AF3-A546-8C09DA9DA392}" srcOrd="0" destOrd="0" presId="urn:microsoft.com/office/officeart/2005/8/layout/vList4"/>
    <dgm:cxn modelId="{C5C54838-654E-4278-8ABE-68158B66378A}" type="presParOf" srcId="{E275EBE4-F836-4AF3-A546-8C09DA9DA392}" destId="{3115724B-DB85-42BC-A00B-69B9FE1EEEDF}" srcOrd="0" destOrd="0" presId="urn:microsoft.com/office/officeart/2005/8/layout/vList4"/>
    <dgm:cxn modelId="{D2F332B9-2DEA-44B9-A029-21217FECFCBB}" type="presParOf" srcId="{E275EBE4-F836-4AF3-A546-8C09DA9DA392}" destId="{6E4D7B10-453C-42B5-A93C-0CDA8AD5E7CD}" srcOrd="1" destOrd="0" presId="urn:microsoft.com/office/officeart/2005/8/layout/vList4"/>
    <dgm:cxn modelId="{C9DE7556-477E-4249-9EE1-96F929E2B10C}" type="presParOf" srcId="{E275EBE4-F836-4AF3-A546-8C09DA9DA392}" destId="{DFB331A2-5E82-40D2-8C41-D3BF3F19A6FE}" srcOrd="2" destOrd="0" presId="urn:microsoft.com/office/officeart/2005/8/layout/vList4"/>
    <dgm:cxn modelId="{BF1BAB0D-E2C9-4333-BDC0-627B93388646}" type="presParOf" srcId="{569BA460-4614-4115-BE0A-F81B235CCBEA}" destId="{A1B953B4-A6B0-4738-974F-D18D5EC73C49}" srcOrd="1" destOrd="0" presId="urn:microsoft.com/office/officeart/2005/8/layout/vList4"/>
    <dgm:cxn modelId="{A1CA3E3B-F570-4CDA-A458-353F71AD4DFE}" type="presParOf" srcId="{569BA460-4614-4115-BE0A-F81B235CCBEA}" destId="{3BF7B17D-603A-4C4E-84DB-DA9BFBC38DD9}" srcOrd="2" destOrd="0" presId="urn:microsoft.com/office/officeart/2005/8/layout/vList4"/>
    <dgm:cxn modelId="{219BAD31-B45A-471B-B2C1-4DCAEE3C196C}" type="presParOf" srcId="{3BF7B17D-603A-4C4E-84DB-DA9BFBC38DD9}" destId="{0241BC1C-F7F8-4366-BC7E-299646E53FE9}" srcOrd="0" destOrd="0" presId="urn:microsoft.com/office/officeart/2005/8/layout/vList4"/>
    <dgm:cxn modelId="{6D9BF05D-9B88-4B69-A0DD-0B89D66FDC9A}" type="presParOf" srcId="{3BF7B17D-603A-4C4E-84DB-DA9BFBC38DD9}" destId="{97D34E2C-DEC4-4008-BCDC-3B22C5E3398D}" srcOrd="1" destOrd="0" presId="urn:microsoft.com/office/officeart/2005/8/layout/vList4"/>
    <dgm:cxn modelId="{A005D0B8-7C91-4AD1-A9B7-03383DB86C06}" type="presParOf" srcId="{3BF7B17D-603A-4C4E-84DB-DA9BFBC38DD9}" destId="{3C55309E-9F90-4A03-860A-103164F84D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5724B-DB85-42BC-A00B-69B9FE1EEEDF}">
      <dsp:nvSpPr>
        <dsp:cNvPr id="0" name=""/>
        <dsp:cNvSpPr/>
      </dsp:nvSpPr>
      <dsp:spPr>
        <a:xfrm>
          <a:off x="0" y="0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Муниципальное автономное образовательное учреждение дополнительного образования детей Специализированная детско-юношеская спортивная школа  олимпийского резерва (ДЮСШОР) «Электрон» Дятьковского района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18 351,2 тыс. руб.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929761" y="0"/>
        <a:ext cx="6639190" cy="2159712"/>
      </dsp:txXfrm>
    </dsp:sp>
    <dsp:sp modelId="{6E4D7B10-453C-42B5-A93C-0CDA8AD5E7CD}">
      <dsp:nvSpPr>
        <dsp:cNvPr id="0" name=""/>
        <dsp:cNvSpPr/>
      </dsp:nvSpPr>
      <dsp:spPr>
        <a:xfrm>
          <a:off x="215971" y="215971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41BC1C-F7F8-4366-BC7E-299646E53FE9}">
      <dsp:nvSpPr>
        <dsp:cNvPr id="0" name=""/>
        <dsp:cNvSpPr/>
      </dsp:nvSpPr>
      <dsp:spPr>
        <a:xfrm>
          <a:off x="0" y="2375683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Физкультурно-оздоровительная работа и спортивные мероприятия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 374,3 тыс. руб.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929761" y="2375683"/>
        <a:ext cx="6639190" cy="2159712"/>
      </dsp:txXfrm>
    </dsp:sp>
    <dsp:sp modelId="{97D34E2C-DEC4-4008-BCDC-3B22C5E3398D}">
      <dsp:nvSpPr>
        <dsp:cNvPr id="0" name=""/>
        <dsp:cNvSpPr/>
      </dsp:nvSpPr>
      <dsp:spPr>
        <a:xfrm>
          <a:off x="215971" y="2591655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0.80147</cdr:x>
      <cdr:y>0.21226</cdr:y>
    </cdr:from>
    <cdr:to>
      <cdr:x>0.92813</cdr:x>
      <cdr:y>0.28063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941912" y="62088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0.57959</cdr:x>
      <cdr:y>0.58151</cdr:y>
    </cdr:from>
    <cdr:to>
      <cdr:x>0.70624</cdr:x>
      <cdr:y>0.64989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573760" y="170100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0.37599</cdr:x>
      <cdr:y>0.77845</cdr:y>
    </cdr:from>
    <cdr:to>
      <cdr:x>0.50265</cdr:x>
      <cdr:y>0.84682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318384" y="2277072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0.17085</cdr:x>
      <cdr:y>0.80306</cdr:y>
    </cdr:from>
    <cdr:to>
      <cdr:x>0.29751</cdr:x>
      <cdr:y>0.87144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1053480" y="2349080"/>
          <a:ext cx="780952" cy="200000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92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412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92" y="9430412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170757-1010-43A2-9A3B-3AB4EE052A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3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5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6400800" cy="6858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fld id="{E81A36F0-35BB-436C-B601-91F5EFEC9F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8" name="AutoShape 16" descr="06"/>
          <p:cNvSpPr>
            <a:spLocks noChangeArrowheads="1"/>
          </p:cNvSpPr>
          <p:nvPr/>
        </p:nvSpPr>
        <p:spPr bwMode="ltGray">
          <a:xfrm rot="-1015610">
            <a:off x="-141288" y="5376863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17" descr="05"/>
          <p:cNvSpPr>
            <a:spLocks noChangeArrowheads="1"/>
          </p:cNvSpPr>
          <p:nvPr/>
        </p:nvSpPr>
        <p:spPr bwMode="ltGray">
          <a:xfrm rot="-1015610">
            <a:off x="2154238" y="4676775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18" descr="03"/>
          <p:cNvSpPr>
            <a:spLocks noChangeArrowheads="1"/>
          </p:cNvSpPr>
          <p:nvPr/>
        </p:nvSpPr>
        <p:spPr bwMode="ltGray">
          <a:xfrm rot="-1015610">
            <a:off x="4448175" y="3975100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19" descr="02"/>
          <p:cNvSpPr>
            <a:spLocks noChangeArrowheads="1"/>
          </p:cNvSpPr>
          <p:nvPr/>
        </p:nvSpPr>
        <p:spPr bwMode="ltGray">
          <a:xfrm rot="-1015610">
            <a:off x="6751638" y="3273425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lt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1760 h 2127"/>
              <a:gd name="T2" fmla="*/ 5767 w 5767"/>
              <a:gd name="T3" fmla="*/ 0 h 2127"/>
              <a:gd name="T4" fmla="*/ 5760 w 5767"/>
              <a:gd name="T5" fmla="*/ 2127 h 2127"/>
              <a:gd name="T6" fmla="*/ 0 w 5767"/>
              <a:gd name="T7" fmla="*/ 2127 h 2127"/>
              <a:gd name="T8" fmla="*/ 0 w 5767"/>
              <a:gd name="T9" fmla="*/ 1760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114800" y="56388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Company</a:t>
            </a:r>
          </a:p>
          <a:p>
            <a:r>
              <a:rPr lang="en-US" sz="2600" b="1"/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A9BA-F8D7-4D17-AF9B-ED942A14EA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9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9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D789-DA0B-411A-9CE9-6B6D16A8C6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11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28738"/>
            <a:ext cx="82296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C7CE279-3DA6-4D5B-99AE-661FD402CE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968A7-7EFA-4509-9980-A7BA1A124C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22A7B-9473-4FAB-BBE5-07CF8321F9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A788A-C6F4-4576-9B3D-234FAE8D83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AD1F3-EC1B-461C-9793-0DF2C3C8D3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8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C45B2-1A16-464D-9280-81C5DC972E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49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3259D-0C2E-471D-BD41-5B467C4FEA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44996-4184-44C1-8BF9-B3EBE3A927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9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B8244-29A6-4E60-891E-5823FBB3C7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4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>
                <a:gamma/>
                <a:shade val="66667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17"/>
          <p:cNvSpPr>
            <a:spLocks/>
          </p:cNvSpPr>
          <p:nvPr/>
        </p:nvSpPr>
        <p:spPr bwMode="white">
          <a:xfrm>
            <a:off x="0" y="0"/>
            <a:ext cx="9144000" cy="6858000"/>
          </a:xfrm>
          <a:custGeom>
            <a:avLst/>
            <a:gdLst>
              <a:gd name="T0" fmla="*/ 1488 w 5760"/>
              <a:gd name="T1" fmla="*/ 0 h 4320"/>
              <a:gd name="T2" fmla="*/ 564 w 5760"/>
              <a:gd name="T3" fmla="*/ 617 h 4320"/>
              <a:gd name="T4" fmla="*/ 0 w 5760"/>
              <a:gd name="T5" fmla="*/ 1734 h 4320"/>
              <a:gd name="T6" fmla="*/ 0 w 5760"/>
              <a:gd name="T7" fmla="*/ 4320 h 4320"/>
              <a:gd name="T8" fmla="*/ 5760 w 5760"/>
              <a:gd name="T9" fmla="*/ 4320 h 4320"/>
              <a:gd name="T10" fmla="*/ 5760 w 5760"/>
              <a:gd name="T11" fmla="*/ 0 h 4320"/>
              <a:gd name="T12" fmla="*/ 1488 w 5760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6" name="Group 12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37" name="AutoShape 13" descr="06"/>
            <p:cNvSpPr>
              <a:spLocks noChangeArrowheads="1"/>
            </p:cNvSpPr>
            <p:nvPr userDrawn="1"/>
          </p:nvSpPr>
          <p:spPr bwMode="lt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AutoShape 14" descr="05"/>
            <p:cNvSpPr>
              <a:spLocks noChangeArrowheads="1"/>
            </p:cNvSpPr>
            <p:nvPr userDrawn="1"/>
          </p:nvSpPr>
          <p:spPr bwMode="lt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AutoShape 15" descr="03"/>
            <p:cNvSpPr>
              <a:spLocks noChangeArrowheads="1"/>
            </p:cNvSpPr>
            <p:nvPr userDrawn="1"/>
          </p:nvSpPr>
          <p:spPr bwMode="lt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AutoShape 16" descr="02"/>
            <p:cNvSpPr>
              <a:spLocks noChangeArrowheads="1"/>
            </p:cNvSpPr>
            <p:nvPr userDrawn="1"/>
          </p:nvSpPr>
          <p:spPr bwMode="lt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639763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8738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B48171-DA25-410E-BF24-D5EF2DA0F34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9" y="3429000"/>
            <a:ext cx="7811144" cy="3240360"/>
          </a:xfrm>
        </p:spPr>
        <p:txBody>
          <a:bodyPr/>
          <a:lstStyle/>
          <a:p>
            <a:pPr algn="ctr"/>
            <a:r>
              <a:rPr lang="ru-RU" sz="2800" cap="none" dirty="0" smtClean="0">
                <a:solidFill>
                  <a:schemeClr val="tx1"/>
                </a:solidFill>
              </a:rPr>
              <a:t>на основе </a:t>
            </a:r>
            <a:r>
              <a:rPr lang="ru-RU" sz="2800" cap="none" dirty="0" smtClean="0">
                <a:solidFill>
                  <a:schemeClr val="tx1"/>
                </a:solidFill>
              </a:rPr>
              <a:t> </a:t>
            </a:r>
            <a:r>
              <a:rPr lang="ru-RU" sz="2800" cap="none" dirty="0" smtClean="0">
                <a:solidFill>
                  <a:schemeClr val="tx1"/>
                </a:solidFill>
              </a:rPr>
              <a:t>решения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районного Совета народных депутатов 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r>
              <a:rPr lang="ru-RU" sz="2800" cap="none" dirty="0" smtClean="0">
                <a:solidFill>
                  <a:schemeClr val="tx1"/>
                </a:solidFill>
              </a:rPr>
              <a:t>«Об  </a:t>
            </a:r>
            <a:r>
              <a:rPr lang="ru-RU" sz="2800" cap="none" dirty="0" smtClean="0">
                <a:solidFill>
                  <a:schemeClr val="tx1"/>
                </a:solidFill>
              </a:rPr>
              <a:t>исполнении бюджета 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муниципального района Брянской области за 2020 год</a:t>
            </a:r>
            <a:r>
              <a:rPr lang="ru-RU" sz="2800" cap="none" dirty="0" smtClean="0">
                <a:solidFill>
                  <a:schemeClr val="tx1"/>
                </a:solidFill>
              </a:rPr>
              <a:t>» от 26.05.2021г.           № 6-131</a:t>
            </a:r>
            <a:r>
              <a:rPr lang="ru-RU" sz="2800" cap="none" dirty="0" smtClean="0">
                <a:solidFill>
                  <a:schemeClr val="tx1"/>
                </a:solidFill>
              </a:rPr>
              <a:t/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endParaRPr lang="ru-RU" sz="280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235080" cy="1440160"/>
          </a:xfrm>
        </p:spPr>
        <p:txBody>
          <a:bodyPr/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  ГРАЖДАН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72816"/>
            <a:ext cx="863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</a:t>
            </a:r>
            <a:r>
              <a:rPr lang="ru-RU" dirty="0" smtClean="0"/>
              <a:t>2020 </a:t>
            </a:r>
            <a:r>
              <a:rPr lang="ru-RU" dirty="0"/>
              <a:t>году </a:t>
            </a:r>
            <a:r>
              <a:rPr lang="ru-RU" dirty="0" smtClean="0"/>
              <a:t>произошло снижение </a:t>
            </a:r>
            <a:r>
              <a:rPr lang="ru-RU" dirty="0"/>
              <a:t>недоимки (неурегулированной задолженности) по налогам и сборам, величина которой в бюджеты всех уровней </a:t>
            </a:r>
            <a:r>
              <a:rPr lang="ru-RU" dirty="0" smtClean="0"/>
              <a:t>уменьшилась </a:t>
            </a:r>
            <a:r>
              <a:rPr lang="ru-RU" dirty="0"/>
              <a:t>за </a:t>
            </a:r>
            <a:r>
              <a:rPr lang="ru-RU" dirty="0" smtClean="0"/>
              <a:t>2020 </a:t>
            </a:r>
            <a:r>
              <a:rPr lang="ru-RU" dirty="0"/>
              <a:t>год на </a:t>
            </a:r>
            <a:r>
              <a:rPr lang="ru-RU" dirty="0" smtClean="0"/>
              <a:t>122,9  </a:t>
            </a:r>
            <a:r>
              <a:rPr lang="ru-RU" dirty="0"/>
              <a:t>тыс. рублей и составила на </a:t>
            </a:r>
            <a:r>
              <a:rPr lang="ru-RU" dirty="0" smtClean="0"/>
              <a:t>     1 </a:t>
            </a:r>
            <a:r>
              <a:rPr lang="ru-RU" dirty="0"/>
              <a:t>января </a:t>
            </a:r>
            <a:r>
              <a:rPr lang="ru-RU" dirty="0" smtClean="0"/>
              <a:t>2021 </a:t>
            </a:r>
            <a:r>
              <a:rPr lang="ru-RU" dirty="0"/>
              <a:t>года – </a:t>
            </a:r>
            <a:r>
              <a:rPr lang="ru-RU" dirty="0" smtClean="0"/>
              <a:t>53 850,0 </a:t>
            </a:r>
            <a:r>
              <a:rPr lang="ru-RU" dirty="0"/>
              <a:t>тыс. рублей, или </a:t>
            </a:r>
            <a:r>
              <a:rPr lang="ru-RU" dirty="0" smtClean="0"/>
              <a:t>46,4 </a:t>
            </a:r>
            <a:r>
              <a:rPr lang="ru-RU" dirty="0"/>
              <a:t>процента от суммы задолженности по налогам.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общей сумме недоимки ее величина по федеральным налогам составляет </a:t>
            </a:r>
            <a:r>
              <a:rPr lang="ru-RU" dirty="0" smtClean="0"/>
              <a:t>21 473,07 </a:t>
            </a:r>
            <a:r>
              <a:rPr lang="ru-RU" dirty="0"/>
              <a:t>тыс</a:t>
            </a:r>
            <a:r>
              <a:rPr lang="ru-RU" dirty="0" smtClean="0"/>
              <a:t>. рублей</a:t>
            </a:r>
            <a:r>
              <a:rPr lang="ru-RU" dirty="0"/>
              <a:t>, или </a:t>
            </a:r>
            <a:r>
              <a:rPr lang="ru-RU" dirty="0" smtClean="0"/>
              <a:t>39,9 </a:t>
            </a:r>
            <a:r>
              <a:rPr lang="ru-RU" dirty="0"/>
              <a:t>процента, по региональным </a:t>
            </a:r>
            <a:r>
              <a:rPr lang="ru-RU" dirty="0" smtClean="0"/>
              <a:t>–16 494,6 </a:t>
            </a:r>
            <a:r>
              <a:rPr lang="ru-RU" dirty="0"/>
              <a:t>тыс</a:t>
            </a:r>
            <a:r>
              <a:rPr lang="ru-RU" dirty="0" smtClean="0"/>
              <a:t>. рублей </a:t>
            </a:r>
            <a:r>
              <a:rPr lang="ru-RU" dirty="0"/>
              <a:t>(</a:t>
            </a:r>
            <a:r>
              <a:rPr lang="ru-RU" dirty="0" smtClean="0"/>
              <a:t>30,6 </a:t>
            </a:r>
            <a:r>
              <a:rPr lang="ru-RU" dirty="0"/>
              <a:t>процента), местным – </a:t>
            </a:r>
            <a:r>
              <a:rPr lang="ru-RU" dirty="0" smtClean="0"/>
              <a:t>14 183,5 </a:t>
            </a:r>
            <a:r>
              <a:rPr lang="ru-RU" dirty="0"/>
              <a:t>тыс</a:t>
            </a:r>
            <a:r>
              <a:rPr lang="ru-RU" dirty="0" smtClean="0"/>
              <a:t>. рублей (26,3 </a:t>
            </a:r>
            <a:r>
              <a:rPr lang="ru-RU" dirty="0"/>
              <a:t>процента), по налогам со специальными налоговыми режимами – </a:t>
            </a:r>
            <a:r>
              <a:rPr lang="ru-RU" dirty="0" smtClean="0"/>
              <a:t>1 698,8 </a:t>
            </a:r>
            <a:r>
              <a:rPr lang="ru-RU" dirty="0"/>
              <a:t>тыс. рублей </a:t>
            </a:r>
            <a:r>
              <a:rPr lang="ru-RU" dirty="0" smtClean="0"/>
              <a:t>(3,2 </a:t>
            </a:r>
            <a:r>
              <a:rPr lang="ru-RU" dirty="0"/>
              <a:t>процента).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Увеличение </a:t>
            </a:r>
            <a:r>
              <a:rPr lang="ru-RU" dirty="0"/>
              <a:t>недоимки произошло  по федеральным налогам (+ </a:t>
            </a:r>
            <a:r>
              <a:rPr lang="ru-RU" dirty="0" smtClean="0"/>
              <a:t>3283,4 </a:t>
            </a:r>
            <a:r>
              <a:rPr lang="ru-RU" dirty="0"/>
              <a:t>тыс. рублей), </a:t>
            </a:r>
            <a:r>
              <a:rPr lang="ru-RU" dirty="0" smtClean="0"/>
              <a:t>снижение по </a:t>
            </a:r>
            <a:r>
              <a:rPr lang="ru-RU" dirty="0"/>
              <a:t>региональным </a:t>
            </a:r>
            <a:r>
              <a:rPr lang="ru-RU" dirty="0" smtClean="0"/>
              <a:t>(- 971,2 </a:t>
            </a:r>
            <a:r>
              <a:rPr lang="ru-RU" dirty="0"/>
              <a:t>тыс. рублей),  местным налогам </a:t>
            </a:r>
            <a:r>
              <a:rPr lang="ru-RU" dirty="0" smtClean="0"/>
              <a:t>(- 1393,1 </a:t>
            </a:r>
            <a:r>
              <a:rPr lang="ru-RU" dirty="0"/>
              <a:t>тыс. рублей),  по налогам со специальными налоговыми </a:t>
            </a:r>
            <a:r>
              <a:rPr lang="ru-RU" dirty="0" smtClean="0"/>
              <a:t>режимами (- 796,3 </a:t>
            </a:r>
            <a:r>
              <a:rPr lang="ru-RU" dirty="0"/>
              <a:t>тыс. рублей) </a:t>
            </a:r>
          </a:p>
        </p:txBody>
      </p:sp>
    </p:spTree>
    <p:extLst>
      <p:ext uri="{BB962C8B-B14F-4D97-AF65-F5344CB8AC3E}">
        <p14:creationId xmlns:p14="http://schemas.microsoft.com/office/powerpoint/2010/main" val="7642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СТРУКТУРА ДОХОДОВ БЮДЖЕТА </a:t>
            </a:r>
            <a:br>
              <a:rPr lang="ru-RU" sz="2400" dirty="0"/>
            </a:br>
            <a:r>
              <a:rPr lang="ru-RU" sz="2400" dirty="0"/>
              <a:t>ДЯТЬКОВСКОГО РАЙОНА ЗА </a:t>
            </a:r>
            <a:r>
              <a:rPr lang="ru-RU" sz="2400" dirty="0" smtClean="0"/>
              <a:t>2020 </a:t>
            </a:r>
            <a:r>
              <a:rPr lang="ru-RU" sz="2400" dirty="0"/>
              <a:t>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918032"/>
              </p:ext>
            </p:extLst>
          </p:nvPr>
        </p:nvGraphicFramePr>
        <p:xfrm>
          <a:off x="156801" y="1340768"/>
          <a:ext cx="89644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14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СТРУКТУРА  НАЛОГОВЫХ </a:t>
            </a:r>
            <a:r>
              <a:rPr lang="ru-RU" sz="2000" dirty="0" smtClean="0"/>
              <a:t>ДОХОДОВ </a:t>
            </a:r>
            <a:r>
              <a:rPr lang="ru-RU" sz="2000" dirty="0"/>
              <a:t>ЗА </a:t>
            </a:r>
            <a:r>
              <a:rPr lang="ru-RU" sz="2000" dirty="0" smtClean="0"/>
              <a:t>2019-2020 </a:t>
            </a:r>
            <a:r>
              <a:rPr lang="ru-RU" sz="2000" dirty="0"/>
              <a:t>ГОДЫ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027718"/>
              </p:ext>
            </p:extLst>
          </p:nvPr>
        </p:nvGraphicFramePr>
        <p:xfrm>
          <a:off x="-180528" y="2420888"/>
          <a:ext cx="95050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28800"/>
            <a:ext cx="6480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5829787"/>
              </p:ext>
            </p:extLst>
          </p:nvPr>
        </p:nvGraphicFramePr>
        <p:xfrm>
          <a:off x="4535996" y="1052736"/>
          <a:ext cx="460800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957166"/>
              </p:ext>
            </p:extLst>
          </p:nvPr>
        </p:nvGraphicFramePr>
        <p:xfrm>
          <a:off x="0" y="1052736"/>
          <a:ext cx="4572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293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ИНФОРМАЦИЯ О ПОСТУПЛЕНИИ НАЛОГОВЫХ И НЕНАЛОГОВЫХ ДОХОДОВ БЮДЖЕТА ДЯТЬКОВСКОГО РАЙОНА В РАЗРЕЗЕ АДМИНИСТРАТОРОВ (ТЫС. РУБЛЕЙ) 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102705" y="4114208"/>
            <a:ext cx="2808312" cy="10520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Росприроднадзора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(плата за негативное воздействие на окружающую среду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-783,0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283,5</a:t>
            </a:r>
          </a:p>
          <a:p>
            <a:pPr algn="ctr">
              <a:defRPr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645,4</a:t>
            </a:r>
          </a:p>
          <a:p>
            <a:pPr algn="ctr">
              <a:defRPr/>
            </a:pP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6102706" y="2688025"/>
            <a:ext cx="2808312" cy="13691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Роспотребнадзора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нарушения законодательства в области обеспечения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санитарно-эпидемиологического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благополучия человека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 -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20,3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339,1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285,7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3144371" y="3663768"/>
            <a:ext cx="2808312" cy="12040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 России по Брянской области</a:t>
            </a:r>
          </a:p>
          <a:p>
            <a:pPr algn="ctr"/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(НДФЛ, УСН, ЕНВД, ЕСХН, налог на игорный бизнес, ГП, денежные взыскания (штрафы) за нарушения налогового законодательства</a:t>
            </a:r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-234234,7</a:t>
            </a:r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230553,2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2107789</a:t>
            </a:r>
          </a:p>
          <a:p>
            <a:pPr algn="ctr"/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6102706" y="1166294"/>
            <a:ext cx="2808312" cy="146467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4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«МВД» Дятьковский </a:t>
            </a:r>
          </a:p>
          <a:p>
            <a:pPr algn="ctr"/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административные правонарушения в области государственного регулирования производства и оборота этилового спирта, алкогольной и спиртосодержащей продукции; за административные правонарушения предусмотренные статьей 20,25 КОАП</a:t>
            </a:r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 480,9</a:t>
            </a:r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2696,7</a:t>
            </a: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2103,6</a:t>
            </a:r>
          </a:p>
          <a:p>
            <a:pPr algn="ctr"/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628" y="1212012"/>
            <a:ext cx="2834316" cy="14189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Дятьковского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258031,0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246177,7</a:t>
            </a:r>
          </a:p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225650,6</a:t>
            </a:r>
          </a:p>
          <a:p>
            <a:pPr lvl="0" algn="ctr"/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3144372" y="2688024"/>
            <a:ext cx="2808312" cy="91868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службы Росреестра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(штрафы за нарушение земельного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законодательства)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5,0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115,0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134,2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3144373" y="4929076"/>
            <a:ext cx="2808312" cy="92647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ветеринарии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(прочие административные штрафы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- 50,0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78,0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56,1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182629" y="2688025"/>
            <a:ext cx="2841383" cy="76637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МИРОВОЙ ЮСТИЦИИ (ШТРАФЫ)</a:t>
            </a:r>
          </a:p>
          <a:p>
            <a:pPr algn="ctr"/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 -236,9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144373" y="1170284"/>
            <a:ext cx="2808312" cy="146068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6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Дятьковского района</a:t>
            </a:r>
          </a:p>
          <a:p>
            <a:pPr algn="ctr"/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(госпошлина за выдачу разрешения на установку рекламной конструкции, дивиденды по акциям, арендная плата за землю и имущество, доходы от продажи муниципального имущества и земельных участков, штрафы комиссии по делам </a:t>
            </a:r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несовершеннолетних)</a:t>
            </a: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- 57,7</a:t>
            </a:r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211,8</a:t>
            </a: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2018–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146,7</a:t>
            </a:r>
          </a:p>
          <a:p>
            <a:pPr algn="ctr"/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82630" y="3511459"/>
            <a:ext cx="2821314" cy="78531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РЕГИОНАЛЬНОЙ БЕЗОПАСНОСТИ (ШТРАФЫ)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2020 -  69,0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4374" y="6021288"/>
            <a:ext cx="5766644" cy="8367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72000" rtlCol="0" anchor="ctr"/>
          <a:lstStyle/>
          <a:p>
            <a:pPr algn="ctr"/>
            <a:endParaRPr lang="ru-RU" sz="1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2020 год</a:t>
            </a:r>
          </a:p>
          <a:p>
            <a:pPr algn="ctr"/>
            <a:endParaRPr lang="ru-RU" sz="1200" b="1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Федеральная </a:t>
            </a:r>
            <a:r>
              <a:rPr lang="ru-RU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антимонопольная </a:t>
            </a:r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служба – 63,0; Генеральная прокуратура -55,0; Департамент образования -20,0;</a:t>
            </a:r>
          </a:p>
          <a:p>
            <a:pPr algn="ctr"/>
            <a:endParaRPr lang="ru-RU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нутый угол 16"/>
          <p:cNvSpPr/>
          <p:nvPr/>
        </p:nvSpPr>
        <p:spPr>
          <a:xfrm>
            <a:off x="182629" y="5179246"/>
            <a:ext cx="2841383" cy="61242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Федеральное казначейство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2610,5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2780,7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2426,3</a:t>
            </a:r>
          </a:p>
        </p:txBody>
      </p:sp>
      <p:sp>
        <p:nvSpPr>
          <p:cNvPr id="18" name="Загнутый угол 17"/>
          <p:cNvSpPr/>
          <p:nvPr/>
        </p:nvSpPr>
        <p:spPr>
          <a:xfrm>
            <a:off x="182629" y="4353837"/>
            <a:ext cx="2841383" cy="76835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поселений Дятьковского 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796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1116,7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–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1132,5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628" y="1166293"/>
            <a:ext cx="283431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нутый угол 15"/>
          <p:cNvSpPr/>
          <p:nvPr/>
        </p:nvSpPr>
        <p:spPr>
          <a:xfrm>
            <a:off x="182629" y="5848732"/>
            <a:ext cx="2841383" cy="100926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Комитет по управлению муниципальным имуществом и архитектуре Дятьковского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2020 – 18549,0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7252,7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7722,3</a:t>
            </a:r>
          </a:p>
        </p:txBody>
      </p:sp>
      <p:sp>
        <p:nvSpPr>
          <p:cNvPr id="19" name="Загнутый угол 18"/>
          <p:cNvSpPr/>
          <p:nvPr/>
        </p:nvSpPr>
        <p:spPr>
          <a:xfrm>
            <a:off x="6102705" y="5235410"/>
            <a:ext cx="2808313" cy="71387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Инспекция </a:t>
            </a:r>
            <a:r>
              <a:rPr lang="ru-RU" sz="1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Гостехнадзора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– 0,0 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16,0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 - 17,3</a:t>
            </a:r>
          </a:p>
        </p:txBody>
      </p:sp>
    </p:spTree>
    <p:extLst>
      <p:ext uri="{BB962C8B-B14F-4D97-AF65-F5344CB8AC3E}">
        <p14:creationId xmlns:p14="http://schemas.microsoft.com/office/powerpoint/2010/main" val="320465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МЕЖБЮДЖЕТНЫЕ ТРАНСФЕРТЫ ИЗ ОБЛАСТНОГО БЮДЖЕТА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323528" y="1844823"/>
            <a:ext cx="1944216" cy="3864233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 сравнению с аналогичным периодом прошлого года, объем безвозмездных поступлений от бюджетов бюджетной системы Российской Федерации увеличился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8,34 процента в основном за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счет увеличения объема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субсидий и субвенций.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908180" y="952444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8" y="1106332"/>
            <a:ext cx="209811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038580"/>
              </p:ext>
            </p:extLst>
          </p:nvPr>
        </p:nvGraphicFramePr>
        <p:xfrm>
          <a:off x="2438400" y="1295944"/>
          <a:ext cx="6166048" cy="2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533567"/>
              </p:ext>
            </p:extLst>
          </p:nvPr>
        </p:nvGraphicFramePr>
        <p:xfrm>
          <a:off x="2627784" y="4221088"/>
          <a:ext cx="59046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49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4709571"/>
              </p:ext>
            </p:extLst>
          </p:nvPr>
        </p:nvGraphicFramePr>
        <p:xfrm>
          <a:off x="827584" y="1442394"/>
          <a:ext cx="7488832" cy="4323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785541"/>
            <a:ext cx="7488832" cy="793464"/>
          </a:xfrm>
          <a:prstGeom prst="foldedCorner">
            <a:avLst>
              <a:gd name="adj" fmla="val 24899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108000" bIns="0" rtlCol="0" anchor="ctr">
            <a:spAutoFit/>
          </a:bodyPr>
          <a:lstStyle/>
          <a:p>
            <a:pPr algn="ctr"/>
            <a:r>
              <a:rPr lang="ru-RU" sz="1600" dirty="0"/>
              <a:t>По сравнению с </a:t>
            </a:r>
            <a:r>
              <a:rPr lang="ru-RU" sz="1600" dirty="0" smtClean="0"/>
              <a:t>2019 </a:t>
            </a:r>
            <a:r>
              <a:rPr lang="ru-RU" sz="1600" dirty="0"/>
              <a:t>годом наблюдается увеличение расходов на сумму </a:t>
            </a:r>
            <a:r>
              <a:rPr lang="ru-RU" sz="1600" dirty="0" smtClean="0"/>
              <a:t>51931,1 тыс. рублей.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785541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РАСХОДЫ БЮДЖЕТА ДЯТЬКОВСКОГО </a:t>
            </a:r>
            <a:br>
              <a:rPr lang="ru-RU" sz="2000" dirty="0"/>
            </a:br>
            <a:r>
              <a:rPr lang="ru-RU" sz="2000" dirty="0"/>
              <a:t>РАЙОНА ПО ОТРАСЛЯМ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8168976"/>
              </p:ext>
            </p:extLst>
          </p:nvPr>
        </p:nvGraphicFramePr>
        <p:xfrm>
          <a:off x="107504" y="1412776"/>
          <a:ext cx="8784975" cy="5345484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769946"/>
                <a:gridCol w="1534095"/>
                <a:gridCol w="1480934"/>
              </a:tblGrid>
              <a:tr h="3469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отрасли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Исполнено, тыс. рублей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68 194,8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66 690,8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50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оборона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4 322,1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4 399,8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3 684,5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3 945,5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экономика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7 067,8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7 662,3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ЖКХ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11 015,8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2 575,5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587 900,4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661 404,2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Культура, кинематография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73 532,7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68 702,1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41 515,2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36 806,2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20 248,4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18 922,0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Обслуживание государственного и муниципального долга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2 490,4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1 951,1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7 967,4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6 811,1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827 939,5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879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 870,6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81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ИСПОЛНЕНИЕ БЮДЖЕТА ДЯТЬКОВСКОГО РАЙОНА  ПО СОЦИАЛЬНО-ЗНАЧИМЫМ РАСХОДАМ</a:t>
            </a:r>
          </a:p>
        </p:txBody>
      </p:sp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741801"/>
              </p:ext>
            </p:extLst>
          </p:nvPr>
        </p:nvGraphicFramePr>
        <p:xfrm>
          <a:off x="179512" y="1367057"/>
          <a:ext cx="8784976" cy="4464496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3744416"/>
                <a:gridCol w="2016224"/>
                <a:gridCol w="1584176"/>
                <a:gridCol w="1440160"/>
              </a:tblGrid>
              <a:tr h="1262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статей расходов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2020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общим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социально-значимым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453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Оплата труда и начисления на оплату труда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77 622,9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по охране семьи и детства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25 785,2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Теплоэнергоресурсы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2 480,2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1560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Субсидии бюджетным и автономным учреждениям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том числе: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заработная плата с начислениями;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коммунальные услуги;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расходы на питание 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646 454,0</a:t>
                      </a:r>
                      <a:endParaRPr kumimoji="0" 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508 895,4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58 127,4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8 327,6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0,9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1,1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 расходов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752 342,3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85,5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</a:tbl>
          </a:graphicData>
        </a:graphic>
      </p:graphicFrame>
      <p:sp>
        <p:nvSpPr>
          <p:cNvPr id="5" name="Загнутый угол 4"/>
          <p:cNvSpPr/>
          <p:nvPr/>
        </p:nvSpPr>
        <p:spPr>
          <a:xfrm>
            <a:off x="65539" y="6133139"/>
            <a:ext cx="9036496" cy="720079"/>
          </a:xfrm>
          <a:prstGeom prst="foldedCorner">
            <a:avLst>
              <a:gd name="adj" fmla="val 34778"/>
            </a:avLst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ru-RU" sz="1600" dirty="0"/>
              <a:t>В приоритетном порядке ресурсы бюджета направлялись на финансирование социально-значимых расходов и оплату за потребляемые энергоресурсы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831553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РАСХОДОВ БЮДЖЕТА ДЯТЬКОВСКОГО РАЙОНА В </a:t>
            </a:r>
            <a:r>
              <a:rPr lang="ru-RU" sz="2000" dirty="0" smtClean="0"/>
              <a:t>2018-2020 ГГ</a:t>
            </a:r>
            <a:r>
              <a:rPr lang="ru-RU" sz="2000" dirty="0"/>
              <a:t>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ОТРАСЛЯМ</a:t>
            </a:r>
            <a:endParaRPr lang="ru-RU" sz="20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6845768"/>
              </p:ext>
            </p:extLst>
          </p:nvPr>
        </p:nvGraphicFramePr>
        <p:xfrm>
          <a:off x="0" y="980728"/>
          <a:ext cx="912095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2867" y="983255"/>
            <a:ext cx="86113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900" dirty="0"/>
              <a:t>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511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РАСХОДОВ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2020 </a:t>
            </a:r>
            <a:r>
              <a:rPr lang="ru-RU" sz="2000" dirty="0"/>
              <a:t>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3472452"/>
              </p:ext>
            </p:extLst>
          </p:nvPr>
        </p:nvGraphicFramePr>
        <p:xfrm>
          <a:off x="539552" y="1340768"/>
          <a:ext cx="828092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5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ОСНОВНЫЕ ЭКОНОМИЧЕСКИЕ ПОКАЗАТЕЛИ РАЗВИТИЯ ЭКОНОМИКИ МУНИЦИПАЛЬНОГО ОБРАЗОВАНИЯ ДЯТЬКОВСКИЙ РАЙОН ЗА </a:t>
            </a:r>
            <a:r>
              <a:rPr lang="ru-RU" sz="1600" dirty="0" smtClean="0"/>
              <a:t>2020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18638" y="1340768"/>
            <a:ext cx="8271474" cy="1295135"/>
          </a:xfrm>
          <a:prstGeom prst="rect">
            <a:avLst/>
          </a:prstGeom>
          <a:ln>
            <a:noFill/>
          </a:ln>
        </p:spPr>
        <p:txBody>
          <a:bodyPr tIns="18000" bIns="3600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56,774 тыс. чел. – численность населения на 01.01.2021 года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6,755 тыс. чел. – работники крупных  и средних предприятий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2 266,5 млн. руб. – фонд заработной платы работников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2,8% – уровень официально регистрируемой безработицы в среднем за год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endParaRPr lang="ru-RU" sz="1600" kern="0" dirty="0"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40580142"/>
              </p:ext>
            </p:extLst>
          </p:nvPr>
        </p:nvGraphicFramePr>
        <p:xfrm>
          <a:off x="323527" y="2924944"/>
          <a:ext cx="4030339" cy="334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26178735"/>
              </p:ext>
            </p:extLst>
          </p:nvPr>
        </p:nvGraphicFramePr>
        <p:xfrm>
          <a:off x="4813300" y="2953916"/>
          <a:ext cx="4032448" cy="3317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20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ПОВЫШЕНИЕ СРЕДНЕЙ ЗАРАБОТНОЙ ПЛАТЫ В </a:t>
            </a:r>
            <a:r>
              <a:rPr lang="ru-RU" sz="1800" dirty="0" smtClean="0"/>
              <a:t>2020 </a:t>
            </a:r>
            <a:r>
              <a:rPr lang="ru-RU" sz="1800" dirty="0"/>
              <a:t>ГОДУ ПО УКАЗАМ ПРЕЗИДЕНТА РФ (ПО УЧРЕЖДЕНИЯМ, ФИНАНСИРУЕМЫМ ЗА СЧЕТ СРЕДСТВ БЮДЖЕТА ДЯТЬКОВСКОГО РАЙОНА)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48511"/>
              </p:ext>
            </p:extLst>
          </p:nvPr>
        </p:nvGraphicFramePr>
        <p:xfrm>
          <a:off x="251520" y="1124744"/>
          <a:ext cx="8640960" cy="5400599"/>
        </p:xfrm>
        <a:graphic>
          <a:graphicData uri="http://schemas.openxmlformats.org/drawingml/2006/table">
            <a:tbl>
              <a:tblPr firstRow="1">
                <a:tableStyleId>{46F890A9-2807-4EBB-B81D-B2AA78EC7F39}</a:tableStyleId>
              </a:tblPr>
              <a:tblGrid>
                <a:gridCol w="1533074"/>
                <a:gridCol w="2787406"/>
                <a:gridCol w="2160240"/>
                <a:gridCol w="2160240"/>
              </a:tblGrid>
              <a:tr h="825861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2020 год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на 01.01.2021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104826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25 148,0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28 394,10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508,0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25 026,30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организаций дополнительного образования детей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23 532,0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22 826,7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0372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22 274,0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21 610,4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899"/>
            <a:ext cx="9144000" cy="84781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</a:t>
            </a:r>
            <a:r>
              <a:rPr lang="ru-RU" sz="2000" dirty="0"/>
              <a:t>ОБРАЗОВАНИЕ</a:t>
            </a:r>
            <a:br>
              <a:rPr lang="ru-RU" sz="2000" dirty="0"/>
            </a:br>
            <a:r>
              <a:rPr lang="ru-RU" sz="2000" dirty="0"/>
              <a:t>(ТЫС. РУБЛЕЙ)</a:t>
            </a:r>
          </a:p>
        </p:txBody>
      </p:sp>
      <p:grpSp>
        <p:nvGrpSpPr>
          <p:cNvPr id="4" name="Группа 3"/>
          <p:cNvGrpSpPr/>
          <p:nvPr/>
        </p:nvGrpSpPr>
        <p:grpSpPr>
          <a:xfrm rot="5400000">
            <a:off x="-1828655" y="2992092"/>
            <a:ext cx="5616627" cy="1712061"/>
            <a:chOff x="354636" y="-1"/>
            <a:chExt cx="8214318" cy="1422694"/>
          </a:xfrm>
          <a:noFill/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76826" y="5029"/>
              <a:ext cx="579214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Дошкольное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(15 дошкольных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5400000">
            <a:off x="-40568" y="2995117"/>
            <a:ext cx="5616621" cy="1706010"/>
            <a:chOff x="354636" y="-1"/>
            <a:chExt cx="8214318" cy="1417661"/>
          </a:xfrm>
          <a:noFill/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436311" y="3"/>
              <a:ext cx="5792152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Общее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(субсидии </a:t>
              </a:r>
              <a:r>
                <a:rPr lang="ru-RU" sz="1200" dirty="0">
                  <a:solidFill>
                    <a:schemeClr val="tx1"/>
                  </a:solidFill>
                </a:rPr>
                <a:t>бюджетным и автономным учреждениям на финансовое обеспечение муниципального задания на оказание муниципальных услуг (</a:t>
              </a:r>
              <a:r>
                <a:rPr lang="ru-RU" sz="1200" dirty="0" err="1">
                  <a:solidFill>
                    <a:schemeClr val="tx1"/>
                  </a:solidFill>
                </a:rPr>
                <a:t>вып</a:t>
              </a:r>
              <a:r>
                <a:rPr lang="ru-RU" sz="1200" dirty="0">
                  <a:solidFill>
                    <a:schemeClr val="tx1"/>
                  </a:solidFill>
                </a:rPr>
                <a:t>. работ</a:t>
              </a:r>
              <a:r>
                <a:rPr lang="ru-RU" sz="1200" dirty="0" smtClean="0">
                  <a:solidFill>
                    <a:schemeClr val="tx1"/>
                  </a:solidFill>
                </a:rPr>
                <a:t>)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(13 общеобразовательных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5400000">
            <a:off x="3533521" y="3007377"/>
            <a:ext cx="5617965" cy="1706000"/>
            <a:chOff x="354635" y="-1"/>
            <a:chExt cx="8214319" cy="1417662"/>
          </a:xfrm>
          <a:noFill/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4635" y="-1"/>
              <a:ext cx="8214319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376342" y="4"/>
              <a:ext cx="5792731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Молодежная политика и оздоровление детей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по финансированию мероприятий по работе с детьми и молодежью)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 rot="5400000">
            <a:off x="5329536" y="2990717"/>
            <a:ext cx="5617969" cy="1742007"/>
            <a:chOff x="354636" y="-1"/>
            <a:chExt cx="8214322" cy="1417661"/>
          </a:xfrm>
          <a:noFill/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416913" y="3"/>
              <a:ext cx="615204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образования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на выплаты персоналу госорганов, учреждений психолого-медико-социального сопровождения, учреждений</a:t>
              </a:r>
              <a:r>
                <a:rPr lang="ru-RU" sz="1200" dirty="0" smtClean="0">
                  <a:solidFill>
                    <a:schemeClr val="tx1"/>
                  </a:solidFill>
                </a:rPr>
                <a:t>, обеспечивающих </a:t>
              </a:r>
              <a:r>
                <a:rPr lang="ru-RU" sz="1200" dirty="0">
                  <a:solidFill>
                    <a:schemeClr val="tx1"/>
                  </a:solidFill>
                </a:rPr>
                <a:t>оказание услуг в сфере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180490" y="1090462"/>
            <a:ext cx="1609200" cy="1042394"/>
          </a:xfrm>
          <a:prstGeom prst="roundRect">
            <a:avLst>
              <a:gd name="adj" fmla="val 12310"/>
            </a:avLst>
          </a:prstGeom>
          <a:blipFill rotWithShape="1"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1962149" y="1090462"/>
            <a:ext cx="1611184" cy="1286584"/>
          </a:xfrm>
          <a:prstGeom prst="roundRect">
            <a:avLst>
              <a:gd name="adj" fmla="val 11218"/>
            </a:avLst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526309" y="1102675"/>
            <a:ext cx="1632393" cy="1331412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7309213" y="1102675"/>
            <a:ext cx="1638000" cy="1196025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29691" y="5229200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201 618,9</a:t>
            </a:r>
          </a:p>
          <a:p>
            <a:pPr algn="ctr"/>
            <a:r>
              <a:rPr lang="ru-RU" sz="1200" dirty="0" smtClean="0"/>
              <a:t>2019 – 192 835,2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17 </a:t>
            </a:r>
            <a:r>
              <a:rPr lang="ru-RU" sz="1200" dirty="0" smtClean="0"/>
              <a:t>9134,3</a:t>
            </a:r>
          </a:p>
        </p:txBody>
      </p:sp>
      <p:sp>
        <p:nvSpPr>
          <p:cNvPr id="1024" name="Прямоугольник 1023"/>
          <p:cNvSpPr/>
          <p:nvPr/>
        </p:nvSpPr>
        <p:spPr>
          <a:xfrm>
            <a:off x="1913883" y="5229200"/>
            <a:ext cx="1706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335 577,6</a:t>
            </a:r>
          </a:p>
          <a:p>
            <a:pPr algn="ctr"/>
            <a:r>
              <a:rPr lang="ru-RU" sz="1200" dirty="0" smtClean="0"/>
              <a:t>2019 – 300 949,0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287 </a:t>
            </a:r>
            <a:r>
              <a:rPr lang="ru-RU" sz="1200" dirty="0" smtClean="0"/>
              <a:t>871,5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489503" y="5228571"/>
            <a:ext cx="1706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1 934,4</a:t>
            </a:r>
          </a:p>
          <a:p>
            <a:pPr algn="ctr"/>
            <a:r>
              <a:rPr lang="ru-RU" sz="1200" dirty="0" smtClean="0"/>
              <a:t>2019 – 3 623,9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3 </a:t>
            </a:r>
            <a:r>
              <a:rPr lang="ru-RU" sz="1200" dirty="0" smtClean="0"/>
              <a:t>540,7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267517" y="5229200"/>
            <a:ext cx="1742003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43 808,2</a:t>
            </a:r>
            <a:r>
              <a:rPr lang="ru-RU" sz="700" i="1" dirty="0" smtClean="0"/>
              <a:t>, в </a:t>
            </a:r>
            <a:r>
              <a:rPr lang="ru-RU" sz="700" i="1" dirty="0" err="1" smtClean="0"/>
              <a:t>т.ч</a:t>
            </a:r>
            <a:r>
              <a:rPr lang="ru-RU" sz="700" i="1" dirty="0" smtClean="0"/>
              <a:t>. </a:t>
            </a:r>
            <a:r>
              <a:rPr lang="ru-RU" sz="700" i="1" dirty="0"/>
              <a:t>с</a:t>
            </a:r>
            <a:r>
              <a:rPr lang="ru-RU" sz="700" i="1" dirty="0" smtClean="0"/>
              <a:t>троительство ФОКОТА – 20 278,5</a:t>
            </a:r>
          </a:p>
          <a:p>
            <a:pPr algn="ctr"/>
            <a:r>
              <a:rPr lang="ru-RU" sz="1200" dirty="0" smtClean="0"/>
              <a:t>2019 – 23 860,2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23 </a:t>
            </a:r>
            <a:r>
              <a:rPr lang="ru-RU" sz="1200" dirty="0" smtClean="0"/>
              <a:t>188,1</a:t>
            </a:r>
            <a:endParaRPr lang="ru-RU" sz="1200" dirty="0"/>
          </a:p>
        </p:txBody>
      </p:sp>
      <p:grpSp>
        <p:nvGrpSpPr>
          <p:cNvPr id="40" name="Группа 39"/>
          <p:cNvGrpSpPr/>
          <p:nvPr/>
        </p:nvGrpSpPr>
        <p:grpSpPr>
          <a:xfrm rot="5400000">
            <a:off x="1741446" y="2991464"/>
            <a:ext cx="5616627" cy="1712061"/>
            <a:chOff x="354636" y="-1"/>
            <a:chExt cx="8214318" cy="1422694"/>
          </a:xfrm>
          <a:noFill/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377746" y="5029"/>
              <a:ext cx="579122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Дополнительное образование детей</a:t>
              </a:r>
              <a:endParaRPr lang="ru-RU" sz="12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(9 учреждений дополнительного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699792" y="5228572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78 465,2</a:t>
            </a:r>
          </a:p>
          <a:p>
            <a:pPr algn="ctr"/>
            <a:r>
              <a:rPr lang="ru-RU" sz="1200" dirty="0" smtClean="0"/>
              <a:t>2019 – 67 578,4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66 643,5 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39706" y="1090462"/>
            <a:ext cx="1632393" cy="1208238"/>
          </a:xfrm>
          <a:prstGeom prst="roundRect">
            <a:avLst>
              <a:gd name="adj" fmla="val 11052"/>
            </a:avLst>
          </a:prstGeom>
          <a:blipFill rotWithShape="1"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358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КУЛЬТУРУ</a:t>
            </a:r>
            <a:endParaRPr lang="ru-RU" sz="20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1396" y="1082326"/>
            <a:ext cx="8900987" cy="618482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wrap="square" lIns="180000" tIns="0" rIns="0" bIns="0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Расходы на культуру составили 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68 702,1 тыс</a:t>
            </a:r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руб.</a:t>
            </a:r>
          </a:p>
        </p:txBody>
      </p:sp>
      <p:grpSp>
        <p:nvGrpSpPr>
          <p:cNvPr id="27" name="Группа 26"/>
          <p:cNvGrpSpPr/>
          <p:nvPr/>
        </p:nvGrpSpPr>
        <p:grpSpPr>
          <a:xfrm rot="5400000">
            <a:off x="-993977" y="2927694"/>
            <a:ext cx="4347695" cy="2181954"/>
            <a:chOff x="354634" y="-14247"/>
            <a:chExt cx="8214318" cy="1431908"/>
          </a:xfrm>
          <a:noFill/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54634" y="-14247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749698" y="4"/>
              <a:ext cx="4819254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«Межпоселенческий культурно-досуговый центр» Дятьковского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45 825,5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53 710,5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48 640,9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в </a:t>
              </a:r>
              <a:r>
                <a:rPr lang="ru-RU" sz="1000" dirty="0" err="1">
                  <a:solidFill>
                    <a:schemeClr val="tx1"/>
                  </a:solidFill>
                </a:rPr>
                <a:t>т.ч</a:t>
              </a:r>
              <a:r>
                <a:rPr lang="ru-RU" sz="1000" dirty="0">
                  <a:solidFill>
                    <a:schemeClr val="tx1"/>
                  </a:solidFill>
                </a:rPr>
                <a:t>. Ремонт ДК п. </a:t>
              </a:r>
              <a:r>
                <a:rPr lang="ru-RU" sz="1000" dirty="0" err="1">
                  <a:solidFill>
                    <a:schemeClr val="tx1"/>
                  </a:solidFill>
                </a:rPr>
                <a:t>Ивот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 2 000 тыс. </a:t>
              </a:r>
              <a:r>
                <a:rPr lang="ru-RU" sz="1000" dirty="0" smtClean="0">
                  <a:solidFill>
                    <a:schemeClr val="tx1"/>
                  </a:solidFill>
                </a:rPr>
                <a:t>рублей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rot="5400000">
            <a:off x="1227418" y="2938553"/>
            <a:ext cx="4347696" cy="2160242"/>
            <a:chOff x="354636" y="-1"/>
            <a:chExt cx="8214323" cy="1417660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3749701" y="2"/>
              <a:ext cx="4819258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централизованная </a:t>
              </a:r>
              <a:r>
                <a:rPr lang="ru-RU" sz="1200" b="1" dirty="0">
                  <a:solidFill>
                    <a:schemeClr val="tx1"/>
                  </a:solidFill>
                </a:rPr>
                <a:t>районная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библиотека» Дятьковского 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14 229,7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14 920,0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14 579,6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 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5400000">
            <a:off x="3474565" y="2939073"/>
            <a:ext cx="4348736" cy="2160244"/>
            <a:chOff x="354636" y="-1"/>
            <a:chExt cx="8214324" cy="1417661"/>
          </a:xfrm>
          <a:noFill/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3748885" y="3"/>
              <a:ext cx="482007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«Историко-краеведческий музей» Дятьковского района Брянской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области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dirty="0" smtClean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1761,4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1 997,0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1 522,7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735399" y="2939070"/>
            <a:ext cx="4348736" cy="2160244"/>
            <a:chOff x="354636" y="-1"/>
            <a:chExt cx="8214321" cy="1417661"/>
          </a:xfrm>
          <a:noFill/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3748890" y="3"/>
              <a:ext cx="4820067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культуры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211,2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198,4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163,5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60" name="Скругленный прямоугольник 59"/>
          <p:cNvSpPr/>
          <p:nvPr/>
        </p:nvSpPr>
        <p:spPr>
          <a:xfrm>
            <a:off x="216907" y="1940433"/>
            <a:ext cx="1904211" cy="16529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49155" y="1957883"/>
            <a:ext cx="1904211" cy="155638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96830" y="1957883"/>
            <a:ext cx="1904211" cy="15563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957657" y="1940433"/>
            <a:ext cx="1904211" cy="155534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8901" y="6193563"/>
            <a:ext cx="8927614" cy="54780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anchor="ctr">
            <a:noAutofit/>
          </a:bodyPr>
          <a:lstStyle/>
          <a:p>
            <a:r>
              <a:rPr lang="ru-RU" sz="1200" dirty="0"/>
              <a:t>Кроме того по разделу «Культура, кинематография» отражаются расходы на содержание отдела по культуре и делам молодежи администрации Дятьковского района (</a:t>
            </a:r>
            <a:r>
              <a:rPr lang="ru-RU" sz="1200" dirty="0" smtClean="0"/>
              <a:t>2020 </a:t>
            </a:r>
            <a:r>
              <a:rPr lang="ru-RU" sz="1200" dirty="0"/>
              <a:t>год – </a:t>
            </a:r>
            <a:r>
              <a:rPr lang="ru-RU" sz="1200" dirty="0" smtClean="0"/>
              <a:t>2 924,2 </a:t>
            </a:r>
            <a:r>
              <a:rPr lang="ru-RU" sz="1200" dirty="0"/>
              <a:t>тыс. </a:t>
            </a:r>
            <a:r>
              <a:rPr lang="ru-RU" sz="1200" dirty="0" smtClean="0"/>
              <a:t>руб.)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99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РАСХОДЫ БЮДЖЕТА ДЯТЬКОВСКОГО РАЙОНА НА ФИЗИЧЕСКУЮ КУЛЬТУРУ И СПОРТ</a:t>
            </a:r>
            <a:endParaRPr lang="ru-RU" sz="2000" dirty="0"/>
          </a:p>
        </p:txBody>
      </p:sp>
      <p:sp>
        <p:nvSpPr>
          <p:cNvPr id="3" name="AutoShape 2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6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static-openask-com.s3.amazonaws.com/content/images/tests/large/463_test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612"/>
            <a:ext cx="8929237" cy="44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7504" y="1052736"/>
            <a:ext cx="8928992" cy="86409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2020 год – 18 922,0тыс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4365104"/>
            <a:ext cx="8928992" cy="115212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29264440"/>
              </p:ext>
            </p:extLst>
          </p:nvPr>
        </p:nvGraphicFramePr>
        <p:xfrm>
          <a:off x="323528" y="2060848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23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ekburg.tv/uploads/56d7074832e1b60851491814/dengi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"/>
          <a:stretch/>
        </p:blipFill>
        <p:spPr bwMode="auto">
          <a:xfrm>
            <a:off x="0" y="2064474"/>
            <a:ext cx="9144000" cy="481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064474"/>
            <a:ext cx="9144000" cy="4816445"/>
          </a:xfrm>
          <a:prstGeom prst="rect">
            <a:avLst/>
          </a:prstGeom>
          <a:gradFill>
            <a:gsLst>
              <a:gs pos="0">
                <a:schemeClr val="bg1"/>
              </a:gs>
              <a:gs pos="90000">
                <a:srgbClr val="FFFFFF">
                  <a:alpha val="0"/>
                </a:srgbClr>
              </a:gs>
              <a:gs pos="49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ИСТОЧНИКИ ФИНАНСИРОВАНИЯ ДЕФИЦИТА БЮДЖЕТА ДЯТЬКОВСКОГО РАЙОНА </a:t>
            </a:r>
            <a:endParaRPr lang="ru-RU" sz="2000" dirty="0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41459" y="1412776"/>
            <a:ext cx="84610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 Дятьковского района за 2020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исполнен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превышением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доходов над расходами,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т.е. с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профицитом.</a:t>
            </a:r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АНАЛИЗ ИСПОЛНЕНИЯ ИСТОЧНИКОВ ФИНАНСИРОВАНИЯ ДЕФИЦИТА БЮДЖЕТА ДЯТЬКОВСКОГО РАЙОНА ЗА </a:t>
            </a:r>
            <a:r>
              <a:rPr lang="ru-RU" sz="2000" dirty="0" smtClean="0"/>
              <a:t>2020 </a:t>
            </a:r>
            <a:r>
              <a:rPr lang="ru-RU" sz="2000" dirty="0"/>
              <a:t>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11800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007694"/>
              </p:ext>
            </p:extLst>
          </p:nvPr>
        </p:nvGraphicFramePr>
        <p:xfrm>
          <a:off x="179511" y="1540615"/>
          <a:ext cx="8775984" cy="4624689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746420"/>
                <a:gridCol w="1887862"/>
                <a:gridCol w="1636562"/>
                <a:gridCol w="1505140"/>
              </a:tblGrid>
              <a:tr h="641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Уточненный 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Кредиты кредитных организаций в валюте Российской Федерации, в том числе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Получение кредитов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baseline="0" dirty="0" smtClean="0">
                          <a:effectLst/>
                        </a:rPr>
                        <a:t> 000</a:t>
                      </a:r>
                      <a:r>
                        <a:rPr lang="ru-RU" sz="1300" dirty="0" smtClean="0">
                          <a:effectLst/>
                        </a:rPr>
                        <a:t>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Бюджетные кредиты от других бюджетов бюджетной системы Российской Федерации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Получение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Изменение остатков средств на счетах по учету средств бюджета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2 407,2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 6 908,1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источников внутреннего финансирования дефицита бюджета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2 407,2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6 908,1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ОБЪЕМ И СТРУКТУРА МУНИЦИПАЛЬНОГО ДОЛГА ДЯТЬКОВСКОГО РАЙОНА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414661" y="6021288"/>
            <a:ext cx="8352927" cy="548104"/>
          </a:xfrm>
          <a:prstGeom prst="foldedCorner">
            <a:avLst>
              <a:gd name="adj" fmla="val 3867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муниципального долга  1 января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составил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25 000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рублей.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96462" y="1269583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271399"/>
              </p:ext>
            </p:extLst>
          </p:nvPr>
        </p:nvGraphicFramePr>
        <p:xfrm>
          <a:off x="414663" y="1124744"/>
          <a:ext cx="835292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14660" y="5975569"/>
            <a:ext cx="8352927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БЮДЖЕТНЫЕ ПОКАЗАТЕЛИ И МУНИЦИПАЛЬНЫЙ ДОЛГ</a:t>
            </a:r>
          </a:p>
        </p:txBody>
      </p:sp>
      <p:pic>
        <p:nvPicPr>
          <p:cNvPr id="4" name="Picture 2" descr="http://img.ppt.ru/img/ddd0c20593be72a9a5b3dd232c11399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4" b="17988"/>
          <a:stretch/>
        </p:blipFill>
        <p:spPr bwMode="auto">
          <a:xfrm>
            <a:off x="5643226" y="1608569"/>
            <a:ext cx="3500774" cy="524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226" y="1608569"/>
            <a:ext cx="720080" cy="524943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7128823" y="122972"/>
            <a:ext cx="529580" cy="350077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12811"/>
            <a:ext cx="58237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течение </a:t>
            </a:r>
            <a:r>
              <a:rPr lang="ru-RU" sz="1600" dirty="0" smtClean="0"/>
              <a:t>2020 </a:t>
            </a:r>
            <a:r>
              <a:rPr lang="ru-RU" sz="1600" dirty="0"/>
              <a:t>года с целью погашения  долговых обязательств Дятьковского района  были привлечены средства в виде кредитов от кредитных организаций в сумме </a:t>
            </a:r>
            <a:r>
              <a:rPr lang="ru-RU" sz="1600" dirty="0" smtClean="0"/>
              <a:t>25 </a:t>
            </a:r>
            <a:r>
              <a:rPr lang="ru-RU" sz="1600" dirty="0"/>
              <a:t>000,0 тыс. рублей (100 процентов от плана).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Обязательства </a:t>
            </a:r>
            <a:r>
              <a:rPr lang="ru-RU" sz="1600" dirty="0"/>
              <a:t>по погашению кредитов по кредитным договорам, заключенным от имени </a:t>
            </a:r>
            <a:r>
              <a:rPr lang="ru-RU" sz="1600" dirty="0" smtClean="0"/>
              <a:t>Дятьковского муниципального района </a:t>
            </a:r>
            <a:r>
              <a:rPr lang="ru-RU" sz="1600" dirty="0"/>
              <a:t>в отчетном периоде исполнены в объеме </a:t>
            </a:r>
            <a:r>
              <a:rPr lang="ru-RU" sz="1600" dirty="0" smtClean="0"/>
              <a:t>25 000 </a:t>
            </a:r>
            <a:r>
              <a:rPr lang="ru-RU" sz="1600" dirty="0"/>
              <a:t>тыс. рублей (100 процентов), из них:</a:t>
            </a:r>
          </a:p>
          <a:p>
            <a:r>
              <a:rPr lang="ru-RU" sz="1600" dirty="0"/>
              <a:t>- погашение кредитов кредитных организаций в </a:t>
            </a:r>
            <a:r>
              <a:rPr lang="ru-RU" sz="1600" dirty="0" smtClean="0"/>
              <a:t>объеме   25 000,0 </a:t>
            </a:r>
            <a:r>
              <a:rPr lang="ru-RU" sz="1600" dirty="0"/>
              <a:t>тыс. рублей (100 процентов</a:t>
            </a:r>
            <a:r>
              <a:rPr lang="ru-RU" sz="1600" dirty="0" smtClean="0"/>
              <a:t>).</a:t>
            </a:r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Бюджетные </a:t>
            </a:r>
            <a:r>
              <a:rPr lang="ru-RU" sz="1600" dirty="0"/>
              <a:t>кредиты юридическим лицам и муниципальные гарантии в </a:t>
            </a:r>
            <a:r>
              <a:rPr lang="ru-RU" sz="1600" dirty="0" smtClean="0"/>
              <a:t>2020 </a:t>
            </a:r>
            <a:r>
              <a:rPr lang="ru-RU" sz="1600" dirty="0"/>
              <a:t>году не  предоставлялись.</a:t>
            </a:r>
          </a:p>
        </p:txBody>
      </p:sp>
    </p:spTree>
    <p:extLst>
      <p:ext uri="{BB962C8B-B14F-4D97-AF65-F5344CB8AC3E}">
        <p14:creationId xmlns:p14="http://schemas.microsoft.com/office/powerpoint/2010/main" val="338836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ДЯТЬКОВСКОГО РАЙОНА ЗА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168512"/>
              </p:ext>
            </p:extLst>
          </p:nvPr>
        </p:nvGraphicFramePr>
        <p:xfrm>
          <a:off x="323528" y="1916832"/>
          <a:ext cx="8640959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8"/>
                <a:gridCol w="1383973"/>
                <a:gridCol w="1472689"/>
                <a:gridCol w="1295257"/>
                <a:gridCol w="1490432"/>
                <a:gridCol w="1313000"/>
              </a:tblGrid>
              <a:tr h="116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Уточненный план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 исполнения к уточненному плану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года к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850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178,8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907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785,4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886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778,6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97,7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850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178,8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910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192,6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879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870,6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96,7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Профицит (+) Дефицит (-) 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407,2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-6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908,0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535305"/>
              </p:ext>
            </p:extLst>
          </p:nvPr>
        </p:nvGraphicFramePr>
        <p:xfrm>
          <a:off x="395536" y="4797152"/>
          <a:ext cx="8568952" cy="17864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6970"/>
                <a:gridCol w="3889394"/>
                <a:gridCol w="4102588"/>
              </a:tblGrid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Доходы в расчете на 1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в расчете на 1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2018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13 393,8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13 353,6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2019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14 298,1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14 322,7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2020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15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 619,4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15</a:t>
                      </a:r>
                      <a:r>
                        <a:rPr lang="ru-RU" sz="1600" u="none" strike="noStrike" baseline="0" dirty="0" smtClean="0">
                          <a:solidFill>
                            <a:schemeClr val="bg2"/>
                          </a:solidFill>
                          <a:effectLst/>
                        </a:rPr>
                        <a:t> 497,8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13755" y="1494656"/>
            <a:ext cx="10704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278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639763"/>
          </a:xfrm>
        </p:spPr>
        <p:txBody>
          <a:bodyPr/>
          <a:lstStyle/>
          <a:p>
            <a:r>
              <a:rPr lang="ru-RU" sz="1600" dirty="0"/>
              <a:t>ОСНОВНЫЕ ИТОГИ ИСПОЛНЕНИЯ БЮДЖЕТА ДЯТЬКОВСКОГО РАЙОНА </a:t>
            </a:r>
            <a:br>
              <a:rPr lang="ru-RU" sz="1600" dirty="0"/>
            </a:br>
            <a:r>
              <a:rPr lang="ru-RU" sz="1600" dirty="0"/>
              <a:t>ПО ДОХОДАМ ЗА </a:t>
            </a:r>
            <a:r>
              <a:rPr lang="ru-RU" sz="1600" dirty="0" smtClean="0"/>
              <a:t>2020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54374"/>
              </p:ext>
            </p:extLst>
          </p:nvPr>
        </p:nvGraphicFramePr>
        <p:xfrm>
          <a:off x="395536" y="1844824"/>
          <a:ext cx="8496945" cy="464654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657515"/>
                <a:gridCol w="1360907"/>
                <a:gridCol w="1448145"/>
                <a:gridCol w="1273669"/>
                <a:gridCol w="1465593"/>
                <a:gridCol w="1291116"/>
              </a:tblGrid>
              <a:tr h="9010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за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Уточненные назначения на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 за  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выполне-ния плана, %</a:t>
                      </a:r>
                      <a:endParaRPr lang="ru-RU" sz="1600" b="1" i="0" u="none" strike="noStrike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  <a:endParaRPr lang="ru-RU" sz="1600" b="1" i="0" u="none" strike="noStrike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10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246 177,67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377,4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030,96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103,06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104,81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10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поступления, из </a:t>
                      </a: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них: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580 340,01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657 408,0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628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747,64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108,34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58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бюджеты </a:t>
                      </a: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поселений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17 500,67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126,68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851,42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97,90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73,43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58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 бюджетов поселений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5 954,02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209,29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057,15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97,08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84,94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49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marL="0" marR="0" indent="1016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1016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826 517,68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0160"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907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785,40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886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778,61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97,69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107,29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4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1032" y="1916832"/>
            <a:ext cx="8605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бюджет Дятьковского района по доходам исполнен 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886 778,6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97,7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от плана отчетного периода 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7,3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превысило объем доходов, поступивших 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году, в абсолютном значении увеличение по сравнению с предыдущим отчетным периодом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60 260,9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Расходы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879 870,6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51 931,1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или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6,3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процента, превышает объем расходов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года. К годовым назначениям план по расходам исполнен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98,5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итогам исполнения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превысили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сложился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профицит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6 908,0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2250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ДОХОДОВ В БЮДЖЕТ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ДЯТЬКОВСКОГО </a:t>
            </a:r>
            <a:r>
              <a:rPr lang="ru-RU" sz="2000" dirty="0"/>
              <a:t>РАЙОНА </a:t>
            </a:r>
            <a:r>
              <a:rPr lang="ru-RU" sz="2000" dirty="0" smtClean="0"/>
              <a:t>В 2018-2020 </a:t>
            </a:r>
            <a:r>
              <a:rPr lang="ru-RU" sz="2000" dirty="0"/>
              <a:t>ГГ.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908180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7994753"/>
              </p:ext>
            </p:extLst>
          </p:nvPr>
        </p:nvGraphicFramePr>
        <p:xfrm>
          <a:off x="107504" y="1348036"/>
          <a:ext cx="8884998" cy="5321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91680" y="2037834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794 842,4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883888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826 517,7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3908" y="1610280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886 778,6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ДОХОДОВ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2018-2020 </a:t>
            </a:r>
            <a:r>
              <a:rPr lang="ru-RU" sz="2000" dirty="0"/>
              <a:t>гг.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6316" y="134076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07504" y="4194799"/>
            <a:ext cx="8879938" cy="2304256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Удельный вес налоговых и неналоговых доходов 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29,1 процента,  </a:t>
            </a:r>
            <a:r>
              <a:rPr lang="ru-RU" sz="1500" dirty="0">
                <a:solidFill>
                  <a:schemeClr val="tx1"/>
                </a:solidFill>
              </a:rPr>
              <a:t>за аналогичный период прошлого года указанный показатель составлял  </a:t>
            </a:r>
            <a:r>
              <a:rPr lang="ru-RU" sz="1500" dirty="0" smtClean="0">
                <a:solidFill>
                  <a:schemeClr val="tx1"/>
                </a:solidFill>
              </a:rPr>
              <a:t>29,8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безвозмездных поступлений из бюджетов других уровней – </a:t>
            </a:r>
            <a:r>
              <a:rPr lang="ru-RU" sz="1500" dirty="0" smtClean="0">
                <a:solidFill>
                  <a:schemeClr val="tx1"/>
                </a:solidFill>
              </a:rPr>
              <a:t>70,9 </a:t>
            </a:r>
            <a:r>
              <a:rPr lang="ru-RU" sz="1500" dirty="0">
                <a:solidFill>
                  <a:schemeClr val="tx1"/>
                </a:solidFill>
              </a:rPr>
              <a:t>процента,   за  </a:t>
            </a:r>
            <a:r>
              <a:rPr lang="ru-RU" sz="1500" dirty="0" smtClean="0">
                <a:solidFill>
                  <a:schemeClr val="tx1"/>
                </a:solidFill>
              </a:rPr>
              <a:t>2019 </a:t>
            </a:r>
            <a:r>
              <a:rPr lang="ru-RU" sz="1500" dirty="0">
                <a:solidFill>
                  <a:schemeClr val="tx1"/>
                </a:solidFill>
              </a:rPr>
              <a:t>год – </a:t>
            </a:r>
            <a:r>
              <a:rPr lang="ru-RU" sz="1500" dirty="0" smtClean="0">
                <a:solidFill>
                  <a:schemeClr val="tx1"/>
                </a:solidFill>
              </a:rPr>
              <a:t>70,2 </a:t>
            </a:r>
            <a:r>
              <a:rPr lang="ru-RU" sz="1500" dirty="0">
                <a:solidFill>
                  <a:schemeClr val="tx1"/>
                </a:solidFill>
              </a:rPr>
              <a:t>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налоговых и неналоговых доходов (без поступлений доходов по дополнительным нормативам отчислений)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7,74  </a:t>
            </a:r>
            <a:r>
              <a:rPr lang="ru-RU" sz="1500" dirty="0">
                <a:solidFill>
                  <a:schemeClr val="tx1"/>
                </a:solidFill>
              </a:rPr>
              <a:t>процентов.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Налоговые и неналоговые доходы бюджета увеличились в сравнении с </a:t>
            </a:r>
            <a:r>
              <a:rPr lang="ru-RU" sz="1500" dirty="0" smtClean="0">
                <a:solidFill>
                  <a:schemeClr val="tx1"/>
                </a:solidFill>
              </a:rPr>
              <a:t>2019 </a:t>
            </a:r>
            <a:r>
              <a:rPr lang="ru-RU" sz="1500" dirty="0">
                <a:solidFill>
                  <a:schemeClr val="tx1"/>
                </a:solidFill>
              </a:rPr>
              <a:t>годом на </a:t>
            </a:r>
            <a:r>
              <a:rPr lang="ru-RU" sz="1500" dirty="0" smtClean="0">
                <a:solidFill>
                  <a:schemeClr val="tx1"/>
                </a:solidFill>
              </a:rPr>
              <a:t>4,81 </a:t>
            </a:r>
            <a:r>
              <a:rPr lang="ru-RU" sz="1500" dirty="0">
                <a:solidFill>
                  <a:schemeClr val="tx1"/>
                </a:solidFill>
              </a:rPr>
              <a:t>процента, в абсолютном выражении – на </a:t>
            </a:r>
            <a:r>
              <a:rPr lang="ru-RU" sz="1500" dirty="0" smtClean="0">
                <a:solidFill>
                  <a:schemeClr val="tx1"/>
                </a:solidFill>
              </a:rPr>
              <a:t>11 853,3 </a:t>
            </a:r>
            <a:r>
              <a:rPr lang="ru-RU" sz="1500" dirty="0">
                <a:solidFill>
                  <a:schemeClr val="tx1"/>
                </a:solidFill>
              </a:rPr>
              <a:t>тыс. рублей. 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8547030"/>
              </p:ext>
            </p:extLst>
          </p:nvPr>
        </p:nvGraphicFramePr>
        <p:xfrm>
          <a:off x="107504" y="1613749"/>
          <a:ext cx="8879938" cy="2535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7504" y="4147530"/>
            <a:ext cx="8879938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8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84" y="69411"/>
            <a:ext cx="8640960" cy="84781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НАЛОГОВЫХ И НЕНАЛОГОВЫХ ДОХОДОВ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БЮДЖЕТ ДЯТЬКОВСКОГО РАЙОНА В </a:t>
            </a:r>
            <a:r>
              <a:rPr lang="ru-RU" sz="2000" dirty="0" smtClean="0"/>
              <a:t>2018-2020 </a:t>
            </a:r>
            <a:r>
              <a:rPr lang="ru-RU" sz="2000" dirty="0"/>
              <a:t>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49830" y="98072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27992" y="4943400"/>
            <a:ext cx="8928992" cy="191459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Увеличение  поступлений налоговых и неналоговых доходов по сравнению с </a:t>
            </a:r>
            <a:r>
              <a:rPr lang="ru-RU" sz="1500" dirty="0" smtClean="0">
                <a:solidFill>
                  <a:schemeClr val="tx1"/>
                </a:solidFill>
              </a:rPr>
              <a:t>2019 </a:t>
            </a:r>
            <a:r>
              <a:rPr lang="ru-RU" sz="1500" dirty="0">
                <a:solidFill>
                  <a:schemeClr val="tx1"/>
                </a:solidFill>
              </a:rPr>
              <a:t>годом в целом составило </a:t>
            </a:r>
            <a:r>
              <a:rPr lang="ru-RU" sz="1500" dirty="0" smtClean="0">
                <a:solidFill>
                  <a:schemeClr val="tx1"/>
                </a:solidFill>
              </a:rPr>
              <a:t>11 853,3 </a:t>
            </a:r>
            <a:r>
              <a:rPr lang="ru-RU" sz="1500" dirty="0">
                <a:solidFill>
                  <a:schemeClr val="tx1"/>
                </a:solidFill>
              </a:rPr>
              <a:t>тыс. рублей.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Наибольший прирост  поступлений сложился по налогу на доходы физических лиц </a:t>
            </a:r>
            <a:r>
              <a:rPr lang="ru-RU" sz="1500" dirty="0" smtClean="0">
                <a:solidFill>
                  <a:schemeClr val="tx1"/>
                </a:solidFill>
              </a:rPr>
              <a:t>(+7 902,9 </a:t>
            </a:r>
            <a:r>
              <a:rPr lang="ru-RU" sz="1500" dirty="0">
                <a:solidFill>
                  <a:schemeClr val="tx1"/>
                </a:solidFill>
              </a:rPr>
              <a:t>тыс. рублей</a:t>
            </a:r>
            <a:r>
              <a:rPr lang="ru-RU" sz="1500" dirty="0" smtClean="0">
                <a:solidFill>
                  <a:schemeClr val="tx1"/>
                </a:solidFill>
              </a:rPr>
              <a:t>).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Основными причинами увеличения поступлений налога является совершенствование администрирования налога, рост фонда оплаты труда </a:t>
            </a:r>
            <a:r>
              <a:rPr lang="ru-RU" sz="1500" dirty="0" smtClean="0">
                <a:solidFill>
                  <a:schemeClr val="tx1"/>
                </a:solidFill>
              </a:rPr>
              <a:t>, а </a:t>
            </a:r>
            <a:r>
              <a:rPr lang="ru-RU" sz="1500" dirty="0">
                <a:solidFill>
                  <a:schemeClr val="tx1"/>
                </a:solidFill>
              </a:rPr>
              <a:t>также  проведение мероприятий по сокращению задолженности по налогу на доходы физических лиц.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9098001"/>
              </p:ext>
            </p:extLst>
          </p:nvPr>
        </p:nvGraphicFramePr>
        <p:xfrm>
          <a:off x="127992" y="1134616"/>
          <a:ext cx="8928992" cy="376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7992" y="4897682"/>
            <a:ext cx="8928992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0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ОБЪЁМОВ ЗАДОЛЖЕННОСТИ И НЕДОИМКИ ПО НАЛОГОВЫМ ПЛАТЕЖАМ В </a:t>
            </a:r>
            <a:r>
              <a:rPr lang="ru-RU" sz="2000" dirty="0" smtClean="0"/>
              <a:t>2018-2020 </a:t>
            </a:r>
            <a:r>
              <a:rPr lang="ru-RU" sz="2000" dirty="0"/>
              <a:t>ГГ.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4808" y="972743"/>
            <a:ext cx="1227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РУБ.)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179512" y="5202910"/>
            <a:ext cx="8784976" cy="139444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r>
              <a:rPr lang="ru-RU" sz="1500" dirty="0"/>
              <a:t>Представлены сведения о задолженности в бюджеты всех уровней по данным информационного ресурса «Расчеты с бюджетом», предоставляемого  Межрайонной ИФНС России №5 по Брянской области на основании совместного Приказа Министерства финансов Российской Федерации и Федеральной налоговой службы Российской Федерации от 30.06.2008 года №65н/ММ-3-1/295@, в состав которого не включаются сведения о федеральных налогах и сборах, зачисляемых в федеральный бюджет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2984732"/>
              </p:ext>
            </p:extLst>
          </p:nvPr>
        </p:nvGraphicFramePr>
        <p:xfrm>
          <a:off x="179512" y="1258692"/>
          <a:ext cx="8792492" cy="38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5180050"/>
            <a:ext cx="878497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sample_dark 2">
      <a:dk1>
        <a:srgbClr val="0F4334"/>
      </a:dk1>
      <a:lt1>
        <a:srgbClr val="FFFFFF"/>
      </a:lt1>
      <a:dk2>
        <a:srgbClr val="2C7F92"/>
      </a:dk2>
      <a:lt2>
        <a:srgbClr val="F0F7BD"/>
      </a:lt2>
      <a:accent1>
        <a:srgbClr val="B2B838"/>
      </a:accent1>
      <a:accent2>
        <a:srgbClr val="E68B30"/>
      </a:accent2>
      <a:accent3>
        <a:srgbClr val="ACC0C7"/>
      </a:accent3>
      <a:accent4>
        <a:srgbClr val="DADADA"/>
      </a:accent4>
      <a:accent5>
        <a:srgbClr val="D5D8AE"/>
      </a:accent5>
      <a:accent6>
        <a:srgbClr val="D07D2A"/>
      </a:accent6>
      <a:hlink>
        <a:srgbClr val="3FB180"/>
      </a:hlink>
      <a:folHlink>
        <a:srgbClr val="3BA7E3"/>
      </a:folHlink>
    </a:clrScheme>
    <a:fontScheme name="sampl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_dark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2">
        <a:dk1>
          <a:srgbClr val="0F4334"/>
        </a:dk1>
        <a:lt1>
          <a:srgbClr val="FFFFFF"/>
        </a:lt1>
        <a:dk2>
          <a:srgbClr val="2C7F92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ACC0C7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3">
        <a:dk1>
          <a:srgbClr val="281472"/>
        </a:dk1>
        <a:lt1>
          <a:srgbClr val="FFFFFF"/>
        </a:lt1>
        <a:dk2>
          <a:srgbClr val="2B64D5"/>
        </a:dk2>
        <a:lt2>
          <a:srgbClr val="F0F7BD"/>
        </a:lt2>
        <a:accent1>
          <a:srgbClr val="C0C0C0"/>
        </a:accent1>
        <a:accent2>
          <a:srgbClr val="5DB42C"/>
        </a:accent2>
        <a:accent3>
          <a:srgbClr val="ACB8E7"/>
        </a:accent3>
        <a:accent4>
          <a:srgbClr val="DADADA"/>
        </a:accent4>
        <a:accent5>
          <a:srgbClr val="DCDCDC"/>
        </a:accent5>
        <a:accent6>
          <a:srgbClr val="53A327"/>
        </a:accent6>
        <a:hlink>
          <a:srgbClr val="288FC8"/>
        </a:hlink>
        <a:folHlink>
          <a:srgbClr val="4F71C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4523</TotalTime>
  <Words>2316</Words>
  <Application>Microsoft Office PowerPoint</Application>
  <PresentationFormat>Экран (4:3)</PresentationFormat>
  <Paragraphs>471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8</vt:lpstr>
      <vt:lpstr>на основе  решения Дятьковского районного Совета народных депутатов  «Об  исполнении бюджета  Дятьковского муниципального района Брянской области за 2020 год» от 26.05.2021г.           № 6-131 </vt:lpstr>
      <vt:lpstr>ОСНОВНЫЕ ЭКОНОМИЧЕСКИЕ ПОКАЗАТЕЛИ РАЗВИТИЯ ЭКОНОМИКИ МУНИЦИПАЛЬНОГО ОБРАЗОВАНИЯ ДЯТЬКОВСКИЙ РАЙОН ЗА 2020 ГОД</vt:lpstr>
      <vt:lpstr>ОСНОВНЫЕ ПАРАМЕТРЫ ИСПОЛНЕНИЯ БЮДЖЕТА  ДЯТЬКОВСКОГО РАЙОНА ЗА 2020 ГОД</vt:lpstr>
      <vt:lpstr>ОСНОВНЫЕ ИТОГИ ИСПОЛНЕНИЯ БЮДЖЕТА ДЯТЬКОВСКОГО РАЙОНА  ПО ДОХОДАМ ЗА 2020 ГОД</vt:lpstr>
      <vt:lpstr>ИСПОЛНЕНИЕ БЮДЖЕТА</vt:lpstr>
      <vt:lpstr>ДИНАМИКА ПОСТУПЛЕНИЯ ДОХОДОВ В БЮДЖЕТ  ДЯТЬКОВСКОГО РАЙОНА В 2018-2020 ГГ.</vt:lpstr>
      <vt:lpstr>СТРУКТУРА ДОХОДОВ БЮДЖЕТА  ДЯТЬКОВСКОГО РАЙОНА ЗА 2018-2020 гг.</vt:lpstr>
      <vt:lpstr>ДИНАМИКА ПОСТУПЛЕНИЯ НАЛОГОВЫХ И НЕНАЛОГОВЫХ ДОХОДОВ  В БЮДЖЕТ ДЯТЬКОВСКОГО РАЙОНА В 2018-2020 гг.</vt:lpstr>
      <vt:lpstr>ДИНАМИКА ОБЪЁМОВ ЗАДОЛЖЕННОСТИ И НЕДОИМКИ ПО НАЛОГОВЫМ ПЛАТЕЖАМ В 2018-2020 ГГ.</vt:lpstr>
      <vt:lpstr>Презентация PowerPoint</vt:lpstr>
      <vt:lpstr>СТРУКТУРА ДОХОДОВ БЮДЖЕТА  ДЯТЬКОВСКОГО РАЙОНА ЗА 2020 ГОД</vt:lpstr>
      <vt:lpstr>СТРУКТУРА  НАЛОГОВЫХ ДОХОДОВ ЗА 2019-2020 ГОДЫ</vt:lpstr>
      <vt:lpstr>ИНФОРМАЦИЯ О ПОСТУПЛЕНИИ НАЛОГОВЫХ И НЕНАЛОГОВЫХ ДОХОДОВ БЮДЖЕТА ДЯТЬКОВСКОГО РАЙОНА В РАЗРЕЗЕ АДМИНИСТРАТОРОВ (ТЫС. РУБЛЕЙ) </vt:lpstr>
      <vt:lpstr>МЕЖБЮДЖЕТНЫЕ ТРАНСФЕРТЫ ИЗ ОБЛАСТНОГО БЮДЖЕТА</vt:lpstr>
      <vt:lpstr>РАСХОДЫ БЮДЖЕТА ДЯТЬКОВСКОГО РАЙОНА</vt:lpstr>
      <vt:lpstr>РАСХОДЫ БЮДЖЕТА ДЯТЬКОВСКОГО  РАЙОНА ПО ОТРАСЛЯМ</vt:lpstr>
      <vt:lpstr>ИСПОЛНЕНИЕ БЮДЖЕТА ДЯТЬКОВСКОГО РАЙОНА  ПО СОЦИАЛЬНО-ЗНАЧИМЫМ РАСХОДАМ</vt:lpstr>
      <vt:lpstr>ДИНАМИКА РАСХОДОВ БЮДЖЕТА ДЯТЬКОВСКОГО РАЙОНА В 2018-2020 ГГ.  ПО ОТРАСЛЯМ</vt:lpstr>
      <vt:lpstr>СТРУКТУРА РАСХОДОВ БЮДЖЕТА  ДЯТЬКОВСКОГО РАЙОНА ЗА 2020 ГОД</vt:lpstr>
      <vt:lpstr>ПОВЫШЕНИЕ СРЕДНЕЙ ЗАРАБОТНОЙ ПЛАТЫ В 2020 ГОДУ ПО УКАЗАМ ПРЕЗИДЕНТА РФ (ПО УЧРЕЖДЕНИЯМ, ФИНАНСИРУЕМЫМ ЗА СЧЕТ СРЕДСТВ БЮДЖЕТА ДЯТЬКОВСКОГО РАЙОНА)</vt:lpstr>
      <vt:lpstr>РАСХОДЫ БЮДЖЕТА ДЯТЬКОВСКОГО РАЙОНА НА ОБРАЗОВАНИЕ (ТЫС. РУБЛЕЙ)</vt:lpstr>
      <vt:lpstr>РАСХОДЫ БЮДЖЕТА ДЯТЬКОВСКОГО РАЙОНА НА КУЛЬТУРУ</vt:lpstr>
      <vt:lpstr>РАСХОДЫ БЮДЖЕТА ДЯТЬКОВСКОГО РАЙОНА НА ФИЗИЧЕСКУЮ КУЛЬТУРУ И СПОРТ</vt:lpstr>
      <vt:lpstr>ИСТОЧНИКИ ФИНАНСИРОВАНИЯ ДЕФИЦИТА БЮДЖЕТА ДЯТЬКОВСКОГО РАЙОНА </vt:lpstr>
      <vt:lpstr>АНАЛИЗ ИСПОЛНЕНИЯ ИСТОЧНИКОВ ФИНАНСИРОВАНИЯ ДЕФИЦИТА БЮДЖЕТА ДЯТЬКОВСКОГО РАЙОНА ЗА 2020 ГОД</vt:lpstr>
      <vt:lpstr>ОБЪЕМ И СТРУКТУРА МУНИЦИПАЛЬНОГО ДОЛГА ДЯТЬКОВСКОГО РАЙОНА</vt:lpstr>
      <vt:lpstr>БЮДЖЕТНЫЕ ПОКАЗАТЕЛИ И МУНИЦИПАЛЬНЫЙ ДОЛГ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 PowerPoint Template ]</dc:title>
  <dc:creator>User</dc:creator>
  <cp:lastModifiedBy>User</cp:lastModifiedBy>
  <cp:revision>174</cp:revision>
  <cp:lastPrinted>2021-03-30T08:13:37Z</cp:lastPrinted>
  <dcterms:created xsi:type="dcterms:W3CDTF">2020-02-21T06:02:27Z</dcterms:created>
  <dcterms:modified xsi:type="dcterms:W3CDTF">2021-05-27T12:42:43Z</dcterms:modified>
</cp:coreProperties>
</file>