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charts/chart8.xml" ContentType="application/vnd.openxmlformats-officedocument.drawingml.chart+xml"/>
  <Override PartName="/ppt/charts/chart9.xml" ContentType="application/vnd.openxmlformats-officedocument.drawingml.chart+xml"/>
  <Override PartName="/ppt/charts/chart10.xml" ContentType="application/vnd.openxmlformats-officedocument.drawingml.chart+xml"/>
  <Override PartName="/ppt/charts/chart11.xml" ContentType="application/vnd.openxmlformats-officedocument.drawingml.chart+xml"/>
  <Override PartName="/ppt/charts/chart12.xml" ContentType="application/vnd.openxmlformats-officedocument.drawingml.chart+xml"/>
  <Override PartName="/ppt/charts/chart13.xml" ContentType="application/vnd.openxmlformats-officedocument.drawingml.chart+xml"/>
  <Override PartName="/ppt/charts/chart14.xml" ContentType="application/vnd.openxmlformats-officedocument.drawingml.chart+xml"/>
  <Override PartName="/ppt/charts/chart15.xml" ContentType="application/vnd.openxmlformats-officedocument.drawingml.chart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charts/chart16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37"/>
  </p:handoutMasterIdLst>
  <p:sldIdLst>
    <p:sldId id="291" r:id="rId2"/>
    <p:sldId id="292" r:id="rId3"/>
    <p:sldId id="293" r:id="rId4"/>
    <p:sldId id="294" r:id="rId5"/>
    <p:sldId id="297" r:id="rId6"/>
    <p:sldId id="298" r:id="rId7"/>
    <p:sldId id="299" r:id="rId8"/>
    <p:sldId id="300" r:id="rId9"/>
    <p:sldId id="301" r:id="rId10"/>
    <p:sldId id="302" r:id="rId11"/>
    <p:sldId id="304" r:id="rId12"/>
    <p:sldId id="305" r:id="rId13"/>
    <p:sldId id="306" r:id="rId14"/>
    <p:sldId id="307" r:id="rId15"/>
    <p:sldId id="310" r:id="rId16"/>
    <p:sldId id="311" r:id="rId17"/>
    <p:sldId id="312" r:id="rId18"/>
    <p:sldId id="280" r:id="rId19"/>
    <p:sldId id="313" r:id="rId20"/>
    <p:sldId id="314" r:id="rId21"/>
    <p:sldId id="315" r:id="rId22"/>
    <p:sldId id="316" r:id="rId23"/>
    <p:sldId id="317" r:id="rId24"/>
    <p:sldId id="318" r:id="rId25"/>
    <p:sldId id="319" r:id="rId26"/>
    <p:sldId id="320" r:id="rId27"/>
    <p:sldId id="321" r:id="rId28"/>
    <p:sldId id="322" r:id="rId29"/>
    <p:sldId id="323" r:id="rId30"/>
    <p:sldId id="324" r:id="rId31"/>
    <p:sldId id="325" r:id="rId32"/>
    <p:sldId id="326" r:id="rId33"/>
    <p:sldId id="327" r:id="rId34"/>
    <p:sldId id="328" r:id="rId35"/>
    <p:sldId id="329" r:id="rId36"/>
  </p:sldIdLst>
  <p:sldSz cx="9144000" cy="6858000" type="screen4x3"/>
  <p:notesSz cx="6797675" cy="9928225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0000FF"/>
    <a:srgbClr val="1F5967"/>
    <a:srgbClr val="256979"/>
    <a:srgbClr val="2C7D90"/>
    <a:srgbClr val="D476D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894" autoAdjust="0"/>
    <p:restoredTop sz="94660"/>
  </p:normalViewPr>
  <p:slideViewPr>
    <p:cSldViewPr>
      <p:cViewPr varScale="1">
        <p:scale>
          <a:sx n="103" d="100"/>
          <a:sy n="103" d="100"/>
        </p:scale>
        <p:origin x="-23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handoutMaster" Target="handoutMasters/handoutMaster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.xlsx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0.xlsx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1.xlsx"/></Relationships>
</file>

<file path=ppt/charts/_rels/chart12.xml.rels><?xml version="1.0" encoding="UTF-8" standalone="yes"?>
<Relationships xmlns="http://schemas.openxmlformats.org/package/2006/relationships"><Relationship Id="rId1" Type="http://schemas.openxmlformats.org/officeDocument/2006/relationships/oleObject" Target="../embeddings/oleObject1.bin"/></Relationships>
</file>

<file path=ppt/charts/_rels/chart1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2.xlsx"/></Relationships>
</file>

<file path=ppt/charts/_rels/chart1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3.xlsx"/></Relationships>
</file>

<file path=ppt/charts/_rels/chart1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4.xlsx"/></Relationships>
</file>

<file path=ppt/charts/_rels/chart1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5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7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8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1600"/>
            </a:pPr>
            <a:r>
              <a:rPr lang="ru-RU" sz="1600" dirty="0">
                <a:solidFill>
                  <a:schemeClr val="tx1"/>
                </a:solidFill>
              </a:rPr>
              <a:t>Объем инвестиций </a:t>
            </a:r>
            <a:endParaRPr lang="ru-RU" sz="1600" dirty="0" smtClean="0">
              <a:solidFill>
                <a:schemeClr val="tx1"/>
              </a:solidFill>
            </a:endParaRPr>
          </a:p>
          <a:p>
            <a:pPr>
              <a:defRPr sz="1600"/>
            </a:pPr>
            <a:r>
              <a:rPr lang="ru-RU" sz="1600" dirty="0" smtClean="0">
                <a:solidFill>
                  <a:schemeClr val="tx1"/>
                </a:solidFill>
              </a:rPr>
              <a:t>(</a:t>
            </a:r>
            <a:r>
              <a:rPr lang="ru-RU" sz="1600" dirty="0">
                <a:solidFill>
                  <a:schemeClr val="tx1"/>
                </a:solidFill>
              </a:rPr>
              <a:t>в основной капитал), млн. руб.</a:t>
            </a:r>
          </a:p>
        </c:rich>
      </c:tx>
      <c:layout/>
      <c:overlay val="0"/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46243671338105291"/>
          <c:y val="0.21741030498805594"/>
          <c:w val="0.46197644706143765"/>
          <c:h val="0.64047582163289196"/>
        </c:manualLayout>
      </c:layout>
      <c:bar3DChart>
        <c:barDir val="bar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chemeClr val="accent2"/>
            </a:solidFill>
          </c:spPr>
          <c:invertIfNegative val="0"/>
          <c:dPt>
            <c:idx val="1"/>
            <c:invertIfNegative val="0"/>
            <c:bubble3D val="0"/>
          </c:dPt>
          <c:dLbls>
            <c:dLbl>
              <c:idx val="0"/>
              <c:layout>
                <c:manualLayout>
                  <c:x val="2.1498355341469995E-2"/>
                  <c:y val="-3.062116971662759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2.7261355881092578E-2"/>
                  <c:y val="-2.679352350204914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6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Лист1!$A$2:$A$3</c:f>
              <c:strCache>
                <c:ptCount val="2"/>
                <c:pt idx="0">
                  <c:v>Фактическое значение за 2021 год</c:v>
                </c:pt>
                <c:pt idx="1">
                  <c:v>Фактическое значение за 2020 год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783.2</c:v>
                </c:pt>
                <c:pt idx="1">
                  <c:v>262.8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box"/>
        <c:axId val="43197568"/>
        <c:axId val="43198720"/>
        <c:axId val="0"/>
      </c:bar3DChart>
      <c:catAx>
        <c:axId val="43197568"/>
        <c:scaling>
          <c:orientation val="minMax"/>
        </c:scaling>
        <c:delete val="0"/>
        <c:axPos val="l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400"/>
            </a:pPr>
            <a:endParaRPr lang="ru-RU"/>
          </a:p>
        </c:txPr>
        <c:crossAx val="43198720"/>
        <c:crosses val="autoZero"/>
        <c:auto val="1"/>
        <c:lblAlgn val="ctr"/>
        <c:lblOffset val="100"/>
        <c:noMultiLvlLbl val="0"/>
      </c:catAx>
      <c:valAx>
        <c:axId val="43198720"/>
        <c:scaling>
          <c:orientation val="minMax"/>
        </c:scaling>
        <c:delete val="0"/>
        <c:axPos val="b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200"/>
            </a:pPr>
            <a:endParaRPr lang="ru-RU"/>
          </a:p>
        </c:txPr>
        <c:crossAx val="43197568"/>
        <c:crosses val="autoZero"/>
        <c:crossBetween val="between"/>
      </c:valAx>
    </c:plotArea>
    <c:plotVisOnly val="1"/>
    <c:dispBlanksAs val="gap"/>
    <c:showDLblsOverMax val="0"/>
  </c:chart>
  <c:spPr>
    <a:solidFill>
      <a:schemeClr val="bg1">
        <a:alpha val="70000"/>
      </a:schemeClr>
    </a:solidFill>
    <a:ln>
      <a:noFill/>
    </a:ln>
  </c:spPr>
  <c:txPr>
    <a:bodyPr/>
    <a:lstStyle/>
    <a:p>
      <a:pPr>
        <a:defRPr sz="1800">
          <a:latin typeface="Times New Roman" pitchFamily="18" charset="0"/>
          <a:cs typeface="Times New Roman" pitchFamily="18" charset="0"/>
        </a:defRPr>
      </a:pPr>
      <a:endParaRPr lang="ru-RU"/>
    </a:p>
  </c:txPr>
  <c:externalData r:id="rId1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 dirty="0" smtClean="0"/>
              <a:t>2021 </a:t>
            </a:r>
            <a:r>
              <a:rPr lang="ru-RU" dirty="0"/>
              <a:t>год</a:t>
            </a:r>
          </a:p>
        </c:rich>
      </c:tx>
      <c:overlay val="0"/>
    </c:title>
    <c:autoTitleDeleted val="0"/>
    <c:view3D>
      <c:rotX val="30"/>
      <c:rotY val="21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'диагр презентация'!$C$17</c:f>
              <c:strCache>
                <c:ptCount val="1"/>
                <c:pt idx="0">
                  <c:v>2021 год</c:v>
                </c:pt>
              </c:strCache>
            </c:strRef>
          </c:tx>
          <c:explosion val="25"/>
          <c:dPt>
            <c:idx val="2"/>
            <c:bubble3D val="0"/>
            <c:spPr>
              <a:solidFill>
                <a:srgbClr val="FFFF00"/>
              </a:solidFill>
            </c:spPr>
          </c:dPt>
          <c:dPt>
            <c:idx val="4"/>
            <c:bubble3D val="0"/>
            <c:spPr>
              <a:solidFill>
                <a:schemeClr val="bg2">
                  <a:lumMod val="50000"/>
                  <a:lumOff val="50000"/>
                </a:schemeClr>
              </a:solidFill>
            </c:spPr>
          </c:dPt>
          <c:dPt>
            <c:idx val="5"/>
            <c:bubble3D val="0"/>
            <c:spPr>
              <a:solidFill>
                <a:srgbClr val="0000FF"/>
              </a:solidFill>
            </c:spPr>
          </c:dPt>
          <c:dLbls>
            <c:dLbl>
              <c:idx val="1"/>
              <c:layout>
                <c:manualLayout>
                  <c:x val="7.7777777777777779E-2"/>
                  <c:y val="-5.8789764100285156E-2"/>
                </c:manualLayout>
              </c:layout>
              <c:tx>
                <c:rich>
                  <a:bodyPr/>
                  <a:lstStyle/>
                  <a:p>
                    <a:r>
                      <a:rPr lang="en-US" smtClean="0"/>
                      <a:t>1,15%</a:t>
                    </a:r>
                    <a:endParaRPr lang="en-US"/>
                  </a:p>
                </c:rich>
              </c:tx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separator>, </c:separator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0.24444444444444444"/>
                  <c:y val="4.1498657011965992E-2"/>
                </c:manualLayout>
              </c:layout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separator>, </c:separator>
            </c:dLbl>
            <c:dLbl>
              <c:idx val="3"/>
              <c:layout>
                <c:manualLayout>
                  <c:x val="4.1666447944007E-2"/>
                  <c:y val="9.3371978276923479E-2"/>
                </c:manualLayout>
              </c:layout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separator>, </c:separator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-0.11111132983377078"/>
                  <c:y val="6.3134869546085298E-2"/>
                </c:manualLayout>
              </c:layout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separator>, </c:separator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5"/>
              <c:layout>
                <c:manualLayout>
                  <c:x val="-8.6111111111111124E-2"/>
                  <c:y val="-6.9164428353276648E-3"/>
                </c:manualLayout>
              </c:layout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separator>, </c:separator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numFmt formatCode="0.00%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/>
                </a:pPr>
                <a:endParaRPr lang="ru-RU"/>
              </a:p>
            </c:txPr>
            <c:dLblPos val="outEnd"/>
            <c:showLegendKey val="0"/>
            <c:showVal val="0"/>
            <c:showCatName val="0"/>
            <c:showSerName val="0"/>
            <c:showPercent val="1"/>
            <c:showBubbleSize val="0"/>
            <c:separator>, </c:separator>
            <c:showLeaderLines val="1"/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'диагр презентация'!$A$18:$A$24</c:f>
              <c:strCache>
                <c:ptCount val="6"/>
                <c:pt idx="0">
                  <c:v>Налог на доходы физических лиц</c:v>
                </c:pt>
                <c:pt idx="1">
                  <c:v>Налоги на товары (работы, услуги), реализуемые на территории РФ</c:v>
                </c:pt>
                <c:pt idx="2">
                  <c:v>Единый налог на вмененный доход для отдельных видов деятельности</c:v>
                </c:pt>
                <c:pt idx="3">
                  <c:v>Единый сельскохозяйственный налог</c:v>
                </c:pt>
                <c:pt idx="4">
                  <c:v>Налог, взимаемый в связи с применением патентной системы налогообложения</c:v>
                </c:pt>
                <c:pt idx="5">
                  <c:v>Государственная пошлина</c:v>
                </c:pt>
              </c:strCache>
            </c:strRef>
          </c:cat>
          <c:val>
            <c:numRef>
              <c:f>'диагр презентация'!$C$18:$C$24</c:f>
              <c:numCache>
                <c:formatCode>#,##0.00</c:formatCode>
                <c:ptCount val="7"/>
                <c:pt idx="0">
                  <c:v>238170.3</c:v>
                </c:pt>
                <c:pt idx="1">
                  <c:v>3035.1</c:v>
                </c:pt>
                <c:pt idx="2">
                  <c:v>4092.3</c:v>
                </c:pt>
                <c:pt idx="3">
                  <c:v>129</c:v>
                </c:pt>
                <c:pt idx="4">
                  <c:v>9852.7000000000007</c:v>
                </c:pt>
                <c:pt idx="5">
                  <c:v>6553.7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  <c:showLeaderLines val="1"/>
        </c:dLbls>
      </c:pie3DChart>
    </c:plotArea>
    <c:plotVisOnly val="1"/>
    <c:dispBlanksAs val="gap"/>
    <c:showDLblsOverMax val="0"/>
  </c:chart>
  <c:spPr>
    <a:solidFill>
      <a:schemeClr val="bg1"/>
    </a:solidFill>
    <a:ln>
      <a:noFill/>
    </a:ln>
  </c:spPr>
  <c:externalData r:id="rId1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2021</a:t>
            </a:r>
            <a:r>
              <a:rPr lang="ru-RU" dirty="0" smtClean="0"/>
              <a:t>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год</a:t>
            </a:r>
          </a:p>
          <a:p>
            <a:pPr>
              <a:defRPr/>
            </a:pPr>
            <a:r>
              <a:rPr lang="ru-RU" sz="1400" b="0" dirty="0">
                <a:latin typeface="Times New Roman" pitchFamily="18" charset="0"/>
                <a:cs typeface="Times New Roman" pitchFamily="18" charset="0"/>
              </a:rPr>
              <a:t>(тыс</a:t>
            </a:r>
            <a:r>
              <a:rPr lang="ru-RU" sz="1400" b="0" dirty="0" smtClean="0">
                <a:latin typeface="Times New Roman" pitchFamily="18" charset="0"/>
                <a:cs typeface="Times New Roman" pitchFamily="18" charset="0"/>
              </a:rPr>
              <a:t>. руб</a:t>
            </a:r>
            <a:r>
              <a:rPr lang="ru-RU" sz="1400" b="0" dirty="0">
                <a:latin typeface="Times New Roman" pitchFamily="18" charset="0"/>
                <a:cs typeface="Times New Roman" pitchFamily="18" charset="0"/>
              </a:rPr>
              <a:t>.)</a:t>
            </a:r>
          </a:p>
        </c:rich>
      </c:tx>
      <c:overlay val="0"/>
    </c:title>
    <c:autoTitleDeleted val="0"/>
    <c:view3D>
      <c:rotX val="15"/>
      <c:rotY val="2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stacked"/>
        <c:varyColors val="0"/>
        <c:ser>
          <c:idx val="0"/>
          <c:order val="0"/>
          <c:tx>
            <c:strRef>
              <c:f>'диаграммы3 (2)'!$B$313</c:f>
              <c:strCache>
                <c:ptCount val="1"/>
                <c:pt idx="0">
                  <c:v>2021 год</c:v>
                </c:pt>
              </c:strCache>
            </c:strRef>
          </c:tx>
          <c:invertIfNegative val="0"/>
          <c:dPt>
            <c:idx val="0"/>
            <c:invertIfNegative val="0"/>
            <c:bubble3D val="0"/>
            <c:spPr>
              <a:solidFill>
                <a:schemeClr val="accent6"/>
              </a:solidFill>
            </c:spPr>
          </c:dPt>
          <c:dPt>
            <c:idx val="1"/>
            <c:invertIfNegative val="0"/>
            <c:bubble3D val="0"/>
            <c:spPr>
              <a:solidFill>
                <a:srgbClr val="0000FF"/>
              </a:solidFill>
            </c:spPr>
          </c:dPt>
          <c:dPt>
            <c:idx val="2"/>
            <c:invertIfNegative val="0"/>
            <c:bubble3D val="0"/>
            <c:spPr>
              <a:solidFill>
                <a:schemeClr val="accent5"/>
              </a:solidFill>
            </c:spPr>
          </c:dPt>
          <c:dPt>
            <c:idx val="3"/>
            <c:invertIfNegative val="0"/>
            <c:bubble3D val="0"/>
            <c:spPr>
              <a:solidFill>
                <a:schemeClr val="accent1"/>
              </a:solidFill>
            </c:spPr>
          </c:dPt>
          <c:dLbls>
            <c:dLbl>
              <c:idx val="0"/>
              <c:layout>
                <c:manualLayout>
                  <c:x val="-3.7760108849926183E-17"/>
                  <c:y val="-0.11288333155564308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2.0596660940686807E-3"/>
                  <c:y val="-0.156299997538582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1.8536994846618124E-2"/>
                  <c:y val="-0.18234999712834651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2.2656327034755487E-2"/>
                  <c:y val="-0.32128332827375339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solidFill>
                <a:schemeClr val="tx1"/>
              </a:solidFill>
            </c:spPr>
            <c:txPr>
              <a:bodyPr/>
              <a:lstStyle/>
              <a:p>
                <a:pPr>
                  <a:defRPr>
                    <a:solidFill>
                      <a:schemeClr val="bg2"/>
                    </a:solidFill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'диаграммы3 (2)'!$A$314:$A$317</c:f>
              <c:strCache>
                <c:ptCount val="4"/>
                <c:pt idx="0">
                  <c:v>Иные МБТ</c:v>
                </c:pt>
                <c:pt idx="1">
                  <c:v>Субсидии</c:v>
                </c:pt>
                <c:pt idx="2">
                  <c:v>Дотации</c:v>
                </c:pt>
                <c:pt idx="3">
                  <c:v>Субвенции</c:v>
                </c:pt>
              </c:strCache>
            </c:strRef>
          </c:cat>
          <c:val>
            <c:numRef>
              <c:f>'диаграммы3 (2)'!$B$323:$B$326</c:f>
              <c:numCache>
                <c:formatCode>0.0</c:formatCode>
                <c:ptCount val="4"/>
                <c:pt idx="0">
                  <c:v>30249.569</c:v>
                </c:pt>
                <c:pt idx="1">
                  <c:v>68582.25</c:v>
                </c:pt>
                <c:pt idx="2">
                  <c:v>142023.5</c:v>
                </c:pt>
                <c:pt idx="3">
                  <c:v>442861.7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box"/>
        <c:axId val="45160704"/>
        <c:axId val="45169280"/>
        <c:axId val="0"/>
      </c:bar3DChart>
      <c:catAx>
        <c:axId val="45160704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45169280"/>
        <c:crosses val="autoZero"/>
        <c:auto val="1"/>
        <c:lblAlgn val="ctr"/>
        <c:lblOffset val="100"/>
        <c:noMultiLvlLbl val="0"/>
      </c:catAx>
      <c:valAx>
        <c:axId val="45169280"/>
        <c:scaling>
          <c:orientation val="minMax"/>
        </c:scaling>
        <c:delete val="0"/>
        <c:axPos val="l"/>
        <c:majorGridlines/>
        <c:numFmt formatCode="0.0" sourceLinked="1"/>
        <c:majorTickMark val="out"/>
        <c:minorTickMark val="none"/>
        <c:tickLblPos val="nextTo"/>
        <c:crossAx val="45160704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 sz="1600">
                <a:latin typeface="Times New Roman" pitchFamily="18" charset="0"/>
                <a:cs typeface="Times New Roman" pitchFamily="18" charset="0"/>
              </a:rPr>
              <a:t>2020</a:t>
            </a:r>
            <a:r>
              <a:rPr lang="ru-RU"/>
              <a:t> год</a:t>
            </a:r>
          </a:p>
          <a:p>
            <a:pPr>
              <a:defRPr/>
            </a:pPr>
            <a:r>
              <a:rPr lang="ru-RU" sz="1400" b="0">
                <a:latin typeface="Times New Roman" pitchFamily="18" charset="0"/>
                <a:cs typeface="Times New Roman" pitchFamily="18" charset="0"/>
              </a:rPr>
              <a:t>(тыс.руб.)</a:t>
            </a:r>
          </a:p>
        </c:rich>
      </c:tx>
      <c:overlay val="0"/>
    </c:title>
    <c:autoTitleDeleted val="0"/>
    <c:view3D>
      <c:rotX val="15"/>
      <c:rotY val="2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3078391018884081"/>
          <c:y val="0.26296296296296295"/>
          <c:w val="0.85416017461474469"/>
          <c:h val="0.62575605132691747"/>
        </c:manualLayout>
      </c:layout>
      <c:bar3DChart>
        <c:barDir val="col"/>
        <c:grouping val="stacked"/>
        <c:varyColors val="0"/>
        <c:ser>
          <c:idx val="0"/>
          <c:order val="0"/>
          <c:tx>
            <c:strRef>
              <c:f>'[Диаграмма в Microsoft PowerPoint]диаграммы3 (2)'!$B$322</c:f>
              <c:strCache>
                <c:ptCount val="1"/>
                <c:pt idx="0">
                  <c:v>2020 год</c:v>
                </c:pt>
              </c:strCache>
            </c:strRef>
          </c:tx>
          <c:invertIfNegative val="0"/>
          <c:dPt>
            <c:idx val="0"/>
            <c:invertIfNegative val="0"/>
            <c:bubble3D val="0"/>
            <c:spPr>
              <a:solidFill>
                <a:schemeClr val="accent6"/>
              </a:solidFill>
            </c:spPr>
          </c:dPt>
          <c:dPt>
            <c:idx val="1"/>
            <c:invertIfNegative val="0"/>
            <c:bubble3D val="0"/>
            <c:spPr>
              <a:solidFill>
                <a:srgbClr val="0000FF"/>
              </a:solidFill>
            </c:spPr>
          </c:dPt>
          <c:dPt>
            <c:idx val="2"/>
            <c:invertIfNegative val="0"/>
            <c:bubble3D val="0"/>
            <c:spPr>
              <a:solidFill>
                <a:schemeClr val="accent1">
                  <a:lumMod val="40000"/>
                  <a:lumOff val="60000"/>
                </a:schemeClr>
              </a:solidFill>
            </c:spPr>
          </c:dPt>
          <c:dPt>
            <c:idx val="3"/>
            <c:invertIfNegative val="0"/>
            <c:bubble3D val="0"/>
            <c:spPr>
              <a:solidFill>
                <a:schemeClr val="tx2">
                  <a:lumMod val="50000"/>
                </a:schemeClr>
              </a:solidFill>
            </c:spPr>
          </c:dPt>
          <c:dLbls>
            <c:dLbl>
              <c:idx val="0"/>
              <c:layout>
                <c:manualLayout>
                  <c:x val="-1.505591519641445E-2"/>
                  <c:y val="-8.7962962962963048E-2"/>
                </c:manualLayout>
              </c:layout>
              <c:tx>
                <c:rich>
                  <a:bodyPr/>
                  <a:lstStyle/>
                  <a:p>
                    <a:r>
                      <a:rPr lang="en-US" dirty="0">
                        <a:solidFill>
                          <a:srgbClr val="000000"/>
                        </a:solidFill>
                      </a:rPr>
                      <a:t>21099,8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1.505591519641449E-2"/>
                  <c:y val="-0.1388888888888889"/>
                </c:manualLayout>
              </c:layout>
              <c:tx>
                <c:rich>
                  <a:bodyPr/>
                  <a:lstStyle/>
                  <a:p>
                    <a:r>
                      <a:rPr lang="en-US" dirty="0">
                        <a:solidFill>
                          <a:srgbClr val="000000"/>
                        </a:solidFill>
                      </a:rPr>
                      <a:t>68370,7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4.3016900561184263E-3"/>
                  <c:y val="-0.14814814814814806"/>
                </c:manualLayout>
              </c:layout>
              <c:tx>
                <c:rich>
                  <a:bodyPr/>
                  <a:lstStyle/>
                  <a:p>
                    <a:r>
                      <a:rPr lang="en-US" dirty="0">
                        <a:solidFill>
                          <a:srgbClr val="000000"/>
                        </a:solidFill>
                      </a:rPr>
                      <a:t>126480,0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8.6033801122368525E-3"/>
                  <c:y val="-0.28240740740740738"/>
                </c:manualLayout>
              </c:layout>
              <c:tx>
                <c:rich>
                  <a:bodyPr/>
                  <a:lstStyle/>
                  <a:p>
                    <a:r>
                      <a:rPr lang="en-US" dirty="0">
                        <a:solidFill>
                          <a:srgbClr val="000000"/>
                        </a:solidFill>
                      </a:rPr>
                      <a:t>412767,1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solidFill>
                <a:schemeClr val="tx1"/>
              </a:solidFill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'[Диаграмма в Microsoft PowerPoint]диаграммы3 (2)'!$A$323:$A$326</c:f>
              <c:strCache>
                <c:ptCount val="4"/>
                <c:pt idx="0">
                  <c:v>Иные МБТ</c:v>
                </c:pt>
                <c:pt idx="1">
                  <c:v>Субсидии</c:v>
                </c:pt>
                <c:pt idx="2">
                  <c:v>Дотации</c:v>
                </c:pt>
                <c:pt idx="3">
                  <c:v>Субвенции</c:v>
                </c:pt>
              </c:strCache>
            </c:strRef>
          </c:cat>
          <c:val>
            <c:numRef>
              <c:f>'[Диаграмма в Microsoft PowerPoint]диаграммы3 (2)'!$B$323:$B$326</c:f>
              <c:numCache>
                <c:formatCode>0.0</c:formatCode>
                <c:ptCount val="4"/>
                <c:pt idx="0">
                  <c:v>21099.765879999999</c:v>
                </c:pt>
                <c:pt idx="1">
                  <c:v>68370.729040000006</c:v>
                </c:pt>
                <c:pt idx="2">
                  <c:v>126480</c:v>
                </c:pt>
                <c:pt idx="3">
                  <c:v>412767.14966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45495040"/>
        <c:axId val="45496576"/>
        <c:axId val="0"/>
      </c:bar3DChart>
      <c:catAx>
        <c:axId val="45495040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45496576"/>
        <c:crosses val="autoZero"/>
        <c:auto val="1"/>
        <c:lblAlgn val="ctr"/>
        <c:lblOffset val="100"/>
        <c:noMultiLvlLbl val="0"/>
      </c:catAx>
      <c:valAx>
        <c:axId val="45496576"/>
        <c:scaling>
          <c:orientation val="minMax"/>
        </c:scaling>
        <c:delete val="0"/>
        <c:axPos val="l"/>
        <c:majorGridlines/>
        <c:numFmt formatCode="0.0" sourceLinked="1"/>
        <c:majorTickMark val="out"/>
        <c:minorTickMark val="none"/>
        <c:tickLblPos val="nextTo"/>
        <c:crossAx val="45495040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11343090618136446"/>
          <c:y val="1.9694013578633127E-2"/>
          <c:w val="0.86791464944066044"/>
          <c:h val="0.89349219168463678"/>
        </c:manualLayout>
      </c:layout>
      <c:barChart>
        <c:barDir val="col"/>
        <c:grouping val="clustered"/>
        <c:varyColors val="0"/>
        <c:ser>
          <c:idx val="0"/>
          <c:order val="0"/>
          <c:spPr>
            <a:solidFill>
              <a:schemeClr val="accent3"/>
            </a:solidFill>
          </c:spPr>
          <c:invertIfNegative val="0"/>
          <c:dPt>
            <c:idx val="0"/>
            <c:invertIfNegative val="0"/>
            <c:bubble3D val="0"/>
            <c:spPr>
              <a:solidFill>
                <a:schemeClr val="tx2">
                  <a:lumMod val="50000"/>
                </a:schemeClr>
              </a:solidFill>
            </c:spPr>
          </c:dPt>
          <c:dPt>
            <c:idx val="1"/>
            <c:invertIfNegative val="0"/>
            <c:bubble3D val="0"/>
            <c:spPr>
              <a:solidFill>
                <a:schemeClr val="accent1">
                  <a:lumMod val="75000"/>
                </a:schemeClr>
              </a:solidFill>
            </c:spPr>
          </c:dPt>
          <c:dPt>
            <c:idx val="2"/>
            <c:invertIfNegative val="0"/>
            <c:bubble3D val="0"/>
            <c:spPr>
              <a:solidFill>
                <a:schemeClr val="accent6">
                  <a:lumMod val="75000"/>
                </a:schemeClr>
              </a:solidFill>
            </c:spPr>
          </c:dPt>
          <c:dLbls>
            <c:dLbl>
              <c:idx val="0"/>
              <c:tx>
                <c:rich>
                  <a:bodyPr/>
                  <a:lstStyle/>
                  <a:p>
                    <a:r>
                      <a:rPr lang="en-US" dirty="0" smtClean="0"/>
                      <a:t>827939,5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r>
                      <a:rPr lang="en-US" dirty="0" smtClean="0"/>
                      <a:t>879870,6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solidFill>
                <a:schemeClr val="accent3">
                  <a:lumMod val="20000"/>
                  <a:lumOff val="80000"/>
                </a:schemeClr>
              </a:solidFill>
            </c:spPr>
            <c:txPr>
              <a:bodyPr/>
              <a:lstStyle/>
              <a:p>
                <a:pPr>
                  <a:defRPr baseline="0">
                    <a:solidFill>
                      <a:srgbClr val="000000"/>
                    </a:solidFill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Лист1!$B$36:$D$36</c:f>
              <c:strCache>
                <c:ptCount val="3"/>
                <c:pt idx="0">
                  <c:v>2019 год</c:v>
                </c:pt>
                <c:pt idx="1">
                  <c:v>2020 год</c:v>
                </c:pt>
                <c:pt idx="2">
                  <c:v>2021 год</c:v>
                </c:pt>
              </c:strCache>
            </c:strRef>
          </c:cat>
          <c:val>
            <c:numRef>
              <c:f>Лист1!$B$37:$D$37</c:f>
              <c:numCache>
                <c:formatCode>0.0</c:formatCode>
                <c:ptCount val="3"/>
                <c:pt idx="0">
                  <c:v>827939.5</c:v>
                </c:pt>
                <c:pt idx="1">
                  <c:v>879870.6</c:v>
                </c:pt>
                <c:pt idx="2">
                  <c:v>959085.2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43918464"/>
        <c:axId val="43930752"/>
      </c:barChart>
      <c:catAx>
        <c:axId val="43918464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43930752"/>
        <c:crosses val="autoZero"/>
        <c:auto val="1"/>
        <c:lblAlgn val="ctr"/>
        <c:lblOffset val="100"/>
        <c:noMultiLvlLbl val="0"/>
      </c:catAx>
      <c:valAx>
        <c:axId val="43930752"/>
        <c:scaling>
          <c:orientation val="minMax"/>
        </c:scaling>
        <c:delete val="0"/>
        <c:axPos val="l"/>
        <c:majorGridlines>
          <c:spPr>
            <a:ln>
              <a:solidFill>
                <a:schemeClr val="bg1">
                  <a:lumMod val="50000"/>
                  <a:alpha val="50000"/>
                </a:schemeClr>
              </a:solidFill>
            </a:ln>
          </c:spPr>
        </c:majorGridlines>
        <c:numFmt formatCode="0.0" sourceLinked="1"/>
        <c:majorTickMark val="out"/>
        <c:minorTickMark val="none"/>
        <c:tickLblPos val="nextTo"/>
        <c:txPr>
          <a:bodyPr/>
          <a:lstStyle/>
          <a:p>
            <a:pPr>
              <a:defRPr sz="1200"/>
            </a:pPr>
            <a:endParaRPr lang="ru-RU"/>
          </a:p>
        </c:txPr>
        <c:crossAx val="43918464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600"/>
      </a:pPr>
      <a:endParaRPr lang="ru-RU"/>
    </a:p>
  </c:txPr>
  <c:externalData r:id="rId1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31353587051618548"/>
          <c:y val="2.5999327032451329E-2"/>
          <c:w val="0.64896412948381454"/>
          <c:h val="0.80394143842346932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'диагр презентация'!$A$48</c:f>
              <c:strCache>
                <c:ptCount val="1"/>
                <c:pt idx="0">
                  <c:v>2021 год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100"/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'диагр презентация'!$B$47:$K$47</c:f>
              <c:strCache>
                <c:ptCount val="10"/>
                <c:pt idx="0">
                  <c:v>Общегосударственные вопросы</c:v>
                </c:pt>
                <c:pt idx="1">
                  <c:v>Национальная безопасность и правоохранительная деятельность</c:v>
                </c:pt>
                <c:pt idx="2">
                  <c:v>Национальная экономика</c:v>
                </c:pt>
                <c:pt idx="3">
                  <c:v>Жилищно-коммунальное хозяйство</c:v>
                </c:pt>
                <c:pt idx="4">
                  <c:v>Образование</c:v>
                </c:pt>
                <c:pt idx="5">
                  <c:v>Культура, кинематография</c:v>
                </c:pt>
                <c:pt idx="6">
                  <c:v>Физическая культура и спорт</c:v>
                </c:pt>
                <c:pt idx="7">
                  <c:v>Социальная политика</c:v>
                </c:pt>
                <c:pt idx="8">
                  <c:v>Межбюджетные трансферты</c:v>
                </c:pt>
                <c:pt idx="9">
                  <c:v>Национальная оборона</c:v>
                </c:pt>
              </c:strCache>
            </c:strRef>
          </c:cat>
          <c:val>
            <c:numRef>
              <c:f>'диагр презентация'!$B$48:$K$48</c:f>
              <c:numCache>
                <c:formatCode>General</c:formatCode>
                <c:ptCount val="10"/>
                <c:pt idx="0">
                  <c:v>71678.100000000006</c:v>
                </c:pt>
                <c:pt idx="1">
                  <c:v>3818.4</c:v>
                </c:pt>
                <c:pt idx="2">
                  <c:v>5184.2</c:v>
                </c:pt>
                <c:pt idx="3">
                  <c:v>15233.7</c:v>
                </c:pt>
                <c:pt idx="4">
                  <c:v>695530.2</c:v>
                </c:pt>
                <c:pt idx="5" formatCode="0.0">
                  <c:v>73737</c:v>
                </c:pt>
                <c:pt idx="6">
                  <c:v>40811.599999999999</c:v>
                </c:pt>
                <c:pt idx="7">
                  <c:v>41052.5</c:v>
                </c:pt>
                <c:pt idx="8" formatCode="0.0">
                  <c:v>5874</c:v>
                </c:pt>
                <c:pt idx="9">
                  <c:v>4501.3</c:v>
                </c:pt>
              </c:numCache>
            </c:numRef>
          </c:val>
        </c:ser>
        <c:ser>
          <c:idx val="1"/>
          <c:order val="1"/>
          <c:tx>
            <c:strRef>
              <c:f>'диагр презентация'!$A$49</c:f>
              <c:strCache>
                <c:ptCount val="1"/>
                <c:pt idx="0">
                  <c:v>2020 год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100"/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'диагр презентация'!$B$47:$K$47</c:f>
              <c:strCache>
                <c:ptCount val="10"/>
                <c:pt idx="0">
                  <c:v>Общегосударственные вопросы</c:v>
                </c:pt>
                <c:pt idx="1">
                  <c:v>Национальная безопасность и правоохранительная деятельность</c:v>
                </c:pt>
                <c:pt idx="2">
                  <c:v>Национальная экономика</c:v>
                </c:pt>
                <c:pt idx="3">
                  <c:v>Жилищно-коммунальное хозяйство</c:v>
                </c:pt>
                <c:pt idx="4">
                  <c:v>Образование</c:v>
                </c:pt>
                <c:pt idx="5">
                  <c:v>Культура, кинематография</c:v>
                </c:pt>
                <c:pt idx="6">
                  <c:v>Физическая культура и спорт</c:v>
                </c:pt>
                <c:pt idx="7">
                  <c:v>Социальная политика</c:v>
                </c:pt>
                <c:pt idx="8">
                  <c:v>Межбюджетные трансферты</c:v>
                </c:pt>
                <c:pt idx="9">
                  <c:v>Национальная оборона</c:v>
                </c:pt>
              </c:strCache>
            </c:strRef>
          </c:cat>
          <c:val>
            <c:numRef>
              <c:f>'диагр презентация'!$B$49:$K$49</c:f>
              <c:numCache>
                <c:formatCode>General</c:formatCode>
                <c:ptCount val="10"/>
                <c:pt idx="0">
                  <c:v>66690.8</c:v>
                </c:pt>
                <c:pt idx="1">
                  <c:v>3945.5</c:v>
                </c:pt>
                <c:pt idx="2">
                  <c:v>7662.3</c:v>
                </c:pt>
                <c:pt idx="3">
                  <c:v>2575.5</c:v>
                </c:pt>
                <c:pt idx="4">
                  <c:v>661404.19999999995</c:v>
                </c:pt>
                <c:pt idx="5">
                  <c:v>68702.100000000006</c:v>
                </c:pt>
                <c:pt idx="6" formatCode="0.0">
                  <c:v>18922</c:v>
                </c:pt>
                <c:pt idx="7">
                  <c:v>36806.199999999997</c:v>
                </c:pt>
                <c:pt idx="8">
                  <c:v>6811.1</c:v>
                </c:pt>
                <c:pt idx="9" formatCode="0.0">
                  <c:v>4399</c:v>
                </c:pt>
              </c:numCache>
            </c:numRef>
          </c:val>
        </c:ser>
        <c:ser>
          <c:idx val="2"/>
          <c:order val="2"/>
          <c:tx>
            <c:strRef>
              <c:f>'диагр презентация'!$A$50</c:f>
              <c:strCache>
                <c:ptCount val="1"/>
                <c:pt idx="0">
                  <c:v>2019 год</c:v>
                </c:pt>
              </c:strCache>
            </c:strRef>
          </c:tx>
          <c:spPr>
            <a:solidFill>
              <a:schemeClr val="accent3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100"/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'диагр презентация'!$B$47:$K$47</c:f>
              <c:strCache>
                <c:ptCount val="10"/>
                <c:pt idx="0">
                  <c:v>Общегосударственные вопросы</c:v>
                </c:pt>
                <c:pt idx="1">
                  <c:v>Национальная безопасность и правоохранительная деятельность</c:v>
                </c:pt>
                <c:pt idx="2">
                  <c:v>Национальная экономика</c:v>
                </c:pt>
                <c:pt idx="3">
                  <c:v>Жилищно-коммунальное хозяйство</c:v>
                </c:pt>
                <c:pt idx="4">
                  <c:v>Образование</c:v>
                </c:pt>
                <c:pt idx="5">
                  <c:v>Культура, кинематография</c:v>
                </c:pt>
                <c:pt idx="6">
                  <c:v>Физическая культура и спорт</c:v>
                </c:pt>
                <c:pt idx="7">
                  <c:v>Социальная политика</c:v>
                </c:pt>
                <c:pt idx="8">
                  <c:v>Межбюджетные трансферты</c:v>
                </c:pt>
                <c:pt idx="9">
                  <c:v>Национальная оборона</c:v>
                </c:pt>
              </c:strCache>
            </c:strRef>
          </c:cat>
          <c:val>
            <c:numRef>
              <c:f>'диагр презентация'!$B$50:$K$50</c:f>
              <c:numCache>
                <c:formatCode>General</c:formatCode>
                <c:ptCount val="10"/>
                <c:pt idx="0">
                  <c:v>68194.8</c:v>
                </c:pt>
                <c:pt idx="1">
                  <c:v>3684.5</c:v>
                </c:pt>
                <c:pt idx="2">
                  <c:v>7067.8</c:v>
                </c:pt>
                <c:pt idx="3">
                  <c:v>11015.8</c:v>
                </c:pt>
                <c:pt idx="4">
                  <c:v>587900.4</c:v>
                </c:pt>
                <c:pt idx="5">
                  <c:v>73532.7</c:v>
                </c:pt>
                <c:pt idx="6">
                  <c:v>20248.400000000001</c:v>
                </c:pt>
                <c:pt idx="7">
                  <c:v>41515.1</c:v>
                </c:pt>
                <c:pt idx="8">
                  <c:v>7967.4</c:v>
                </c:pt>
                <c:pt idx="9">
                  <c:v>4322.1000000000004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60"/>
        <c:axId val="45626496"/>
        <c:axId val="45628032"/>
      </c:barChart>
      <c:catAx>
        <c:axId val="45626496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crossAx val="45628032"/>
        <c:crosses val="autoZero"/>
        <c:auto val="1"/>
        <c:lblAlgn val="ctr"/>
        <c:lblOffset val="100"/>
        <c:noMultiLvlLbl val="0"/>
      </c:catAx>
      <c:valAx>
        <c:axId val="45628032"/>
        <c:scaling>
          <c:orientation val="minMax"/>
        </c:scaling>
        <c:delete val="0"/>
        <c:axPos val="b"/>
        <c:majorGridlines/>
        <c:numFmt formatCode="General" sourceLinked="1"/>
        <c:majorTickMark val="out"/>
        <c:minorTickMark val="none"/>
        <c:tickLblPos val="nextTo"/>
        <c:crossAx val="45626496"/>
        <c:crosses val="autoZero"/>
        <c:crossBetween val="between"/>
      </c:valAx>
    </c:plotArea>
    <c:legend>
      <c:legendPos val="b"/>
      <c:overlay val="0"/>
      <c:txPr>
        <a:bodyPr/>
        <a:lstStyle/>
        <a:p>
          <a:pPr>
            <a:defRPr sz="1800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400">
          <a:latin typeface="Times New Roman" pitchFamily="18" charset="0"/>
          <a:cs typeface="Times New Roman" pitchFamily="18" charset="0"/>
        </a:defRPr>
      </a:pPr>
      <a:endParaRPr lang="ru-RU"/>
    </a:p>
  </c:txPr>
  <c:externalData r:id="rId1">
    <c:autoUpdate val="0"/>
  </c:externalData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30"/>
      <c:rotY val="19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"/>
          <c:y val="2.5201448205101396E-4"/>
          <c:w val="0.69323566494650446"/>
          <c:h val="0.99949597103589793"/>
        </c:manualLayout>
      </c:layout>
      <c:pie3DChart>
        <c:varyColors val="1"/>
        <c:ser>
          <c:idx val="0"/>
          <c:order val="0"/>
          <c:explosion val="25"/>
          <c:dPt>
            <c:idx val="0"/>
            <c:bubble3D val="0"/>
            <c:spPr>
              <a:solidFill>
                <a:schemeClr val="accent2"/>
              </a:solidFill>
            </c:spPr>
          </c:dPt>
          <c:dPt>
            <c:idx val="1"/>
            <c:bubble3D val="0"/>
            <c:spPr>
              <a:solidFill>
                <a:srgbClr val="00B0F0"/>
              </a:solidFill>
            </c:spPr>
          </c:dPt>
          <c:dPt>
            <c:idx val="2"/>
            <c:bubble3D val="0"/>
            <c:spPr>
              <a:solidFill>
                <a:srgbClr val="7030A0"/>
              </a:solidFill>
            </c:spPr>
          </c:dPt>
          <c:dPt>
            <c:idx val="3"/>
            <c:bubble3D val="0"/>
            <c:spPr>
              <a:solidFill>
                <a:schemeClr val="accent3">
                  <a:lumMod val="40000"/>
                  <a:lumOff val="60000"/>
                </a:schemeClr>
              </a:solidFill>
            </c:spPr>
          </c:dPt>
          <c:dPt>
            <c:idx val="4"/>
            <c:bubble3D val="0"/>
            <c:spPr>
              <a:solidFill>
                <a:schemeClr val="bg2">
                  <a:lumMod val="50000"/>
                </a:schemeClr>
              </a:solidFill>
            </c:spPr>
          </c:dPt>
          <c:dPt>
            <c:idx val="5"/>
            <c:bubble3D val="0"/>
            <c:spPr>
              <a:solidFill>
                <a:schemeClr val="accent1"/>
              </a:solidFill>
            </c:spPr>
          </c:dPt>
          <c:dPt>
            <c:idx val="6"/>
            <c:bubble3D val="0"/>
            <c:spPr>
              <a:solidFill>
                <a:schemeClr val="accent6"/>
              </a:solidFill>
            </c:spPr>
          </c:dPt>
          <c:dPt>
            <c:idx val="7"/>
            <c:bubble3D val="0"/>
            <c:spPr>
              <a:solidFill>
                <a:schemeClr val="accent3"/>
              </a:solidFill>
            </c:spPr>
          </c:dPt>
          <c:dPt>
            <c:idx val="8"/>
            <c:bubble3D val="0"/>
            <c:spPr>
              <a:solidFill>
                <a:srgbClr val="FF0000"/>
              </a:solidFill>
            </c:spPr>
          </c:dPt>
          <c:dPt>
            <c:idx val="9"/>
            <c:bubble3D val="0"/>
            <c:spPr>
              <a:solidFill>
                <a:srgbClr val="FFFF00"/>
              </a:solidFill>
            </c:spPr>
          </c:dPt>
          <c:dPt>
            <c:idx val="10"/>
            <c:bubble3D val="0"/>
            <c:spPr>
              <a:solidFill>
                <a:schemeClr val="tx2"/>
              </a:solidFill>
            </c:spPr>
          </c:dPt>
          <c:dLbls>
            <c:dLbl>
              <c:idx val="0"/>
              <c:layout>
                <c:manualLayout>
                  <c:x val="2.6071982340126459E-2"/>
                  <c:y val="0"/>
                </c:manualLayout>
              </c:layout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4.6009380600223165E-2"/>
                  <c:y val="0.14524509531620669"/>
                </c:manualLayout>
              </c:layout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-6.1347048395588898E-3"/>
                  <c:y val="0.10893397465641072"/>
                </c:manualLayout>
              </c:layout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-9.2018761200446334E-3"/>
                  <c:y val="6.2247781292274713E-2"/>
                </c:manualLayout>
              </c:layout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-4.6009380600223167E-3"/>
                  <c:y val="1.8155662442735122E-2"/>
                </c:manualLayout>
              </c:layout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8"/>
              <c:layout>
                <c:manualLayout>
                  <c:x val="1.5336460200074387E-2"/>
                  <c:y val="2.8530326695726617E-2"/>
                </c:manualLayout>
              </c:layout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9"/>
              <c:layout>
                <c:manualLayout>
                  <c:x val="7.6682301000371936E-3"/>
                  <c:y val="7.2622649770940489E-2"/>
                </c:manualLayout>
              </c:layout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0"/>
              <c:layout>
                <c:manualLayout>
                  <c:x val="3.0672920400148774E-3"/>
                  <c:y val="1.2968330316239372E-2"/>
                </c:manualLayout>
              </c:layout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numFmt formatCode="0.0%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/>
                </a:pPr>
                <a:endParaRPr lang="ru-RU"/>
              </a:p>
            </c:txPr>
            <c:dLblPos val="outEnd"/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'диагр презентация'!$A$81:$A$91</c:f>
              <c:strCache>
                <c:ptCount val="11"/>
                <c:pt idx="0">
                  <c:v>Общегосударственные вопросы</c:v>
                </c:pt>
                <c:pt idx="1">
                  <c:v>Национальная оборона</c:v>
                </c:pt>
                <c:pt idx="2">
                  <c:v>Национальная безопасность и правоохранительная деятельность</c:v>
                </c:pt>
                <c:pt idx="3">
                  <c:v>Национальная экономика</c:v>
                </c:pt>
                <c:pt idx="4">
                  <c:v>Жилищно-коммунальное хозяйство</c:v>
                </c:pt>
                <c:pt idx="5">
                  <c:v>Образование</c:v>
                </c:pt>
                <c:pt idx="6">
                  <c:v>Культура, кинематография</c:v>
                </c:pt>
                <c:pt idx="7">
                  <c:v>Социальная политика</c:v>
                </c:pt>
                <c:pt idx="8">
                  <c:v>Физическая культура и спорт</c:v>
                </c:pt>
                <c:pt idx="9">
                  <c:v>Обслуживание государственного и муниципального долга</c:v>
                </c:pt>
                <c:pt idx="10">
                  <c:v>Межбюджетные трансферты</c:v>
                </c:pt>
              </c:strCache>
            </c:strRef>
          </c:cat>
          <c:val>
            <c:numRef>
              <c:f>'диагр презентация'!$B$81:$B$91</c:f>
              <c:numCache>
                <c:formatCode>0.0</c:formatCode>
                <c:ptCount val="11"/>
                <c:pt idx="0">
                  <c:v>5.67</c:v>
                </c:pt>
                <c:pt idx="1">
                  <c:v>2.2999999999999998</c:v>
                </c:pt>
                <c:pt idx="2">
                  <c:v>0.4</c:v>
                </c:pt>
                <c:pt idx="3">
                  <c:v>0.54</c:v>
                </c:pt>
                <c:pt idx="4">
                  <c:v>1.59</c:v>
                </c:pt>
                <c:pt idx="5">
                  <c:v>72.5</c:v>
                </c:pt>
                <c:pt idx="6">
                  <c:v>7.68</c:v>
                </c:pt>
                <c:pt idx="7">
                  <c:v>4.28</c:v>
                </c:pt>
                <c:pt idx="8">
                  <c:v>4.26</c:v>
                </c:pt>
                <c:pt idx="9">
                  <c:v>0.17</c:v>
                </c:pt>
                <c:pt idx="10">
                  <c:v>0.6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egendEntry>
        <c:idx val="2"/>
        <c:txPr>
          <a:bodyPr/>
          <a:lstStyle/>
          <a:p>
            <a:pPr rtl="0">
              <a:defRPr sz="900" baseline="0"/>
            </a:pPr>
            <a:endParaRPr lang="ru-RU"/>
          </a:p>
        </c:txPr>
      </c:legendEntry>
      <c:layout>
        <c:manualLayout>
          <c:xMode val="edge"/>
          <c:yMode val="edge"/>
          <c:x val="0.68564567705037605"/>
          <c:y val="4.4807112935163799E-4"/>
          <c:w val="0.30464586060486032"/>
          <c:h val="0.99955192887064837"/>
        </c:manualLayout>
      </c:layout>
      <c:overlay val="0"/>
      <c:txPr>
        <a:bodyPr/>
        <a:lstStyle/>
        <a:p>
          <a:pPr rtl="0">
            <a:defRPr sz="1200"/>
          </a:pPr>
          <a:endParaRPr lang="ru-RU"/>
        </a:p>
      </c:txPr>
    </c:legend>
    <c:plotVisOnly val="1"/>
    <c:dispBlanksAs val="gap"/>
    <c:showDLblsOverMax val="0"/>
  </c:chart>
  <c:externalData r:id="rId1">
    <c:autoUpdate val="0"/>
  </c:externalData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'диагр презентация'!$A$117</c:f>
              <c:strCache>
                <c:ptCount val="1"/>
                <c:pt idx="0">
                  <c:v>Кредиты кредитных организаций</c:v>
                </c:pt>
              </c:strCache>
            </c:strRef>
          </c:tx>
          <c:invertIfNegative val="0"/>
          <c:dLbls>
            <c:spPr>
              <a:solidFill>
                <a:schemeClr val="accent1">
                  <a:lumMod val="20000"/>
                  <a:lumOff val="80000"/>
                </a:schemeClr>
              </a:solidFill>
            </c:spPr>
            <c:txPr>
              <a:bodyPr/>
              <a:lstStyle/>
              <a:p>
                <a:pPr>
                  <a:defRPr sz="1600" baseline="0">
                    <a:solidFill>
                      <a:srgbClr val="000000"/>
                    </a:solidFill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'диагр презентация'!$B$116:$D$116</c:f>
              <c:strCache>
                <c:ptCount val="3"/>
                <c:pt idx="0">
                  <c:v>2019 год</c:v>
                </c:pt>
                <c:pt idx="1">
                  <c:v>2020 год</c:v>
                </c:pt>
                <c:pt idx="2">
                  <c:v>2021 год</c:v>
                </c:pt>
              </c:strCache>
            </c:strRef>
          </c:cat>
          <c:val>
            <c:numRef>
              <c:f>'диагр презентация'!$B$117:$D$117</c:f>
              <c:numCache>
                <c:formatCode>General</c:formatCode>
                <c:ptCount val="3"/>
                <c:pt idx="0">
                  <c:v>25000</c:v>
                </c:pt>
                <c:pt idx="1">
                  <c:v>25000</c:v>
                </c:pt>
                <c:pt idx="2" formatCode="#,##0">
                  <c:v>24000</c:v>
                </c:pt>
              </c:numCache>
            </c:numRef>
          </c:val>
        </c:ser>
        <c:ser>
          <c:idx val="1"/>
          <c:order val="1"/>
          <c:tx>
            <c:strRef>
              <c:f>'диагр презентация'!$A$118</c:f>
              <c:strCache>
                <c:ptCount val="1"/>
                <c:pt idx="0">
                  <c:v>Бюджетные кредиты от других бюджетов бюджетной системы Российской Федерации</c:v>
                </c:pt>
              </c:strCache>
            </c:strRef>
          </c:tx>
          <c:invertIfNegative val="0"/>
          <c:dLbls>
            <c:spPr>
              <a:solidFill>
                <a:schemeClr val="accent2">
                  <a:lumMod val="20000"/>
                  <a:lumOff val="80000"/>
                </a:schemeClr>
              </a:solidFill>
            </c:spPr>
            <c:txPr>
              <a:bodyPr/>
              <a:lstStyle/>
              <a:p>
                <a:pPr>
                  <a:defRPr sz="1600" baseline="0">
                    <a:solidFill>
                      <a:srgbClr val="000000"/>
                    </a:solidFill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'диагр презентация'!$B$116:$D$116</c:f>
              <c:strCache>
                <c:ptCount val="3"/>
                <c:pt idx="0">
                  <c:v>2019 год</c:v>
                </c:pt>
                <c:pt idx="1">
                  <c:v>2020 год</c:v>
                </c:pt>
                <c:pt idx="2">
                  <c:v>2021 год</c:v>
                </c:pt>
              </c:strCache>
            </c:strRef>
          </c:cat>
          <c:val>
            <c:numRef>
              <c:f>'диагр презентация'!$B$118:$D$118</c:f>
              <c:numCache>
                <c:formatCode>General</c:formatCode>
                <c:ptCount val="3"/>
                <c:pt idx="0">
                  <c:v>0</c:v>
                </c:pt>
                <c:pt idx="1">
                  <c:v>0</c:v>
                </c:pt>
                <c:pt idx="2" formatCode="#,##0">
                  <c:v>0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48137728"/>
        <c:axId val="48139264"/>
      </c:barChart>
      <c:catAx>
        <c:axId val="48137728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600"/>
            </a:pPr>
            <a:endParaRPr lang="ru-RU"/>
          </a:p>
        </c:txPr>
        <c:crossAx val="48139264"/>
        <c:crosses val="autoZero"/>
        <c:auto val="1"/>
        <c:lblAlgn val="ctr"/>
        <c:lblOffset val="100"/>
        <c:noMultiLvlLbl val="0"/>
      </c:catAx>
      <c:valAx>
        <c:axId val="48139264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48137728"/>
        <c:crosses val="autoZero"/>
        <c:crossBetween val="between"/>
      </c:valAx>
    </c:plotArea>
    <c:legend>
      <c:legendPos val="b"/>
      <c:overlay val="0"/>
      <c:txPr>
        <a:bodyPr/>
        <a:lstStyle/>
        <a:p>
          <a:pPr>
            <a:defRPr sz="1400"/>
          </a:pPr>
          <a:endParaRPr lang="ru-RU"/>
        </a:p>
      </c:txPr>
    </c:legend>
    <c:plotVisOnly val="1"/>
    <c:dispBlanksAs val="gap"/>
    <c:showDLblsOverMax val="0"/>
  </c:chart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1600"/>
            </a:pPr>
            <a:r>
              <a:rPr lang="ru-RU" sz="1600" dirty="0">
                <a:solidFill>
                  <a:schemeClr val="tx1"/>
                </a:solidFill>
              </a:rPr>
              <a:t>Объем </a:t>
            </a:r>
            <a:r>
              <a:rPr lang="ru-RU" sz="1600" dirty="0" smtClean="0">
                <a:solidFill>
                  <a:schemeClr val="tx1"/>
                </a:solidFill>
              </a:rPr>
              <a:t>розничной торговли, </a:t>
            </a:r>
          </a:p>
          <a:p>
            <a:pPr>
              <a:defRPr sz="1600"/>
            </a:pPr>
            <a:r>
              <a:rPr lang="ru-RU" sz="1600" dirty="0" smtClean="0">
                <a:solidFill>
                  <a:schemeClr val="tx1"/>
                </a:solidFill>
              </a:rPr>
              <a:t>млн</a:t>
            </a:r>
            <a:r>
              <a:rPr lang="ru-RU" sz="1600" dirty="0">
                <a:solidFill>
                  <a:schemeClr val="tx1"/>
                </a:solidFill>
              </a:rPr>
              <a:t>. руб.</a:t>
            </a:r>
          </a:p>
        </c:rich>
      </c:tx>
      <c:layout/>
      <c:overlay val="0"/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47818397162220072"/>
          <c:y val="0.21741030498805594"/>
          <c:w val="0.4651258987096672"/>
          <c:h val="0.67954945891549223"/>
        </c:manualLayout>
      </c:layout>
      <c:bar3DChart>
        <c:barDir val="bar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chemeClr val="accent2"/>
            </a:solidFill>
          </c:spPr>
          <c:invertIfNegative val="0"/>
          <c:dLbls>
            <c:dLbl>
              <c:idx val="0"/>
              <c:layout>
                <c:manualLayout>
                  <c:x val="2.6761411430475862E-2"/>
                  <c:y val="-3.827646214578456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2.5397971653943214E-2"/>
                  <c:y val="-3.827646214578449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6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Лист1!$A$2:$A$3</c:f>
              <c:strCache>
                <c:ptCount val="2"/>
                <c:pt idx="0">
                  <c:v>Фактическое значение за 2021 год</c:v>
                </c:pt>
                <c:pt idx="1">
                  <c:v>Фактическое значение за 2020 год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3326</c:v>
                </c:pt>
                <c:pt idx="1">
                  <c:v>3261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box"/>
        <c:axId val="43226624"/>
        <c:axId val="43241856"/>
        <c:axId val="0"/>
      </c:bar3DChart>
      <c:catAx>
        <c:axId val="43226624"/>
        <c:scaling>
          <c:orientation val="minMax"/>
        </c:scaling>
        <c:delete val="0"/>
        <c:axPos val="l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400"/>
            </a:pPr>
            <a:endParaRPr lang="ru-RU"/>
          </a:p>
        </c:txPr>
        <c:crossAx val="43241856"/>
        <c:crosses val="autoZero"/>
        <c:auto val="1"/>
        <c:lblAlgn val="ctr"/>
        <c:lblOffset val="100"/>
        <c:noMultiLvlLbl val="0"/>
      </c:catAx>
      <c:valAx>
        <c:axId val="43241856"/>
        <c:scaling>
          <c:orientation val="minMax"/>
        </c:scaling>
        <c:delete val="0"/>
        <c:axPos val="b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200"/>
            </a:pPr>
            <a:endParaRPr lang="ru-RU"/>
          </a:p>
        </c:txPr>
        <c:crossAx val="43226624"/>
        <c:crosses val="autoZero"/>
        <c:crossBetween val="between"/>
      </c:valAx>
    </c:plotArea>
    <c:plotVisOnly val="1"/>
    <c:dispBlanksAs val="gap"/>
    <c:showDLblsOverMax val="0"/>
  </c:chart>
  <c:spPr>
    <a:solidFill>
      <a:schemeClr val="bg1">
        <a:alpha val="70000"/>
      </a:schemeClr>
    </a:solidFill>
    <a:ln>
      <a:noFill/>
    </a:ln>
  </c:spPr>
  <c:txPr>
    <a:bodyPr/>
    <a:lstStyle/>
    <a:p>
      <a:pPr>
        <a:defRPr sz="1800">
          <a:latin typeface="Times New Roman" pitchFamily="18" charset="0"/>
          <a:cs typeface="Times New Roman" pitchFamily="18" charset="0"/>
        </a:defRPr>
      </a:pPr>
      <a:endParaRPr lang="ru-RU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Лист1!$A$2</c:f>
              <c:strCache>
                <c:ptCount val="1"/>
                <c:pt idx="0">
                  <c:v>Налоговые и неналоговые доходы </c:v>
                </c:pt>
              </c:strCache>
            </c:strRef>
          </c:tx>
          <c:invertIfNegative val="0"/>
          <c:dLbls>
            <c:spPr>
              <a:solidFill>
                <a:schemeClr val="accent1">
                  <a:lumMod val="20000"/>
                  <a:lumOff val="80000"/>
                </a:schemeClr>
              </a:solidFill>
            </c:spPr>
            <c:txPr>
              <a:bodyPr/>
              <a:lstStyle/>
              <a:p>
                <a:pPr>
                  <a:defRPr baseline="0">
                    <a:solidFill>
                      <a:srgbClr val="000000"/>
                    </a:solidFill>
                  </a:defRPr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Лист1!$B$1:$D$1</c:f>
              <c:strCache>
                <c:ptCount val="3"/>
                <c:pt idx="0">
                  <c:v>2019 год</c:v>
                </c:pt>
                <c:pt idx="1">
                  <c:v>2020 год</c:v>
                </c:pt>
                <c:pt idx="2">
                  <c:v>2021 год</c:v>
                </c:pt>
              </c:strCache>
            </c:strRef>
          </c:cat>
          <c:val>
            <c:numRef>
              <c:f>Лист1!$B$2:$D$2</c:f>
              <c:numCache>
                <c:formatCode>0.0</c:formatCode>
                <c:ptCount val="3"/>
                <c:pt idx="0">
                  <c:v>246177.66699</c:v>
                </c:pt>
                <c:pt idx="1">
                  <c:v>258030.96356999999</c:v>
                </c:pt>
                <c:pt idx="2">
                  <c:v>280475.67499999999</c:v>
                </c:pt>
              </c:numCache>
            </c:numRef>
          </c:val>
        </c:ser>
        <c:ser>
          <c:idx val="1"/>
          <c:order val="1"/>
          <c:tx>
            <c:strRef>
              <c:f>Лист1!$A$3</c:f>
              <c:strCache>
                <c:ptCount val="1"/>
                <c:pt idx="0">
                  <c:v>Безвозмездные поступления</c:v>
                </c:pt>
              </c:strCache>
            </c:strRef>
          </c:tx>
          <c:invertIfNegative val="0"/>
          <c:dLbls>
            <c:dLbl>
              <c:idx val="0"/>
              <c:spPr>
                <a:solidFill>
                  <a:schemeClr val="accent2">
                    <a:lumMod val="20000"/>
                    <a:lumOff val="80000"/>
                  </a:schemeClr>
                </a:solidFill>
              </c:spPr>
              <c:txPr>
                <a:bodyPr/>
                <a:lstStyle/>
                <a:p>
                  <a:pPr>
                    <a:defRPr baseline="0">
                      <a:solidFill>
                        <a:srgbClr val="000000"/>
                      </a:solidFill>
                    </a:defRPr>
                  </a:pPr>
                  <a:endParaRPr lang="ru-RU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spPr>
                <a:solidFill>
                  <a:schemeClr val="accent2">
                    <a:lumMod val="20000"/>
                    <a:lumOff val="80000"/>
                  </a:schemeClr>
                </a:solidFill>
              </c:spPr>
              <c:txPr>
                <a:bodyPr/>
                <a:lstStyle/>
                <a:p>
                  <a:pPr>
                    <a:defRPr baseline="0">
                      <a:solidFill>
                        <a:srgbClr val="000000"/>
                      </a:solidFill>
                    </a:defRPr>
                  </a:pPr>
                  <a:endParaRPr lang="ru-RU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spPr>
                <a:solidFill>
                  <a:schemeClr val="accent2">
                    <a:lumMod val="20000"/>
                    <a:lumOff val="80000"/>
                  </a:schemeClr>
                </a:solidFill>
              </c:spPr>
              <c:txPr>
                <a:bodyPr/>
                <a:lstStyle/>
                <a:p>
                  <a:pPr>
                    <a:defRPr baseline="0">
                      <a:solidFill>
                        <a:srgbClr val="000000"/>
                      </a:solidFill>
                    </a:defRPr>
                  </a:pPr>
                  <a:endParaRPr lang="ru-RU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solidFill>
                <a:schemeClr val="accent2">
                  <a:lumMod val="20000"/>
                  <a:lumOff val="80000"/>
                </a:schemeClr>
              </a:solidFill>
            </c:sp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Лист1!$B$1:$D$1</c:f>
              <c:strCache>
                <c:ptCount val="3"/>
                <c:pt idx="0">
                  <c:v>2019 год</c:v>
                </c:pt>
                <c:pt idx="1">
                  <c:v>2020 год</c:v>
                </c:pt>
                <c:pt idx="2">
                  <c:v>2021 год</c:v>
                </c:pt>
              </c:strCache>
            </c:strRef>
          </c:cat>
          <c:val>
            <c:numRef>
              <c:f>Лист1!$B$3:$D$3</c:f>
              <c:numCache>
                <c:formatCode>0.0</c:formatCode>
                <c:ptCount val="3"/>
                <c:pt idx="0">
                  <c:v>580340.01497999998</c:v>
                </c:pt>
                <c:pt idx="1">
                  <c:v>628747.64457999996</c:v>
                </c:pt>
                <c:pt idx="2">
                  <c:v>683963.75699999998</c:v>
                </c:pt>
              </c:numCache>
            </c:numRef>
          </c:val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100"/>
        <c:axId val="49350528"/>
        <c:axId val="49352064"/>
      </c:barChart>
      <c:catAx>
        <c:axId val="49350528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49352064"/>
        <c:crosses val="autoZero"/>
        <c:auto val="1"/>
        <c:lblAlgn val="ctr"/>
        <c:lblOffset val="100"/>
        <c:noMultiLvlLbl val="0"/>
      </c:catAx>
      <c:valAx>
        <c:axId val="49352064"/>
        <c:scaling>
          <c:orientation val="minMax"/>
        </c:scaling>
        <c:delete val="0"/>
        <c:axPos val="l"/>
        <c:majorGridlines>
          <c:spPr>
            <a:ln>
              <a:solidFill>
                <a:schemeClr val="bg1">
                  <a:lumMod val="50000"/>
                  <a:alpha val="50000"/>
                </a:schemeClr>
              </a:solidFill>
            </a:ln>
          </c:spPr>
        </c:majorGridlines>
        <c:numFmt formatCode="0.0" sourceLinked="1"/>
        <c:majorTickMark val="out"/>
        <c:minorTickMark val="none"/>
        <c:tickLblPos val="nextTo"/>
        <c:txPr>
          <a:bodyPr/>
          <a:lstStyle/>
          <a:p>
            <a:pPr>
              <a:defRPr sz="1200"/>
            </a:pPr>
            <a:endParaRPr lang="ru-RU"/>
          </a:p>
        </c:txPr>
        <c:crossAx val="49350528"/>
        <c:crosses val="autoZero"/>
        <c:crossBetween val="between"/>
      </c:valAx>
    </c:plotArea>
    <c:legend>
      <c:legendPos val="b"/>
      <c:layout/>
      <c:overlay val="0"/>
    </c:legend>
    <c:plotVisOnly val="1"/>
    <c:dispBlanksAs val="gap"/>
    <c:showDLblsOverMax val="0"/>
  </c:chart>
  <c:txPr>
    <a:bodyPr/>
    <a:lstStyle/>
    <a:p>
      <a:pPr>
        <a:defRPr sz="1600"/>
      </a:pPr>
      <a:endParaRPr lang="ru-RU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bar"/>
        <c:grouping val="stacked"/>
        <c:varyColors val="0"/>
        <c:ser>
          <c:idx val="0"/>
          <c:order val="0"/>
          <c:tx>
            <c:strRef>
              <c:f>Лист1!$A$17</c:f>
              <c:strCache>
                <c:ptCount val="1"/>
                <c:pt idx="0">
                  <c:v>Налоговые доходы 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-2.288304265187437E-2"/>
                  <c:y val="-5.2752840541510936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-2.5743422983358667E-2"/>
                  <c:y val="-4.1127797147268115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-2.8603803314842965E-2"/>
                  <c:y val="-4.5127962009506646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-3.4324563977811556E-2"/>
                  <c:y val="-4.6336131548583404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solidFill>
                <a:schemeClr val="accent1">
                  <a:lumMod val="20000"/>
                  <a:lumOff val="80000"/>
                </a:schemeClr>
              </a:solidFill>
            </c:spPr>
            <c:txPr>
              <a:bodyPr/>
              <a:lstStyle/>
              <a:p>
                <a:pPr>
                  <a:defRPr baseline="0">
                    <a:solidFill>
                      <a:srgbClr val="000000"/>
                    </a:solidFill>
                  </a:defRPr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Лист1!$B$16:$D$16</c:f>
              <c:strCache>
                <c:ptCount val="3"/>
                <c:pt idx="0">
                  <c:v>2019 год</c:v>
                </c:pt>
                <c:pt idx="1">
                  <c:v>2020 год</c:v>
                </c:pt>
                <c:pt idx="2">
                  <c:v>2021 год</c:v>
                </c:pt>
              </c:strCache>
            </c:strRef>
          </c:cat>
          <c:val>
            <c:numRef>
              <c:f>Лист1!$B$17:$D$17</c:f>
              <c:numCache>
                <c:formatCode>#,##0.0</c:formatCode>
                <c:ptCount val="3"/>
                <c:pt idx="0">
                  <c:v>233122.64324999999</c:v>
                </c:pt>
                <c:pt idx="1">
                  <c:v>236884.4</c:v>
                </c:pt>
                <c:pt idx="2">
                  <c:v>261833</c:v>
                </c:pt>
              </c:numCache>
            </c:numRef>
          </c:val>
        </c:ser>
        <c:ser>
          <c:idx val="1"/>
          <c:order val="1"/>
          <c:tx>
            <c:strRef>
              <c:f>Лист1!$A$18</c:f>
              <c:strCache>
                <c:ptCount val="1"/>
                <c:pt idx="0">
                  <c:v>Неналоговые доходы 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-2.8603803314842962E-3"/>
                  <c:y val="-5.0148673340853295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-4.2905704972264445E-3"/>
                  <c:y val="-4.1127797147268115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-4.2905704972264445E-3"/>
                  <c:y val="-4.5127962009506646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-1.4301901657421481E-3"/>
                  <c:y val="-4.7544506140195647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solidFill>
                <a:schemeClr val="accent2">
                  <a:lumMod val="20000"/>
                  <a:lumOff val="80000"/>
                </a:schemeClr>
              </a:solidFill>
            </c:spPr>
            <c:txPr>
              <a:bodyPr/>
              <a:lstStyle/>
              <a:p>
                <a:pPr>
                  <a:defRPr baseline="0">
                    <a:solidFill>
                      <a:srgbClr val="000000"/>
                    </a:solidFill>
                  </a:defRPr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Лист1!$B$16:$D$16</c:f>
              <c:strCache>
                <c:ptCount val="3"/>
                <c:pt idx="0">
                  <c:v>2019 год</c:v>
                </c:pt>
                <c:pt idx="1">
                  <c:v>2020 год</c:v>
                </c:pt>
                <c:pt idx="2">
                  <c:v>2021 год</c:v>
                </c:pt>
              </c:strCache>
            </c:strRef>
          </c:cat>
          <c:val>
            <c:numRef>
              <c:f>Лист1!$B$18:$D$18</c:f>
              <c:numCache>
                <c:formatCode>#,##0.0</c:formatCode>
                <c:ptCount val="3"/>
                <c:pt idx="0">
                  <c:v>13055.023740000001</c:v>
                </c:pt>
                <c:pt idx="1">
                  <c:v>21146.6</c:v>
                </c:pt>
                <c:pt idx="2">
                  <c:v>18642.7</c:v>
                </c:pt>
              </c:numCache>
            </c:numRef>
          </c:val>
        </c:ser>
        <c:ser>
          <c:idx val="2"/>
          <c:order val="2"/>
          <c:tx>
            <c:strRef>
              <c:f>Лист1!$A$19</c:f>
              <c:strCache>
                <c:ptCount val="1"/>
                <c:pt idx="0">
                  <c:v>Безвозмездные поступления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4.7196275469490893E-2"/>
                  <c:y val="-5.2752840541510936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4.7196275469490893E-2"/>
                  <c:y val="-4.1127797147268115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2.5743422983358667E-2"/>
                  <c:y val="-4.5127962009506646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-7.1509508287107412E-3"/>
                  <c:y val="-4.6721630315294929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solidFill>
                <a:schemeClr val="accent3">
                  <a:lumMod val="20000"/>
                  <a:lumOff val="80000"/>
                </a:schemeClr>
              </a:solidFill>
            </c:spPr>
            <c:txPr>
              <a:bodyPr/>
              <a:lstStyle/>
              <a:p>
                <a:pPr>
                  <a:defRPr baseline="0">
                    <a:solidFill>
                      <a:srgbClr val="000000"/>
                    </a:solidFill>
                  </a:defRPr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Лист1!$B$16:$D$16</c:f>
              <c:strCache>
                <c:ptCount val="3"/>
                <c:pt idx="0">
                  <c:v>2019 год</c:v>
                </c:pt>
                <c:pt idx="1">
                  <c:v>2020 год</c:v>
                </c:pt>
                <c:pt idx="2">
                  <c:v>2021 год</c:v>
                </c:pt>
              </c:strCache>
            </c:strRef>
          </c:cat>
          <c:val>
            <c:numRef>
              <c:f>Лист1!$B$19:$D$19</c:f>
              <c:numCache>
                <c:formatCode>#,##0.0</c:formatCode>
                <c:ptCount val="3"/>
                <c:pt idx="0">
                  <c:v>580340.01497999998</c:v>
                </c:pt>
                <c:pt idx="1">
                  <c:v>628747.6</c:v>
                </c:pt>
                <c:pt idx="2">
                  <c:v>683963.75699999998</c:v>
                </c:pt>
              </c:numCache>
            </c:numRef>
          </c:val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100"/>
        <c:axId val="49862528"/>
        <c:axId val="49864064"/>
      </c:barChart>
      <c:catAx>
        <c:axId val="49862528"/>
        <c:scaling>
          <c:orientation val="minMax"/>
        </c:scaling>
        <c:delete val="0"/>
        <c:axPos val="l"/>
        <c:numFmt formatCode="General" sourceLinked="0"/>
        <c:majorTickMark val="out"/>
        <c:minorTickMark val="none"/>
        <c:tickLblPos val="nextTo"/>
        <c:crossAx val="49864064"/>
        <c:crosses val="autoZero"/>
        <c:auto val="1"/>
        <c:lblAlgn val="ctr"/>
        <c:lblOffset val="100"/>
        <c:noMultiLvlLbl val="0"/>
      </c:catAx>
      <c:valAx>
        <c:axId val="49864064"/>
        <c:scaling>
          <c:orientation val="minMax"/>
        </c:scaling>
        <c:delete val="0"/>
        <c:axPos val="b"/>
        <c:majorGridlines>
          <c:spPr>
            <a:ln>
              <a:solidFill>
                <a:schemeClr val="bg1">
                  <a:lumMod val="50000"/>
                  <a:alpha val="50000"/>
                </a:schemeClr>
              </a:solidFill>
            </a:ln>
          </c:spPr>
        </c:majorGridlines>
        <c:numFmt formatCode="#,##0.0" sourceLinked="1"/>
        <c:majorTickMark val="out"/>
        <c:minorTickMark val="none"/>
        <c:tickLblPos val="nextTo"/>
        <c:txPr>
          <a:bodyPr/>
          <a:lstStyle/>
          <a:p>
            <a:pPr>
              <a:defRPr sz="1200"/>
            </a:pPr>
            <a:endParaRPr lang="ru-RU"/>
          </a:p>
        </c:txPr>
        <c:crossAx val="49862528"/>
        <c:crosses val="autoZero"/>
        <c:crossBetween val="between"/>
      </c:valAx>
    </c:plotArea>
    <c:legend>
      <c:legendPos val="b"/>
      <c:layout/>
      <c:overlay val="0"/>
    </c:legend>
    <c:plotVisOnly val="1"/>
    <c:dispBlanksAs val="gap"/>
    <c:showDLblsOverMax val="0"/>
  </c:chart>
  <c:txPr>
    <a:bodyPr/>
    <a:lstStyle/>
    <a:p>
      <a:pPr>
        <a:defRPr sz="1600">
          <a:latin typeface="+mn-lt"/>
        </a:defRPr>
      </a:pPr>
      <a:endParaRPr lang="ru-RU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Лист1!$A$26</c:f>
              <c:strCache>
                <c:ptCount val="1"/>
                <c:pt idx="0">
                  <c:v>Налоговые и неналоговые доходы </c:v>
                </c:pt>
              </c:strCache>
            </c:strRef>
          </c:tx>
          <c:invertIfNegative val="0"/>
          <c:dLbls>
            <c:spPr>
              <a:solidFill>
                <a:schemeClr val="accent1">
                  <a:lumMod val="20000"/>
                  <a:lumOff val="80000"/>
                </a:schemeClr>
              </a:solidFill>
            </c:spPr>
            <c:txPr>
              <a:bodyPr/>
              <a:lstStyle/>
              <a:p>
                <a:pPr>
                  <a:defRPr baseline="0">
                    <a:solidFill>
                      <a:srgbClr val="000000"/>
                    </a:solidFill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Лист1!$B$25:$D$25</c:f>
              <c:strCache>
                <c:ptCount val="3"/>
                <c:pt idx="0">
                  <c:v>2019 год</c:v>
                </c:pt>
                <c:pt idx="1">
                  <c:v>2020 год</c:v>
                </c:pt>
                <c:pt idx="2">
                  <c:v>2021 год</c:v>
                </c:pt>
              </c:strCache>
            </c:strRef>
          </c:cat>
          <c:val>
            <c:numRef>
              <c:f>Лист1!$B$26:$D$26</c:f>
              <c:numCache>
                <c:formatCode>#,##0.0</c:formatCode>
                <c:ptCount val="3"/>
                <c:pt idx="0">
                  <c:v>246177.66699</c:v>
                </c:pt>
                <c:pt idx="1">
                  <c:v>258030.96356999999</c:v>
                </c:pt>
                <c:pt idx="2">
                  <c:v>280475.7</c:v>
                </c:pt>
              </c:numCache>
            </c:numRef>
          </c:val>
        </c:ser>
        <c:ser>
          <c:idx val="1"/>
          <c:order val="1"/>
          <c:tx>
            <c:strRef>
              <c:f>Лист1!$A$27</c:f>
              <c:strCache>
                <c:ptCount val="1"/>
                <c:pt idx="0">
                  <c:v>Прирост к предыдущему году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0"/>
                  <c:y val="1.0125785728977382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-2.8463514796410959E-3"/>
                  <c:y val="2.723842738873036E-4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solidFill>
                <a:schemeClr val="accent2">
                  <a:lumMod val="20000"/>
                  <a:lumOff val="80000"/>
                </a:schemeClr>
              </a:solidFill>
            </c:spPr>
            <c:txPr>
              <a:bodyPr/>
              <a:lstStyle/>
              <a:p>
                <a:pPr>
                  <a:defRPr baseline="0">
                    <a:solidFill>
                      <a:srgbClr val="000000"/>
                    </a:solidFill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Лист1!$B$25:$D$25</c:f>
              <c:strCache>
                <c:ptCount val="3"/>
                <c:pt idx="0">
                  <c:v>2019 год</c:v>
                </c:pt>
                <c:pt idx="1">
                  <c:v>2020 год</c:v>
                </c:pt>
                <c:pt idx="2">
                  <c:v>2021 год</c:v>
                </c:pt>
              </c:strCache>
            </c:strRef>
          </c:cat>
          <c:val>
            <c:numRef>
              <c:f>Лист1!$B$27:$D$27</c:f>
              <c:numCache>
                <c:formatCode>#,##0.0</c:formatCode>
                <c:ptCount val="3"/>
                <c:pt idx="0">
                  <c:v>20527.099999999999</c:v>
                </c:pt>
                <c:pt idx="1">
                  <c:v>11853.3</c:v>
                </c:pt>
                <c:pt idx="2">
                  <c:v>22444.7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43097088"/>
        <c:axId val="49996160"/>
      </c:barChart>
      <c:catAx>
        <c:axId val="43097088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49996160"/>
        <c:crosses val="autoZero"/>
        <c:auto val="1"/>
        <c:lblAlgn val="ctr"/>
        <c:lblOffset val="100"/>
        <c:noMultiLvlLbl val="0"/>
      </c:catAx>
      <c:valAx>
        <c:axId val="49996160"/>
        <c:scaling>
          <c:orientation val="minMax"/>
        </c:scaling>
        <c:delete val="0"/>
        <c:axPos val="l"/>
        <c:majorGridlines>
          <c:spPr>
            <a:ln>
              <a:solidFill>
                <a:schemeClr val="bg1">
                  <a:lumMod val="50000"/>
                  <a:alpha val="50000"/>
                </a:schemeClr>
              </a:solidFill>
            </a:ln>
          </c:spPr>
        </c:majorGridlines>
        <c:numFmt formatCode="#,##0.0" sourceLinked="1"/>
        <c:majorTickMark val="out"/>
        <c:minorTickMark val="none"/>
        <c:tickLblPos val="nextTo"/>
        <c:txPr>
          <a:bodyPr/>
          <a:lstStyle/>
          <a:p>
            <a:pPr>
              <a:defRPr sz="1200"/>
            </a:pPr>
            <a:endParaRPr lang="ru-RU"/>
          </a:p>
        </c:txPr>
        <c:crossAx val="43097088"/>
        <c:crosses val="autoZero"/>
        <c:crossBetween val="between"/>
      </c:valAx>
    </c:plotArea>
    <c:legend>
      <c:legendPos val="b"/>
      <c:overlay val="0"/>
    </c:legend>
    <c:plotVisOnly val="1"/>
    <c:dispBlanksAs val="gap"/>
    <c:showDLblsOverMax val="0"/>
  </c:chart>
  <c:txPr>
    <a:bodyPr/>
    <a:lstStyle/>
    <a:p>
      <a:pPr>
        <a:defRPr sz="1600"/>
      </a:pPr>
      <a:endParaRPr lang="ru-RU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Лист1!$A$32</c:f>
              <c:strCache>
                <c:ptCount val="1"/>
                <c:pt idx="0">
                  <c:v>задолженность</c:v>
                </c:pt>
              </c:strCache>
            </c:strRef>
          </c:tx>
          <c:invertIfNegative val="0"/>
          <c:dLbls>
            <c:spPr>
              <a:solidFill>
                <a:schemeClr val="accent1">
                  <a:lumMod val="20000"/>
                  <a:lumOff val="80000"/>
                </a:schemeClr>
              </a:solidFill>
            </c:spPr>
            <c:txPr>
              <a:bodyPr/>
              <a:lstStyle/>
              <a:p>
                <a:pPr>
                  <a:defRPr baseline="0">
                    <a:solidFill>
                      <a:srgbClr val="000000"/>
                    </a:solidFill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Лист1!$B$31:$D$31</c:f>
              <c:strCache>
                <c:ptCount val="3"/>
                <c:pt idx="0">
                  <c:v>2019 год</c:v>
                </c:pt>
                <c:pt idx="1">
                  <c:v>2020 год</c:v>
                </c:pt>
                <c:pt idx="2">
                  <c:v>2021 год</c:v>
                </c:pt>
              </c:strCache>
            </c:strRef>
          </c:cat>
          <c:val>
            <c:numRef>
              <c:f>Лист1!$B$32:$D$32</c:f>
              <c:numCache>
                <c:formatCode>#,##0.0</c:formatCode>
                <c:ptCount val="3"/>
                <c:pt idx="0">
                  <c:v>121497.09505</c:v>
                </c:pt>
                <c:pt idx="1">
                  <c:v>116031.7</c:v>
                </c:pt>
                <c:pt idx="2">
                  <c:v>106549.25</c:v>
                </c:pt>
              </c:numCache>
            </c:numRef>
          </c:val>
        </c:ser>
        <c:ser>
          <c:idx val="1"/>
          <c:order val="1"/>
          <c:tx>
            <c:strRef>
              <c:f>Лист1!$A$33</c:f>
              <c:strCache>
                <c:ptCount val="1"/>
                <c:pt idx="0">
                  <c:v>в т.ч. недоимка</c:v>
                </c:pt>
              </c:strCache>
            </c:strRef>
          </c:tx>
          <c:invertIfNegative val="0"/>
          <c:dLbls>
            <c:spPr>
              <a:solidFill>
                <a:schemeClr val="accent2">
                  <a:lumMod val="20000"/>
                  <a:lumOff val="80000"/>
                </a:schemeClr>
              </a:solidFill>
            </c:spPr>
            <c:txPr>
              <a:bodyPr/>
              <a:lstStyle/>
              <a:p>
                <a:pPr>
                  <a:defRPr kern="200" baseline="0">
                    <a:solidFill>
                      <a:srgbClr val="000000"/>
                    </a:solidFill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Лист1!$B$31:$D$31</c:f>
              <c:strCache>
                <c:ptCount val="3"/>
                <c:pt idx="0">
                  <c:v>2019 год</c:v>
                </c:pt>
                <c:pt idx="1">
                  <c:v>2020 год</c:v>
                </c:pt>
                <c:pt idx="2">
                  <c:v>2021 год</c:v>
                </c:pt>
              </c:strCache>
            </c:strRef>
          </c:cat>
          <c:val>
            <c:numRef>
              <c:f>Лист1!$B$33:$D$33</c:f>
              <c:numCache>
                <c:formatCode>#,##0.0</c:formatCode>
                <c:ptCount val="3"/>
                <c:pt idx="0">
                  <c:v>53727.034879999999</c:v>
                </c:pt>
                <c:pt idx="1">
                  <c:v>53850</c:v>
                </c:pt>
                <c:pt idx="2">
                  <c:v>38620.79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151476864"/>
        <c:axId val="161041024"/>
      </c:barChart>
      <c:catAx>
        <c:axId val="151476864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161041024"/>
        <c:crosses val="autoZero"/>
        <c:auto val="1"/>
        <c:lblAlgn val="ctr"/>
        <c:lblOffset val="100"/>
        <c:noMultiLvlLbl val="0"/>
      </c:catAx>
      <c:valAx>
        <c:axId val="161041024"/>
        <c:scaling>
          <c:orientation val="minMax"/>
        </c:scaling>
        <c:delete val="0"/>
        <c:axPos val="l"/>
        <c:majorGridlines/>
        <c:numFmt formatCode="#,##0.0" sourceLinked="1"/>
        <c:majorTickMark val="out"/>
        <c:minorTickMark val="none"/>
        <c:tickLblPos val="nextTo"/>
        <c:txPr>
          <a:bodyPr/>
          <a:lstStyle/>
          <a:p>
            <a:pPr>
              <a:defRPr sz="1200"/>
            </a:pPr>
            <a:endParaRPr lang="ru-RU"/>
          </a:p>
        </c:txPr>
        <c:crossAx val="151476864"/>
        <c:crosses val="autoZero"/>
        <c:crossBetween val="between"/>
      </c:valAx>
    </c:plotArea>
    <c:legend>
      <c:legendPos val="b"/>
      <c:overlay val="0"/>
    </c:legend>
    <c:plotVisOnly val="1"/>
    <c:dispBlanksAs val="gap"/>
    <c:showDLblsOverMax val="0"/>
  </c:chart>
  <c:txPr>
    <a:bodyPr/>
    <a:lstStyle/>
    <a:p>
      <a:pPr>
        <a:defRPr sz="1600"/>
      </a:pPr>
      <a:endParaRPr lang="ru-RU"/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75"/>
      <c:rotY val="40"/>
      <c:depthPercent val="100"/>
      <c:rAngAx val="0"/>
      <c:perspective val="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explosion val="25"/>
          <c:dPt>
            <c:idx val="1"/>
            <c:bubble3D val="0"/>
            <c:spPr>
              <a:solidFill>
                <a:schemeClr val="accent2">
                  <a:lumMod val="60000"/>
                  <a:lumOff val="40000"/>
                </a:schemeClr>
              </a:solidFill>
            </c:spPr>
          </c:dPt>
          <c:dPt>
            <c:idx val="3"/>
            <c:bubble3D val="0"/>
            <c:spPr>
              <a:solidFill>
                <a:srgbClr val="0000FF"/>
              </a:solidFill>
            </c:spPr>
          </c:dPt>
          <c:dPt>
            <c:idx val="4"/>
            <c:bubble3D val="0"/>
            <c:spPr>
              <a:solidFill>
                <a:schemeClr val="accent6">
                  <a:lumMod val="75000"/>
                </a:schemeClr>
              </a:solidFill>
            </c:spPr>
          </c:dPt>
          <c:dPt>
            <c:idx val="5"/>
            <c:bubble3D val="0"/>
            <c:spPr>
              <a:solidFill>
                <a:srgbClr val="00B0F0"/>
              </a:solidFill>
            </c:spPr>
          </c:dPt>
          <c:dPt>
            <c:idx val="6"/>
            <c:bubble3D val="0"/>
          </c:dPt>
          <c:dLbls>
            <c:dLbl>
              <c:idx val="0"/>
              <c:layout>
                <c:manualLayout>
                  <c:x val="-3.1558522918431038E-2"/>
                  <c:y val="-0.16939803235075981"/>
                </c:manualLayout>
              </c:layout>
              <c:tx>
                <c:rich>
                  <a:bodyPr/>
                  <a:lstStyle/>
                  <a:p>
                    <a:r>
                      <a:rPr lang="en-US" sz="1000" dirty="0"/>
                      <a:t>261833,0
27,1%</a:t>
                    </a:r>
                  </a:p>
                </c:rich>
              </c:tx>
              <c:dLblPos val="bestFit"/>
              <c:showLegendKey val="1"/>
              <c:showVal val="1"/>
              <c:showCatName val="0"/>
              <c:showSerName val="0"/>
              <c:showPercent val="1"/>
              <c:showBubbleSize val="0"/>
              <c:separator>
</c:separator>
            </c:dLbl>
            <c:dLbl>
              <c:idx val="1"/>
              <c:tx>
                <c:rich>
                  <a:bodyPr/>
                  <a:lstStyle/>
                  <a:p>
                    <a:r>
                      <a:rPr lang="en-US" sz="1000" dirty="0"/>
                      <a:t>18642,7
1,9%</a:t>
                    </a:r>
                  </a:p>
                </c:rich>
              </c:tx>
              <c:dLblPos val="outEnd"/>
              <c:showLegendKey val="1"/>
              <c:showVal val="1"/>
              <c:showCatName val="0"/>
              <c:showSerName val="0"/>
              <c:showPercent val="1"/>
              <c:showBubbleSize val="0"/>
              <c:separator>
</c:separator>
            </c:dLbl>
            <c:dLbl>
              <c:idx val="2"/>
              <c:tx>
                <c:rich>
                  <a:bodyPr/>
                  <a:lstStyle/>
                  <a:p>
                    <a:r>
                      <a:rPr lang="en-US" sz="1000" dirty="0"/>
                      <a:t>142023,5
14,7%</a:t>
                    </a:r>
                  </a:p>
                </c:rich>
              </c:tx>
              <c:dLblPos val="outEnd"/>
              <c:showLegendKey val="1"/>
              <c:showVal val="1"/>
              <c:showCatName val="0"/>
              <c:showSerName val="0"/>
              <c:showPercent val="1"/>
              <c:showBubbleSize val="0"/>
              <c:separator>
</c:separator>
            </c:dLbl>
            <c:dLbl>
              <c:idx val="3"/>
              <c:tx>
                <c:rich>
                  <a:bodyPr/>
                  <a:lstStyle/>
                  <a:p>
                    <a:r>
                      <a:rPr lang="en-US" sz="1000" dirty="0"/>
                      <a:t>68582,3
7,1%</a:t>
                    </a:r>
                  </a:p>
                </c:rich>
              </c:tx>
              <c:dLblPos val="outEnd"/>
              <c:showLegendKey val="1"/>
              <c:showVal val="1"/>
              <c:showCatName val="0"/>
              <c:showSerName val="0"/>
              <c:showPercent val="1"/>
              <c:showBubbleSize val="0"/>
              <c:separator>
</c:separator>
            </c:dLbl>
            <c:dLbl>
              <c:idx val="4"/>
              <c:tx>
                <c:rich>
                  <a:bodyPr/>
                  <a:lstStyle/>
                  <a:p>
                    <a:r>
                      <a:rPr lang="en-US" sz="1000" dirty="0"/>
                      <a:t>442861,7
45,8%</a:t>
                    </a:r>
                  </a:p>
                </c:rich>
              </c:tx>
              <c:dLblPos val="outEnd"/>
              <c:showLegendKey val="1"/>
              <c:showVal val="1"/>
              <c:showCatName val="0"/>
              <c:showSerName val="0"/>
              <c:showPercent val="1"/>
              <c:showBubbleSize val="0"/>
              <c:separator>
</c:separator>
            </c:dLbl>
            <c:dLbl>
              <c:idx val="5"/>
              <c:layout>
                <c:manualLayout>
                  <c:x val="-9.061736469445654E-2"/>
                  <c:y val="-2.0691450949894455E-2"/>
                </c:manualLayout>
              </c:layout>
              <c:tx>
                <c:rich>
                  <a:bodyPr/>
                  <a:lstStyle/>
                  <a:p>
                    <a:r>
                      <a:rPr lang="en-US" sz="1000" dirty="0"/>
                      <a:t>30249,6
3,1%</a:t>
                    </a:r>
                  </a:p>
                </c:rich>
              </c:tx>
              <c:dLblPos val="bestFit"/>
              <c:showLegendKey val="1"/>
              <c:showVal val="1"/>
              <c:showCatName val="0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6"/>
              <c:layout>
                <c:manualLayout>
                  <c:x val="6.5753225393352085E-2"/>
                  <c:y val="8.3427291862465738E-2"/>
                </c:manualLayout>
              </c:layout>
              <c:tx>
                <c:rich>
                  <a:bodyPr/>
                  <a:lstStyle/>
                  <a:p>
                    <a:pPr>
                      <a:defRPr/>
                    </a:pPr>
                    <a:r>
                      <a:rPr lang="en-US" sz="1000" dirty="0"/>
                      <a:t>1001,3
0,104%</a:t>
                    </a:r>
                  </a:p>
                </c:rich>
              </c:tx>
              <c:numFmt formatCode="0.000%" sourceLinked="0"/>
              <c:spPr/>
              <c:dLblPos val="bestFit"/>
              <c:showLegendKey val="1"/>
              <c:showVal val="1"/>
              <c:showCatName val="0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7"/>
              <c:layout>
                <c:manualLayout>
                  <c:x val="6.2334848348282693E-2"/>
                  <c:y val="7.1501064446292751E-3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-</a:t>
                    </a:r>
                    <a:r>
                      <a:rPr lang="en-US" sz="1000" dirty="0"/>
                      <a:t>784,6
-0,1%</a:t>
                    </a:r>
                  </a:p>
                </c:rich>
              </c:tx>
              <c:dLblPos val="bestFit"/>
              <c:showLegendKey val="1"/>
              <c:showVal val="1"/>
              <c:showCatName val="0"/>
              <c:showSerName val="0"/>
              <c:showPercent val="1"/>
              <c:showBubbleSize val="0"/>
              <c:separator>
</c:separator>
            </c:dLbl>
            <c:dLbl>
              <c:idx val="8"/>
              <c:layout>
                <c:manualLayout>
                  <c:x val="5.5251342854159655E-2"/>
                  <c:y val="-8.1034539705798464E-2"/>
                </c:manualLayout>
              </c:layout>
              <c:tx>
                <c:rich>
                  <a:bodyPr/>
                  <a:lstStyle/>
                  <a:p>
                    <a:r>
                      <a:rPr lang="en-US" sz="1000" dirty="0"/>
                      <a:t>30,0
0,0%</a:t>
                    </a:r>
                  </a:p>
                </c:rich>
              </c:tx>
              <c:dLblPos val="bestFit"/>
              <c:showLegendKey val="1"/>
              <c:showVal val="1"/>
              <c:showCatName val="0"/>
              <c:showSerName val="0"/>
              <c:showPercent val="1"/>
              <c:showBubbleSize val="0"/>
              <c:separator>
</c:separator>
            </c:dLbl>
            <c:numFmt formatCode="0.0%" sourceLinked="0"/>
            <c:spPr>
              <a:noFill/>
              <a:ln>
                <a:noFill/>
              </a:ln>
              <a:effectLst/>
            </c:spPr>
            <c:dLblPos val="outEnd"/>
            <c:showLegendKey val="1"/>
            <c:showVal val="1"/>
            <c:showCatName val="0"/>
            <c:showSerName val="0"/>
            <c:showPercent val="1"/>
            <c:showBubbleSize val="0"/>
            <c:separator>
</c:separator>
            <c:showLeaderLines val="1"/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Лист1!$A$2:$A$10</c:f>
              <c:strCache>
                <c:ptCount val="9"/>
                <c:pt idx="0">
                  <c:v>Налоговые доходы </c:v>
                </c:pt>
                <c:pt idx="1">
                  <c:v>Неналоговые доходы </c:v>
                </c:pt>
                <c:pt idx="2">
                  <c:v>Дотации</c:v>
                </c:pt>
                <c:pt idx="3">
                  <c:v>Субсидии</c:v>
                </c:pt>
                <c:pt idx="4">
                  <c:v>Субвенции</c:v>
                </c:pt>
                <c:pt idx="5">
                  <c:v>Иные межбюджетные трансферты</c:v>
                </c:pt>
                <c:pt idx="6">
                  <c:v>Доходы от возврата остатков, прошлых лет</c:v>
                </c:pt>
                <c:pt idx="7">
                  <c:v>Возврат остатков, прошлых лет</c:v>
                </c:pt>
                <c:pt idx="8">
                  <c:v>Безвозмездные поступления от негосударственных организаций</c:v>
                </c:pt>
              </c:strCache>
            </c:strRef>
          </c:cat>
          <c:val>
            <c:numRef>
              <c:f>Лист1!$B$2:$B$10</c:f>
              <c:numCache>
                <c:formatCode>#,##0.0</c:formatCode>
                <c:ptCount val="9"/>
                <c:pt idx="0">
                  <c:v>261833</c:v>
                </c:pt>
                <c:pt idx="1">
                  <c:v>18642.7</c:v>
                </c:pt>
                <c:pt idx="2">
                  <c:v>142023.50899999999</c:v>
                </c:pt>
                <c:pt idx="3">
                  <c:v>68582.251999999993</c:v>
                </c:pt>
                <c:pt idx="4">
                  <c:v>442861.66</c:v>
                </c:pt>
                <c:pt idx="5">
                  <c:v>30249.57</c:v>
                </c:pt>
                <c:pt idx="6">
                  <c:v>1001.3</c:v>
                </c:pt>
                <c:pt idx="7">
                  <c:v>-784.59</c:v>
                </c:pt>
                <c:pt idx="8">
                  <c:v>30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ayout>
        <c:manualLayout>
          <c:xMode val="edge"/>
          <c:yMode val="edge"/>
          <c:x val="0.6675724257760175"/>
          <c:y val="1.3146437182655372E-2"/>
          <c:w val="0.3239273676310348"/>
          <c:h val="0.9737071256346892"/>
        </c:manualLayout>
      </c:layout>
      <c:overlay val="0"/>
      <c:txPr>
        <a:bodyPr/>
        <a:lstStyle/>
        <a:p>
          <a:pPr>
            <a:defRPr sz="1200" baseline="0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</c:title>
    <c:autoTitleDeleted val="0"/>
    <c:plotArea>
      <c:layout>
        <c:manualLayout>
          <c:layoutTarget val="inner"/>
          <c:xMode val="edge"/>
          <c:yMode val="edge"/>
          <c:x val="0.43687587489063867"/>
          <c:y val="0.10894656753670282"/>
          <c:w val="0.13618646106736657"/>
          <c:h val="0.30543708818485421"/>
        </c:manualLayout>
      </c:layout>
      <c:pieChart>
        <c:varyColors val="1"/>
        <c:ser>
          <c:idx val="0"/>
          <c:order val="0"/>
          <c:tx>
            <c:strRef>
              <c:f>'диагр презентация'!$C$17</c:f>
              <c:strCache>
                <c:ptCount val="1"/>
                <c:pt idx="0">
                  <c:v>2016 год</c:v>
                </c:pt>
              </c:strCache>
            </c:strRef>
          </c:tx>
          <c:explosion val="25"/>
          <c:dPt>
            <c:idx val="1"/>
            <c:bubble3D val="0"/>
            <c:spPr>
              <a:solidFill>
                <a:srgbClr val="0000FF"/>
              </a:solidFill>
            </c:spPr>
          </c:dPt>
          <c:dPt>
            <c:idx val="2"/>
            <c:bubble3D val="0"/>
            <c:spPr>
              <a:solidFill>
                <a:srgbClr val="FFFF00"/>
              </a:solidFill>
            </c:spPr>
          </c:dPt>
          <c:dPt>
            <c:idx val="4"/>
            <c:bubble3D val="0"/>
            <c:spPr>
              <a:solidFill>
                <a:schemeClr val="bg2">
                  <a:lumMod val="50000"/>
                  <a:lumOff val="50000"/>
                </a:schemeClr>
              </a:solidFill>
            </c:spPr>
          </c:dPt>
          <c:cat>
            <c:strRef>
              <c:f>'диагр презентация'!$A$18:$A$24</c:f>
              <c:strCache>
                <c:ptCount val="7"/>
                <c:pt idx="0">
                  <c:v>Налог на доходы физических лиц</c:v>
                </c:pt>
                <c:pt idx="1">
                  <c:v>Налоги на товары (работы, услуги), реализуемые на территории РФ</c:v>
                </c:pt>
                <c:pt idx="2">
                  <c:v>Единый налог на вмененный доход для отдельных видов деятельности</c:v>
                </c:pt>
                <c:pt idx="3">
                  <c:v>Единый сельскохозяйственный налог</c:v>
                </c:pt>
                <c:pt idx="4">
                  <c:v>Налог, взимаемый в связи с применением патентной системы налогообложения</c:v>
                </c:pt>
                <c:pt idx="5">
                  <c:v>Государственная пошлина</c:v>
                </c:pt>
                <c:pt idx="6">
                  <c:v>Задолженность по отмененным налогам и сборам</c:v>
                </c:pt>
              </c:strCache>
            </c:strRef>
          </c:cat>
          <c:val>
            <c:numRef>
              <c:f>'диагр презентация'!$C$18:$C$24</c:f>
              <c:numCache>
                <c:formatCode>General</c:formatCode>
                <c:ptCount val="7"/>
                <c:pt idx="0">
                  <c:v>161968788.75999999</c:v>
                </c:pt>
                <c:pt idx="1">
                  <c:v>2624795.5599999996</c:v>
                </c:pt>
                <c:pt idx="2">
                  <c:v>23222087.559999999</c:v>
                </c:pt>
                <c:pt idx="3">
                  <c:v>223553.38999999998</c:v>
                </c:pt>
                <c:pt idx="4">
                  <c:v>331626.81</c:v>
                </c:pt>
                <c:pt idx="5">
                  <c:v>4339720.5900000008</c:v>
                </c:pt>
                <c:pt idx="6">
                  <c:v>1888.93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legend>
      <c:legendPos val="b"/>
      <c:legendEntry>
        <c:idx val="6"/>
        <c:delete val="1"/>
      </c:legendEntry>
      <c:layout>
        <c:manualLayout>
          <c:xMode val="edge"/>
          <c:yMode val="edge"/>
          <c:x val="0"/>
          <c:y val="0.47156684971511104"/>
          <c:w val="0.9993264435695538"/>
          <c:h val="0.33841299379434026"/>
        </c:manualLayout>
      </c:layout>
      <c:overlay val="0"/>
      <c:txPr>
        <a:bodyPr/>
        <a:lstStyle/>
        <a:p>
          <a:pPr rtl="0">
            <a:defRPr sz="1200"/>
          </a:pPr>
          <a:endParaRPr lang="ru-RU"/>
        </a:p>
      </c:txPr>
    </c:legend>
    <c:plotVisOnly val="1"/>
    <c:dispBlanksAs val="gap"/>
    <c:showDLblsOverMax val="0"/>
  </c:chart>
  <c:spPr>
    <a:ln>
      <a:noFill/>
    </a:ln>
  </c:spPr>
  <c:externalData r:id="rId1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 dirty="0" smtClean="0"/>
              <a:t>2020 </a:t>
            </a:r>
            <a:r>
              <a:rPr lang="ru-RU" dirty="0"/>
              <a:t>год</a:t>
            </a:r>
          </a:p>
        </c:rich>
      </c:tx>
      <c:overlay val="0"/>
    </c:title>
    <c:autoTitleDeleted val="0"/>
    <c:view3D>
      <c:rotX val="30"/>
      <c:rotY val="21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'диагр презентация'!$C$17</c:f>
              <c:strCache>
                <c:ptCount val="1"/>
                <c:pt idx="0">
                  <c:v>2020 год</c:v>
                </c:pt>
              </c:strCache>
            </c:strRef>
          </c:tx>
          <c:explosion val="25"/>
          <c:dPt>
            <c:idx val="2"/>
            <c:bubble3D val="0"/>
            <c:spPr>
              <a:solidFill>
                <a:srgbClr val="FFFF00"/>
              </a:solidFill>
            </c:spPr>
          </c:dPt>
          <c:dPt>
            <c:idx val="4"/>
            <c:bubble3D val="0"/>
            <c:spPr>
              <a:solidFill>
                <a:srgbClr val="FFFF00"/>
              </a:solidFill>
            </c:spPr>
          </c:dPt>
          <c:dPt>
            <c:idx val="5"/>
            <c:bubble3D val="0"/>
            <c:spPr>
              <a:solidFill>
                <a:srgbClr val="0000FF"/>
              </a:solidFill>
            </c:spPr>
          </c:dPt>
          <c:dLbls>
            <c:dLbl>
              <c:idx val="2"/>
              <c:layout>
                <c:manualLayout>
                  <c:x val="5.7877553925734439E-2"/>
                  <c:y val="6.9164428353276648E-3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8,60%</a:t>
                    </a:r>
                    <a:endParaRPr lang="en-US" dirty="0"/>
                  </a:p>
                </c:rich>
              </c:tx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separator>, </c:separator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5.2777559055118113E-2"/>
                  <c:y val="9.3371978276923603E-2"/>
                </c:manualLayout>
              </c:layout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separator>, </c:separator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-0.11388910761154857"/>
                  <c:y val="5.967664812842146E-2"/>
                </c:manualLayout>
              </c:layout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separator>, </c:separator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5"/>
              <c:layout>
                <c:manualLayout>
                  <c:x val="-8.6111111111111124E-2"/>
                  <c:y val="-6.9164428353276648E-3"/>
                </c:manualLayout>
              </c:layout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separator>, </c:separator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numFmt formatCode="0.00%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/>
                </a:pPr>
                <a:endParaRPr lang="ru-RU"/>
              </a:p>
            </c:txPr>
            <c:dLblPos val="outEnd"/>
            <c:showLegendKey val="0"/>
            <c:showVal val="0"/>
            <c:showCatName val="0"/>
            <c:showSerName val="0"/>
            <c:showPercent val="1"/>
            <c:showBubbleSize val="0"/>
            <c:separator>, </c:separator>
            <c:showLeaderLines val="1"/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'диагр презентация'!$A$18:$A$24</c:f>
              <c:strCache>
                <c:ptCount val="6"/>
                <c:pt idx="0">
                  <c:v>Налог на доходы физических лиц</c:v>
                </c:pt>
                <c:pt idx="1">
                  <c:v>Налоги на товары (работы, услуги), реализуемые на территории РФ</c:v>
                </c:pt>
                <c:pt idx="2">
                  <c:v>Единый налог на вмененный доход для отдельных видов деятельности</c:v>
                </c:pt>
                <c:pt idx="3">
                  <c:v>Единый сельскохозяйственный налог</c:v>
                </c:pt>
                <c:pt idx="4">
                  <c:v>Налог, взимаемый в связи с применением патентной системы налогообложения</c:v>
                </c:pt>
                <c:pt idx="5">
                  <c:v>Государственная пошлина</c:v>
                </c:pt>
              </c:strCache>
            </c:strRef>
          </c:cat>
          <c:val>
            <c:numRef>
              <c:f>'диагр презентация'!$C$18:$C$24</c:f>
              <c:numCache>
                <c:formatCode>0.00</c:formatCode>
                <c:ptCount val="7"/>
                <c:pt idx="0">
                  <c:v>211876.49671000001</c:v>
                </c:pt>
                <c:pt idx="1">
                  <c:v>2610.4944300000002</c:v>
                </c:pt>
                <c:pt idx="2">
                  <c:v>15414.37131</c:v>
                </c:pt>
                <c:pt idx="3">
                  <c:v>359.17176999999998</c:v>
                </c:pt>
                <c:pt idx="4">
                  <c:v>-66.059340000000006</c:v>
                </c:pt>
                <c:pt idx="5">
                  <c:v>6689.8971099999999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  <c:showLeaderLines val="1"/>
        </c:dLbls>
      </c:pie3DChart>
    </c:plotArea>
    <c:plotVisOnly val="1"/>
    <c:dispBlanksAs val="gap"/>
    <c:showDLblsOverMax val="0"/>
  </c:chart>
  <c:spPr>
    <a:solidFill>
      <a:schemeClr val="bg1"/>
    </a:solidFill>
    <a:ln>
      <a:noFill/>
    </a:ln>
  </c:spPr>
  <c:externalData r:id="rId1">
    <c:autoUpdate val="0"/>
  </c:externalData>
</c:chartSpace>
</file>

<file path=ppt/diagrams/_rels/data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6_4">
  <dgm:title val=""/>
  <dgm:desc val=""/>
  <dgm:catLst>
    <dgm:cat type="accent6" pri="11400"/>
  </dgm:catLst>
  <dgm:styleLbl name="node0">
    <dgm:fillClrLst meth="cycle">
      <a:schemeClr val="accent6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6">
        <a:shade val="50000"/>
      </a:schemeClr>
      <a:schemeClr val="accent6">
        <a:tint val="55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/>
    <dgm:txEffectClrLst/>
  </dgm:styleLbl>
  <dgm:styleLbl name="node1">
    <dgm:fillClrLst meth="cycle">
      <a:schemeClr val="accent6">
        <a:shade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cycle">
      <a:schemeClr val="accent6">
        <a:shade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6">
        <a:shade val="80000"/>
        <a:alpha val="50000"/>
      </a:schemeClr>
      <a:schemeClr val="accent6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6">
        <a:tint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6">
        <a:tint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6">
        <a:tint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6">
        <a:shade val="90000"/>
      </a:schemeClr>
      <a:schemeClr val="accent6">
        <a:tint val="50000"/>
      </a:schemeClr>
    </dgm:fillClrLst>
    <dgm:linClrLst meth="cycle"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6">
        <a:shade val="90000"/>
      </a:schemeClr>
      <a:schemeClr val="accent6">
        <a:tint val="50000"/>
      </a:schemeClr>
    </dgm:fillClrLst>
    <dgm:linClrLst meth="cycle"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6">
        <a:shade val="90000"/>
      </a:schemeClr>
      <a:schemeClr val="accent6">
        <a:tint val="50000"/>
      </a:schemeClr>
    </dgm:fillClrLst>
    <dgm:linClrLst meth="cycle"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6">
        <a:shade val="90000"/>
      </a:schemeClr>
      <a:schemeClr val="accent6">
        <a:tint val="50000"/>
      </a:schemeClr>
    </dgm:fillClrLst>
    <dgm:linClrLst meth="cycle">
      <a:schemeClr val="accent6">
        <a:shade val="90000"/>
      </a:schemeClr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6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6">
        <a:shade val="8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55000"/>
      </a:schemeClr>
    </dgm:fillClrLst>
    <dgm:linClrLst meth="repeat">
      <a:schemeClr val="accent6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55000"/>
      </a:schemeClr>
    </dgm:fillClrLst>
    <dgm:linClrLst meth="repeat">
      <a:schemeClr val="accent6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55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3BF356A-68B7-4475-8754-540F85B506AE}" type="doc">
      <dgm:prSet loTypeId="urn:microsoft.com/office/officeart/2008/layout/HorizontalMultiLevelHierarchy" loCatId="hierarchy" qsTypeId="urn:microsoft.com/office/officeart/2005/8/quickstyle/simple1" qsCatId="simple" csTypeId="urn:microsoft.com/office/officeart/2005/8/colors/accent6_4" csCatId="accent6" phldr="1"/>
      <dgm:spPr/>
      <dgm:t>
        <a:bodyPr/>
        <a:lstStyle/>
        <a:p>
          <a:endParaRPr lang="ru-RU"/>
        </a:p>
      </dgm:t>
    </dgm:pt>
    <dgm:pt modelId="{9F93C636-CDB7-4409-B6AB-155229D65C88}">
      <dgm:prSet phldrT="[Текст]" custT="1">
        <dgm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dgm:style>
      </dgm:prSet>
      <dgm:spPr>
        <a:solidFill>
          <a:schemeClr val="accent1"/>
        </a:solidFill>
        <a:ln/>
      </dgm:spPr>
      <dgm:t>
        <a:bodyPr/>
        <a:lstStyle/>
        <a:p>
          <a:r>
            <a:rPr lang="ru-RU" sz="2400" dirty="0" smtClean="0">
              <a:latin typeface="Times New Roman" pitchFamily="18" charset="0"/>
              <a:cs typeface="Times New Roman" pitchFamily="18" charset="0"/>
            </a:rPr>
            <a:t>БЮДЖЕТНЫЙ ПРОЦЕСС</a:t>
          </a:r>
          <a:endParaRPr lang="ru-RU" sz="2400" dirty="0">
            <a:latin typeface="Times New Roman" pitchFamily="18" charset="0"/>
            <a:cs typeface="Times New Roman" pitchFamily="18" charset="0"/>
          </a:endParaRPr>
        </a:p>
      </dgm:t>
    </dgm:pt>
    <dgm:pt modelId="{CAA40CD4-DE01-429C-9514-6F79ADE3DBF8}" type="parTrans" cxnId="{65098B49-D8C1-45A8-9825-4742BCD64F3A}">
      <dgm:prSet/>
      <dgm:spPr/>
      <dgm:t>
        <a:bodyPr/>
        <a:lstStyle/>
        <a:p>
          <a:endParaRPr lang="ru-RU" sz="2400">
            <a:latin typeface="Times New Roman" pitchFamily="18" charset="0"/>
            <a:cs typeface="Times New Roman" pitchFamily="18" charset="0"/>
          </a:endParaRPr>
        </a:p>
      </dgm:t>
    </dgm:pt>
    <dgm:pt modelId="{69E7EB58-E443-4860-AC33-F1608DF9826C}" type="sibTrans" cxnId="{65098B49-D8C1-45A8-9825-4742BCD64F3A}">
      <dgm:prSet/>
      <dgm:spPr/>
      <dgm:t>
        <a:bodyPr/>
        <a:lstStyle/>
        <a:p>
          <a:endParaRPr lang="ru-RU" sz="2400">
            <a:latin typeface="Times New Roman" pitchFamily="18" charset="0"/>
            <a:cs typeface="Times New Roman" pitchFamily="18" charset="0"/>
          </a:endParaRPr>
        </a:p>
      </dgm:t>
    </dgm:pt>
    <dgm:pt modelId="{46348244-F43E-46AF-B20C-5F162EA3F324}">
      <dgm:prSet phldrT="[Текст]" custT="1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>
        <a:solidFill>
          <a:schemeClr val="bg1">
            <a:alpha val="85000"/>
          </a:schemeClr>
        </a:solidFill>
        <a:ln w="28575">
          <a:solidFill>
            <a:schemeClr val="accent1"/>
          </a:solidFill>
        </a:ln>
      </dgm:spPr>
      <dgm:t>
        <a:bodyPr/>
        <a:lstStyle/>
        <a:p>
          <a:r>
            <a:rPr lang="ru-RU" sz="16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Составление и рассмотрение проекта бюджета</a:t>
          </a:r>
          <a:endParaRPr lang="ru-RU" sz="16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D681F82E-59C1-435D-A223-BF796E7097FD}" type="parTrans" cxnId="{52809C2E-BCB4-46D4-9F67-BA21B517E1F6}">
      <dgm:prSet custT="1">
        <dgm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dgm:style>
      </dgm:prSet>
      <dgm:spPr>
        <a:ln w="28575">
          <a:solidFill>
            <a:schemeClr val="accent1"/>
          </a:solidFill>
        </a:ln>
      </dgm:spPr>
      <dgm:t>
        <a:bodyPr/>
        <a:lstStyle/>
        <a:p>
          <a:endParaRPr lang="ru-RU" sz="700">
            <a:latin typeface="Times New Roman" pitchFamily="18" charset="0"/>
            <a:cs typeface="Times New Roman" pitchFamily="18" charset="0"/>
          </a:endParaRPr>
        </a:p>
      </dgm:t>
    </dgm:pt>
    <dgm:pt modelId="{93A1704B-C416-4F91-9814-B06FF388753A}" type="sibTrans" cxnId="{52809C2E-BCB4-46D4-9F67-BA21B517E1F6}">
      <dgm:prSet/>
      <dgm:spPr/>
      <dgm:t>
        <a:bodyPr/>
        <a:lstStyle/>
        <a:p>
          <a:endParaRPr lang="ru-RU" sz="2400">
            <a:latin typeface="Times New Roman" pitchFamily="18" charset="0"/>
            <a:cs typeface="Times New Roman" pitchFamily="18" charset="0"/>
          </a:endParaRPr>
        </a:p>
      </dgm:t>
    </dgm:pt>
    <dgm:pt modelId="{334504BA-8C1D-4794-B977-5B988FAFA572}">
      <dgm:prSet phldrT="[Текст]" custT="1">
        <dgm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dgm:style>
      </dgm:prSet>
      <dgm:spPr>
        <a:solidFill>
          <a:schemeClr val="bg1">
            <a:alpha val="85000"/>
          </a:schemeClr>
        </a:solidFill>
        <a:ln w="28575">
          <a:solidFill>
            <a:schemeClr val="accent1"/>
          </a:solidFill>
        </a:ln>
      </dgm:spPr>
      <dgm:t>
        <a:bodyPr/>
        <a:lstStyle/>
        <a:p>
          <a:r>
            <a:rPr lang="ru-RU" sz="16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Утверждение и исполнение бюджета</a:t>
          </a:r>
          <a:endParaRPr lang="ru-RU" sz="16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C4E2A36D-517E-42FD-A0B5-77EA0D9519FA}" type="parTrans" cxnId="{CB904A90-8161-4C17-9FBF-11423591CA6A}">
      <dgm:prSet custT="1">
        <dgm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dgm:style>
      </dgm:prSet>
      <dgm:spPr>
        <a:ln w="28575">
          <a:solidFill>
            <a:schemeClr val="accent1"/>
          </a:solidFill>
        </a:ln>
      </dgm:spPr>
      <dgm:t>
        <a:bodyPr/>
        <a:lstStyle/>
        <a:p>
          <a:endParaRPr lang="ru-RU" sz="700">
            <a:latin typeface="Times New Roman" pitchFamily="18" charset="0"/>
            <a:cs typeface="Times New Roman" pitchFamily="18" charset="0"/>
          </a:endParaRPr>
        </a:p>
      </dgm:t>
    </dgm:pt>
    <dgm:pt modelId="{59943FB2-89DC-4B60-8C14-19C9E84F00E5}" type="sibTrans" cxnId="{CB904A90-8161-4C17-9FBF-11423591CA6A}">
      <dgm:prSet/>
      <dgm:spPr/>
      <dgm:t>
        <a:bodyPr/>
        <a:lstStyle/>
        <a:p>
          <a:endParaRPr lang="ru-RU" sz="2400">
            <a:latin typeface="Times New Roman" pitchFamily="18" charset="0"/>
            <a:cs typeface="Times New Roman" pitchFamily="18" charset="0"/>
          </a:endParaRPr>
        </a:p>
      </dgm:t>
    </dgm:pt>
    <dgm:pt modelId="{8EE54A45-1476-4F23-AFEA-DC13045F09EC}">
      <dgm:prSet phldrT="[Текст]" custT="1">
        <dgm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dgm:style>
      </dgm:prSet>
      <dgm:spPr>
        <a:solidFill>
          <a:schemeClr val="bg1">
            <a:alpha val="85000"/>
          </a:schemeClr>
        </a:solidFill>
        <a:ln w="28575">
          <a:solidFill>
            <a:schemeClr val="accent1"/>
          </a:solidFill>
        </a:ln>
      </dgm:spPr>
      <dgm:t>
        <a:bodyPr/>
        <a:lstStyle/>
        <a:p>
          <a:r>
            <a:rPr lang="ru-RU" sz="16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Контроль за исполнением бюджета и бюджетный учет</a:t>
          </a:r>
          <a:endParaRPr lang="ru-RU" sz="16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9AF8366C-63F8-4B24-B35F-E532EBE54680}" type="parTrans" cxnId="{9072C315-6D6B-48AC-8C0A-D4A411EEF264}">
      <dgm:prSet custT="1">
        <dgm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dgm:style>
      </dgm:prSet>
      <dgm:spPr>
        <a:ln w="28575">
          <a:solidFill>
            <a:schemeClr val="accent1"/>
          </a:solidFill>
        </a:ln>
      </dgm:spPr>
      <dgm:t>
        <a:bodyPr/>
        <a:lstStyle/>
        <a:p>
          <a:endParaRPr lang="ru-RU" sz="700">
            <a:latin typeface="Times New Roman" pitchFamily="18" charset="0"/>
            <a:cs typeface="Times New Roman" pitchFamily="18" charset="0"/>
          </a:endParaRPr>
        </a:p>
      </dgm:t>
    </dgm:pt>
    <dgm:pt modelId="{3241E575-56EA-443F-BB2F-B65C9DB92311}" type="sibTrans" cxnId="{9072C315-6D6B-48AC-8C0A-D4A411EEF264}">
      <dgm:prSet/>
      <dgm:spPr/>
      <dgm:t>
        <a:bodyPr/>
        <a:lstStyle/>
        <a:p>
          <a:endParaRPr lang="ru-RU" sz="2400">
            <a:latin typeface="Times New Roman" pitchFamily="18" charset="0"/>
            <a:cs typeface="Times New Roman" pitchFamily="18" charset="0"/>
          </a:endParaRPr>
        </a:p>
      </dgm:t>
    </dgm:pt>
    <dgm:pt modelId="{87A81E80-CC49-46B2-8786-778814D29D6F}">
      <dgm:prSet phldrT="[Текст]" custT="1">
        <dgm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dgm:style>
      </dgm:prSet>
      <dgm:spPr>
        <a:solidFill>
          <a:schemeClr val="bg1">
            <a:alpha val="85000"/>
          </a:schemeClr>
        </a:solidFill>
        <a:ln w="28575">
          <a:solidFill>
            <a:schemeClr val="accent1"/>
          </a:solidFill>
        </a:ln>
      </dgm:spPr>
      <dgm:t>
        <a:bodyPr/>
        <a:lstStyle/>
        <a:p>
          <a:r>
            <a:rPr lang="ru-RU" sz="16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Составление, внешняя проверка, рассмотрение и утверждение бюджетной отчетности</a:t>
          </a:r>
          <a:endParaRPr lang="ru-RU" sz="16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FDAADE9F-31B9-41A4-B495-4BF81964B02F}" type="parTrans" cxnId="{3988CD7B-0398-4CB5-AEC1-D06094855EBA}">
      <dgm:prSet custT="1">
        <dgm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dgm:style>
      </dgm:prSet>
      <dgm:spPr>
        <a:ln w="28575">
          <a:solidFill>
            <a:schemeClr val="accent1"/>
          </a:solidFill>
        </a:ln>
      </dgm:spPr>
      <dgm:t>
        <a:bodyPr/>
        <a:lstStyle/>
        <a:p>
          <a:endParaRPr lang="ru-RU" sz="700">
            <a:latin typeface="Times New Roman" pitchFamily="18" charset="0"/>
            <a:cs typeface="Times New Roman" pitchFamily="18" charset="0"/>
          </a:endParaRPr>
        </a:p>
      </dgm:t>
    </dgm:pt>
    <dgm:pt modelId="{B579B2A4-C0EF-4F4C-BB3C-90E2B6D13FDA}" type="sibTrans" cxnId="{3988CD7B-0398-4CB5-AEC1-D06094855EBA}">
      <dgm:prSet/>
      <dgm:spPr/>
      <dgm:t>
        <a:bodyPr/>
        <a:lstStyle/>
        <a:p>
          <a:endParaRPr lang="ru-RU" sz="2400">
            <a:latin typeface="Times New Roman" pitchFamily="18" charset="0"/>
            <a:cs typeface="Times New Roman" pitchFamily="18" charset="0"/>
          </a:endParaRPr>
        </a:p>
      </dgm:t>
    </dgm:pt>
    <dgm:pt modelId="{3A62C025-36B0-488B-88EC-9AC48DFF087A}" type="pres">
      <dgm:prSet presAssocID="{33BF356A-68B7-4475-8754-540F85B506AE}" presName="Name0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ECDBB9B-3592-4509-A15C-7CF60CC7C83F}" type="pres">
      <dgm:prSet presAssocID="{9F93C636-CDB7-4409-B6AB-155229D65C88}" presName="root1" presStyleCnt="0"/>
      <dgm:spPr/>
      <dgm:t>
        <a:bodyPr/>
        <a:lstStyle/>
        <a:p>
          <a:endParaRPr lang="ru-RU"/>
        </a:p>
      </dgm:t>
    </dgm:pt>
    <dgm:pt modelId="{52217E34-D8F3-4A3F-9CDD-6566B2C3D7EE}" type="pres">
      <dgm:prSet presAssocID="{9F93C636-CDB7-4409-B6AB-155229D65C88}" presName="LevelOneTextNode" presStyleLbl="node0" presStyleIdx="0" presStyleCnt="1" custScaleX="207840" custLinFactX="-52300" custLinFactNeighborX="-100000" custLinFactNeighborY="-98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1853F974-09B1-4550-983C-51ECF381112D}" type="pres">
      <dgm:prSet presAssocID="{9F93C636-CDB7-4409-B6AB-155229D65C88}" presName="level2hierChild" presStyleCnt="0"/>
      <dgm:spPr/>
      <dgm:t>
        <a:bodyPr/>
        <a:lstStyle/>
        <a:p>
          <a:endParaRPr lang="ru-RU"/>
        </a:p>
      </dgm:t>
    </dgm:pt>
    <dgm:pt modelId="{7DC457C4-E46E-4FA8-BB4A-DBA3F4709793}" type="pres">
      <dgm:prSet presAssocID="{D681F82E-59C1-435D-A223-BF796E7097FD}" presName="conn2-1" presStyleLbl="parChTrans1D2" presStyleIdx="0" presStyleCnt="4"/>
      <dgm:spPr/>
      <dgm:t>
        <a:bodyPr/>
        <a:lstStyle/>
        <a:p>
          <a:endParaRPr lang="ru-RU"/>
        </a:p>
      </dgm:t>
    </dgm:pt>
    <dgm:pt modelId="{09D81350-5D8F-49DF-8F35-6536BE6B4A41}" type="pres">
      <dgm:prSet presAssocID="{D681F82E-59C1-435D-A223-BF796E7097FD}" presName="connTx" presStyleLbl="parChTrans1D2" presStyleIdx="0" presStyleCnt="4"/>
      <dgm:spPr/>
      <dgm:t>
        <a:bodyPr/>
        <a:lstStyle/>
        <a:p>
          <a:endParaRPr lang="ru-RU"/>
        </a:p>
      </dgm:t>
    </dgm:pt>
    <dgm:pt modelId="{CF1BB8C0-F57D-40DB-9715-002D596ADF7E}" type="pres">
      <dgm:prSet presAssocID="{46348244-F43E-46AF-B20C-5F162EA3F324}" presName="root2" presStyleCnt="0"/>
      <dgm:spPr/>
      <dgm:t>
        <a:bodyPr/>
        <a:lstStyle/>
        <a:p>
          <a:endParaRPr lang="ru-RU"/>
        </a:p>
      </dgm:t>
    </dgm:pt>
    <dgm:pt modelId="{C88E68ED-2250-4F06-8D2A-824B742A2C25}" type="pres">
      <dgm:prSet presAssocID="{46348244-F43E-46AF-B20C-5F162EA3F324}" presName="LevelTwoTextNode" presStyleLbl="node2" presStyleIdx="0" presStyleCnt="4" custScaleX="37850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1FC22A97-1B41-419C-B59E-D9747AE57E66}" type="pres">
      <dgm:prSet presAssocID="{46348244-F43E-46AF-B20C-5F162EA3F324}" presName="level3hierChild" presStyleCnt="0"/>
      <dgm:spPr/>
      <dgm:t>
        <a:bodyPr/>
        <a:lstStyle/>
        <a:p>
          <a:endParaRPr lang="ru-RU"/>
        </a:p>
      </dgm:t>
    </dgm:pt>
    <dgm:pt modelId="{6B7AF604-C158-4605-A31E-1301CA617DBB}" type="pres">
      <dgm:prSet presAssocID="{C4E2A36D-517E-42FD-A0B5-77EA0D9519FA}" presName="conn2-1" presStyleLbl="parChTrans1D2" presStyleIdx="1" presStyleCnt="4"/>
      <dgm:spPr/>
      <dgm:t>
        <a:bodyPr/>
        <a:lstStyle/>
        <a:p>
          <a:endParaRPr lang="ru-RU"/>
        </a:p>
      </dgm:t>
    </dgm:pt>
    <dgm:pt modelId="{F2BFCBEE-2252-4DD4-9277-4433AD5653AC}" type="pres">
      <dgm:prSet presAssocID="{C4E2A36D-517E-42FD-A0B5-77EA0D9519FA}" presName="connTx" presStyleLbl="parChTrans1D2" presStyleIdx="1" presStyleCnt="4"/>
      <dgm:spPr/>
      <dgm:t>
        <a:bodyPr/>
        <a:lstStyle/>
        <a:p>
          <a:endParaRPr lang="ru-RU"/>
        </a:p>
      </dgm:t>
    </dgm:pt>
    <dgm:pt modelId="{01858713-74C4-4D6B-9F64-E907FCB7B155}" type="pres">
      <dgm:prSet presAssocID="{334504BA-8C1D-4794-B977-5B988FAFA572}" presName="root2" presStyleCnt="0"/>
      <dgm:spPr/>
      <dgm:t>
        <a:bodyPr/>
        <a:lstStyle/>
        <a:p>
          <a:endParaRPr lang="ru-RU"/>
        </a:p>
      </dgm:t>
    </dgm:pt>
    <dgm:pt modelId="{E8BA4595-9AB0-4BE3-B0A9-CF3D8A201ED5}" type="pres">
      <dgm:prSet presAssocID="{334504BA-8C1D-4794-B977-5B988FAFA572}" presName="LevelTwoTextNode" presStyleLbl="node2" presStyleIdx="1" presStyleCnt="4" custScaleX="37850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A57E9326-FB39-4D6E-9951-6A51C5B3A310}" type="pres">
      <dgm:prSet presAssocID="{334504BA-8C1D-4794-B977-5B988FAFA572}" presName="level3hierChild" presStyleCnt="0"/>
      <dgm:spPr/>
      <dgm:t>
        <a:bodyPr/>
        <a:lstStyle/>
        <a:p>
          <a:endParaRPr lang="ru-RU"/>
        </a:p>
      </dgm:t>
    </dgm:pt>
    <dgm:pt modelId="{C8B158D5-0B76-4CFF-B0CD-30192BB660F0}" type="pres">
      <dgm:prSet presAssocID="{9AF8366C-63F8-4B24-B35F-E532EBE54680}" presName="conn2-1" presStyleLbl="parChTrans1D2" presStyleIdx="2" presStyleCnt="4"/>
      <dgm:spPr/>
      <dgm:t>
        <a:bodyPr/>
        <a:lstStyle/>
        <a:p>
          <a:endParaRPr lang="ru-RU"/>
        </a:p>
      </dgm:t>
    </dgm:pt>
    <dgm:pt modelId="{2B0ABBFF-8669-487C-BCEB-DB5043001F60}" type="pres">
      <dgm:prSet presAssocID="{9AF8366C-63F8-4B24-B35F-E532EBE54680}" presName="connTx" presStyleLbl="parChTrans1D2" presStyleIdx="2" presStyleCnt="4"/>
      <dgm:spPr/>
      <dgm:t>
        <a:bodyPr/>
        <a:lstStyle/>
        <a:p>
          <a:endParaRPr lang="ru-RU"/>
        </a:p>
      </dgm:t>
    </dgm:pt>
    <dgm:pt modelId="{7CC87E13-C405-4EBD-91D7-8F03A3CE96D4}" type="pres">
      <dgm:prSet presAssocID="{8EE54A45-1476-4F23-AFEA-DC13045F09EC}" presName="root2" presStyleCnt="0"/>
      <dgm:spPr/>
      <dgm:t>
        <a:bodyPr/>
        <a:lstStyle/>
        <a:p>
          <a:endParaRPr lang="ru-RU"/>
        </a:p>
      </dgm:t>
    </dgm:pt>
    <dgm:pt modelId="{FE3697D4-1F07-4505-BB7A-25DC586237D0}" type="pres">
      <dgm:prSet presAssocID="{8EE54A45-1476-4F23-AFEA-DC13045F09EC}" presName="LevelTwoTextNode" presStyleLbl="node2" presStyleIdx="2" presStyleCnt="4" custScaleX="37850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35B3B5A8-22A1-47E1-BCA3-67FF6086C1D6}" type="pres">
      <dgm:prSet presAssocID="{8EE54A45-1476-4F23-AFEA-DC13045F09EC}" presName="level3hierChild" presStyleCnt="0"/>
      <dgm:spPr/>
      <dgm:t>
        <a:bodyPr/>
        <a:lstStyle/>
        <a:p>
          <a:endParaRPr lang="ru-RU"/>
        </a:p>
      </dgm:t>
    </dgm:pt>
    <dgm:pt modelId="{AD318187-5C81-4112-939D-E416EDFE42C5}" type="pres">
      <dgm:prSet presAssocID="{FDAADE9F-31B9-41A4-B495-4BF81964B02F}" presName="conn2-1" presStyleLbl="parChTrans1D2" presStyleIdx="3" presStyleCnt="4"/>
      <dgm:spPr/>
      <dgm:t>
        <a:bodyPr/>
        <a:lstStyle/>
        <a:p>
          <a:endParaRPr lang="ru-RU"/>
        </a:p>
      </dgm:t>
    </dgm:pt>
    <dgm:pt modelId="{D3FF967F-7D0F-421E-A127-A8A9FD0A334C}" type="pres">
      <dgm:prSet presAssocID="{FDAADE9F-31B9-41A4-B495-4BF81964B02F}" presName="connTx" presStyleLbl="parChTrans1D2" presStyleIdx="3" presStyleCnt="4"/>
      <dgm:spPr/>
      <dgm:t>
        <a:bodyPr/>
        <a:lstStyle/>
        <a:p>
          <a:endParaRPr lang="ru-RU"/>
        </a:p>
      </dgm:t>
    </dgm:pt>
    <dgm:pt modelId="{0250ADE7-3A30-43DE-8673-FC4CEC73208A}" type="pres">
      <dgm:prSet presAssocID="{87A81E80-CC49-46B2-8786-778814D29D6F}" presName="root2" presStyleCnt="0"/>
      <dgm:spPr/>
      <dgm:t>
        <a:bodyPr/>
        <a:lstStyle/>
        <a:p>
          <a:endParaRPr lang="ru-RU"/>
        </a:p>
      </dgm:t>
    </dgm:pt>
    <dgm:pt modelId="{72E6AACC-1EDA-4D89-AAEC-F912F915E23D}" type="pres">
      <dgm:prSet presAssocID="{87A81E80-CC49-46B2-8786-778814D29D6F}" presName="LevelTwoTextNode" presStyleLbl="node2" presStyleIdx="3" presStyleCnt="4" custScaleX="37850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FA50F3E8-7B63-4127-A0E0-2B5EEB36D533}" type="pres">
      <dgm:prSet presAssocID="{87A81E80-CC49-46B2-8786-778814D29D6F}" presName="level3hierChild" presStyleCnt="0"/>
      <dgm:spPr/>
      <dgm:t>
        <a:bodyPr/>
        <a:lstStyle/>
        <a:p>
          <a:endParaRPr lang="ru-RU"/>
        </a:p>
      </dgm:t>
    </dgm:pt>
  </dgm:ptLst>
  <dgm:cxnLst>
    <dgm:cxn modelId="{7E4A3D67-2695-4781-A090-838C53DB80D0}" type="presOf" srcId="{D681F82E-59C1-435D-A223-BF796E7097FD}" destId="{09D81350-5D8F-49DF-8F35-6536BE6B4A41}" srcOrd="1" destOrd="0" presId="urn:microsoft.com/office/officeart/2008/layout/HorizontalMultiLevelHierarchy"/>
    <dgm:cxn modelId="{B519B955-D81B-4FB9-9226-D9028969E0EC}" type="presOf" srcId="{FDAADE9F-31B9-41A4-B495-4BF81964B02F}" destId="{D3FF967F-7D0F-421E-A127-A8A9FD0A334C}" srcOrd="1" destOrd="0" presId="urn:microsoft.com/office/officeart/2008/layout/HorizontalMultiLevelHierarchy"/>
    <dgm:cxn modelId="{6C98BCF7-6A46-42DA-8BE5-0E15A6DEF574}" type="presOf" srcId="{C4E2A36D-517E-42FD-A0B5-77EA0D9519FA}" destId="{6B7AF604-C158-4605-A31E-1301CA617DBB}" srcOrd="0" destOrd="0" presId="urn:microsoft.com/office/officeart/2008/layout/HorizontalMultiLevelHierarchy"/>
    <dgm:cxn modelId="{2D7A0DA2-F305-4369-B62D-CDB0994AEDF2}" type="presOf" srcId="{9AF8366C-63F8-4B24-B35F-E532EBE54680}" destId="{C8B158D5-0B76-4CFF-B0CD-30192BB660F0}" srcOrd="0" destOrd="0" presId="urn:microsoft.com/office/officeart/2008/layout/HorizontalMultiLevelHierarchy"/>
    <dgm:cxn modelId="{F32D3EDA-77CF-4953-AD3A-E1FC48F2D837}" type="presOf" srcId="{46348244-F43E-46AF-B20C-5F162EA3F324}" destId="{C88E68ED-2250-4F06-8D2A-824B742A2C25}" srcOrd="0" destOrd="0" presId="urn:microsoft.com/office/officeart/2008/layout/HorizontalMultiLevelHierarchy"/>
    <dgm:cxn modelId="{2F6EDC7F-D56B-42A6-B6FB-62953407E7D7}" type="presOf" srcId="{9F93C636-CDB7-4409-B6AB-155229D65C88}" destId="{52217E34-D8F3-4A3F-9CDD-6566B2C3D7EE}" srcOrd="0" destOrd="0" presId="urn:microsoft.com/office/officeart/2008/layout/HorizontalMultiLevelHierarchy"/>
    <dgm:cxn modelId="{9072C315-6D6B-48AC-8C0A-D4A411EEF264}" srcId="{9F93C636-CDB7-4409-B6AB-155229D65C88}" destId="{8EE54A45-1476-4F23-AFEA-DC13045F09EC}" srcOrd="2" destOrd="0" parTransId="{9AF8366C-63F8-4B24-B35F-E532EBE54680}" sibTransId="{3241E575-56EA-443F-BB2F-B65C9DB92311}"/>
    <dgm:cxn modelId="{9C332C45-6C36-4CE8-A72C-F045CD7DD257}" type="presOf" srcId="{33BF356A-68B7-4475-8754-540F85B506AE}" destId="{3A62C025-36B0-488B-88EC-9AC48DFF087A}" srcOrd="0" destOrd="0" presId="urn:microsoft.com/office/officeart/2008/layout/HorizontalMultiLevelHierarchy"/>
    <dgm:cxn modelId="{65098B49-D8C1-45A8-9825-4742BCD64F3A}" srcId="{33BF356A-68B7-4475-8754-540F85B506AE}" destId="{9F93C636-CDB7-4409-B6AB-155229D65C88}" srcOrd="0" destOrd="0" parTransId="{CAA40CD4-DE01-429C-9514-6F79ADE3DBF8}" sibTransId="{69E7EB58-E443-4860-AC33-F1608DF9826C}"/>
    <dgm:cxn modelId="{2EA39E02-6CF9-46AA-B688-00DC01A4351E}" type="presOf" srcId="{9AF8366C-63F8-4B24-B35F-E532EBE54680}" destId="{2B0ABBFF-8669-487C-BCEB-DB5043001F60}" srcOrd="1" destOrd="0" presId="urn:microsoft.com/office/officeart/2008/layout/HorizontalMultiLevelHierarchy"/>
    <dgm:cxn modelId="{3988CD7B-0398-4CB5-AEC1-D06094855EBA}" srcId="{9F93C636-CDB7-4409-B6AB-155229D65C88}" destId="{87A81E80-CC49-46B2-8786-778814D29D6F}" srcOrd="3" destOrd="0" parTransId="{FDAADE9F-31B9-41A4-B495-4BF81964B02F}" sibTransId="{B579B2A4-C0EF-4F4C-BB3C-90E2B6D13FDA}"/>
    <dgm:cxn modelId="{52809C2E-BCB4-46D4-9F67-BA21B517E1F6}" srcId="{9F93C636-CDB7-4409-B6AB-155229D65C88}" destId="{46348244-F43E-46AF-B20C-5F162EA3F324}" srcOrd="0" destOrd="0" parTransId="{D681F82E-59C1-435D-A223-BF796E7097FD}" sibTransId="{93A1704B-C416-4F91-9814-B06FF388753A}"/>
    <dgm:cxn modelId="{CB904A90-8161-4C17-9FBF-11423591CA6A}" srcId="{9F93C636-CDB7-4409-B6AB-155229D65C88}" destId="{334504BA-8C1D-4794-B977-5B988FAFA572}" srcOrd="1" destOrd="0" parTransId="{C4E2A36D-517E-42FD-A0B5-77EA0D9519FA}" sibTransId="{59943FB2-89DC-4B60-8C14-19C9E84F00E5}"/>
    <dgm:cxn modelId="{EC1D8EC0-3002-4190-B3AD-4076338ADAF3}" type="presOf" srcId="{D681F82E-59C1-435D-A223-BF796E7097FD}" destId="{7DC457C4-E46E-4FA8-BB4A-DBA3F4709793}" srcOrd="0" destOrd="0" presId="urn:microsoft.com/office/officeart/2008/layout/HorizontalMultiLevelHierarchy"/>
    <dgm:cxn modelId="{5DDE1B73-19DB-4D58-AE84-13A9A174DAC1}" type="presOf" srcId="{334504BA-8C1D-4794-B977-5B988FAFA572}" destId="{E8BA4595-9AB0-4BE3-B0A9-CF3D8A201ED5}" srcOrd="0" destOrd="0" presId="urn:microsoft.com/office/officeart/2008/layout/HorizontalMultiLevelHierarchy"/>
    <dgm:cxn modelId="{DABB3616-FC97-4670-93C7-B676443C9839}" type="presOf" srcId="{FDAADE9F-31B9-41A4-B495-4BF81964B02F}" destId="{AD318187-5C81-4112-939D-E416EDFE42C5}" srcOrd="0" destOrd="0" presId="urn:microsoft.com/office/officeart/2008/layout/HorizontalMultiLevelHierarchy"/>
    <dgm:cxn modelId="{734728EC-6E69-4917-BCD0-6C9E242A556C}" type="presOf" srcId="{C4E2A36D-517E-42FD-A0B5-77EA0D9519FA}" destId="{F2BFCBEE-2252-4DD4-9277-4433AD5653AC}" srcOrd="1" destOrd="0" presId="urn:microsoft.com/office/officeart/2008/layout/HorizontalMultiLevelHierarchy"/>
    <dgm:cxn modelId="{A0BA08F5-17E6-478B-A427-C0CB07F21F8C}" type="presOf" srcId="{87A81E80-CC49-46B2-8786-778814D29D6F}" destId="{72E6AACC-1EDA-4D89-AAEC-F912F915E23D}" srcOrd="0" destOrd="0" presId="urn:microsoft.com/office/officeart/2008/layout/HorizontalMultiLevelHierarchy"/>
    <dgm:cxn modelId="{005FFDFD-3A45-4964-8E1C-51B6C7209C01}" type="presOf" srcId="{8EE54A45-1476-4F23-AFEA-DC13045F09EC}" destId="{FE3697D4-1F07-4505-BB7A-25DC586237D0}" srcOrd="0" destOrd="0" presId="urn:microsoft.com/office/officeart/2008/layout/HorizontalMultiLevelHierarchy"/>
    <dgm:cxn modelId="{C911FF46-0522-49BA-8F5E-9738C7137531}" type="presParOf" srcId="{3A62C025-36B0-488B-88EC-9AC48DFF087A}" destId="{4ECDBB9B-3592-4509-A15C-7CF60CC7C83F}" srcOrd="0" destOrd="0" presId="urn:microsoft.com/office/officeart/2008/layout/HorizontalMultiLevelHierarchy"/>
    <dgm:cxn modelId="{E0C34A60-5C82-426D-AF25-CB68464D613C}" type="presParOf" srcId="{4ECDBB9B-3592-4509-A15C-7CF60CC7C83F}" destId="{52217E34-D8F3-4A3F-9CDD-6566B2C3D7EE}" srcOrd="0" destOrd="0" presId="urn:microsoft.com/office/officeart/2008/layout/HorizontalMultiLevelHierarchy"/>
    <dgm:cxn modelId="{CEFB6117-EBAD-4AC3-BCDA-86F9A0D2A5F9}" type="presParOf" srcId="{4ECDBB9B-3592-4509-A15C-7CF60CC7C83F}" destId="{1853F974-09B1-4550-983C-51ECF381112D}" srcOrd="1" destOrd="0" presId="urn:microsoft.com/office/officeart/2008/layout/HorizontalMultiLevelHierarchy"/>
    <dgm:cxn modelId="{66FA829F-D503-43C5-BDEC-AF0A240A3291}" type="presParOf" srcId="{1853F974-09B1-4550-983C-51ECF381112D}" destId="{7DC457C4-E46E-4FA8-BB4A-DBA3F4709793}" srcOrd="0" destOrd="0" presId="urn:microsoft.com/office/officeart/2008/layout/HorizontalMultiLevelHierarchy"/>
    <dgm:cxn modelId="{66EC2CEE-8F20-4F44-90A4-E4D7AB517738}" type="presParOf" srcId="{7DC457C4-E46E-4FA8-BB4A-DBA3F4709793}" destId="{09D81350-5D8F-49DF-8F35-6536BE6B4A41}" srcOrd="0" destOrd="0" presId="urn:microsoft.com/office/officeart/2008/layout/HorizontalMultiLevelHierarchy"/>
    <dgm:cxn modelId="{B71CC2BC-8899-401B-A083-72176EC73355}" type="presParOf" srcId="{1853F974-09B1-4550-983C-51ECF381112D}" destId="{CF1BB8C0-F57D-40DB-9715-002D596ADF7E}" srcOrd="1" destOrd="0" presId="urn:microsoft.com/office/officeart/2008/layout/HorizontalMultiLevelHierarchy"/>
    <dgm:cxn modelId="{485FBD7B-08AC-465F-8E7A-5136D9B4A105}" type="presParOf" srcId="{CF1BB8C0-F57D-40DB-9715-002D596ADF7E}" destId="{C88E68ED-2250-4F06-8D2A-824B742A2C25}" srcOrd="0" destOrd="0" presId="urn:microsoft.com/office/officeart/2008/layout/HorizontalMultiLevelHierarchy"/>
    <dgm:cxn modelId="{E866DC90-9B73-4819-B448-F7810A608C3A}" type="presParOf" srcId="{CF1BB8C0-F57D-40DB-9715-002D596ADF7E}" destId="{1FC22A97-1B41-419C-B59E-D9747AE57E66}" srcOrd="1" destOrd="0" presId="urn:microsoft.com/office/officeart/2008/layout/HorizontalMultiLevelHierarchy"/>
    <dgm:cxn modelId="{B8350299-930E-46B2-91C4-29363EC03F1B}" type="presParOf" srcId="{1853F974-09B1-4550-983C-51ECF381112D}" destId="{6B7AF604-C158-4605-A31E-1301CA617DBB}" srcOrd="2" destOrd="0" presId="urn:microsoft.com/office/officeart/2008/layout/HorizontalMultiLevelHierarchy"/>
    <dgm:cxn modelId="{B74B2FE7-B229-4DE9-A870-F84DFA8A118F}" type="presParOf" srcId="{6B7AF604-C158-4605-A31E-1301CA617DBB}" destId="{F2BFCBEE-2252-4DD4-9277-4433AD5653AC}" srcOrd="0" destOrd="0" presId="urn:microsoft.com/office/officeart/2008/layout/HorizontalMultiLevelHierarchy"/>
    <dgm:cxn modelId="{686EC1C8-CE78-4484-97E6-B34C58623CD8}" type="presParOf" srcId="{1853F974-09B1-4550-983C-51ECF381112D}" destId="{01858713-74C4-4D6B-9F64-E907FCB7B155}" srcOrd="3" destOrd="0" presId="urn:microsoft.com/office/officeart/2008/layout/HorizontalMultiLevelHierarchy"/>
    <dgm:cxn modelId="{42FCFC4C-EEEF-4625-8C80-D42DA7C52FF6}" type="presParOf" srcId="{01858713-74C4-4D6B-9F64-E907FCB7B155}" destId="{E8BA4595-9AB0-4BE3-B0A9-CF3D8A201ED5}" srcOrd="0" destOrd="0" presId="urn:microsoft.com/office/officeart/2008/layout/HorizontalMultiLevelHierarchy"/>
    <dgm:cxn modelId="{226F7581-8A7D-4D90-A931-F05A248DFBF1}" type="presParOf" srcId="{01858713-74C4-4D6B-9F64-E907FCB7B155}" destId="{A57E9326-FB39-4D6E-9951-6A51C5B3A310}" srcOrd="1" destOrd="0" presId="urn:microsoft.com/office/officeart/2008/layout/HorizontalMultiLevelHierarchy"/>
    <dgm:cxn modelId="{20DB75AD-902C-4339-A2B4-DBBC6943F2F4}" type="presParOf" srcId="{1853F974-09B1-4550-983C-51ECF381112D}" destId="{C8B158D5-0B76-4CFF-B0CD-30192BB660F0}" srcOrd="4" destOrd="0" presId="urn:microsoft.com/office/officeart/2008/layout/HorizontalMultiLevelHierarchy"/>
    <dgm:cxn modelId="{098393CC-05A4-47E0-A127-BA7DBA737E18}" type="presParOf" srcId="{C8B158D5-0B76-4CFF-B0CD-30192BB660F0}" destId="{2B0ABBFF-8669-487C-BCEB-DB5043001F60}" srcOrd="0" destOrd="0" presId="urn:microsoft.com/office/officeart/2008/layout/HorizontalMultiLevelHierarchy"/>
    <dgm:cxn modelId="{52AFDA42-C52D-4EFD-A5F0-D41B86D4448F}" type="presParOf" srcId="{1853F974-09B1-4550-983C-51ECF381112D}" destId="{7CC87E13-C405-4EBD-91D7-8F03A3CE96D4}" srcOrd="5" destOrd="0" presId="urn:microsoft.com/office/officeart/2008/layout/HorizontalMultiLevelHierarchy"/>
    <dgm:cxn modelId="{E516F73C-DC36-4AA1-8015-FF3D8341B29C}" type="presParOf" srcId="{7CC87E13-C405-4EBD-91D7-8F03A3CE96D4}" destId="{FE3697D4-1F07-4505-BB7A-25DC586237D0}" srcOrd="0" destOrd="0" presId="urn:microsoft.com/office/officeart/2008/layout/HorizontalMultiLevelHierarchy"/>
    <dgm:cxn modelId="{987B4117-86B5-4885-B36E-E7ECD2532AEF}" type="presParOf" srcId="{7CC87E13-C405-4EBD-91D7-8F03A3CE96D4}" destId="{35B3B5A8-22A1-47E1-BCA3-67FF6086C1D6}" srcOrd="1" destOrd="0" presId="urn:microsoft.com/office/officeart/2008/layout/HorizontalMultiLevelHierarchy"/>
    <dgm:cxn modelId="{954CFAB7-77D8-4656-8DF5-64B51966E2EB}" type="presParOf" srcId="{1853F974-09B1-4550-983C-51ECF381112D}" destId="{AD318187-5C81-4112-939D-E416EDFE42C5}" srcOrd="6" destOrd="0" presId="urn:microsoft.com/office/officeart/2008/layout/HorizontalMultiLevelHierarchy"/>
    <dgm:cxn modelId="{C0F5EA6C-7264-425E-8EAE-77430E65274F}" type="presParOf" srcId="{AD318187-5C81-4112-939D-E416EDFE42C5}" destId="{D3FF967F-7D0F-421E-A127-A8A9FD0A334C}" srcOrd="0" destOrd="0" presId="urn:microsoft.com/office/officeart/2008/layout/HorizontalMultiLevelHierarchy"/>
    <dgm:cxn modelId="{061F2E7F-B334-4EC1-909E-6B3E0D934327}" type="presParOf" srcId="{1853F974-09B1-4550-983C-51ECF381112D}" destId="{0250ADE7-3A30-43DE-8673-FC4CEC73208A}" srcOrd="7" destOrd="0" presId="urn:microsoft.com/office/officeart/2008/layout/HorizontalMultiLevelHierarchy"/>
    <dgm:cxn modelId="{7C7973B0-C3B8-4766-B3EC-B52357B715A2}" type="presParOf" srcId="{0250ADE7-3A30-43DE-8673-FC4CEC73208A}" destId="{72E6AACC-1EDA-4D89-AAEC-F912F915E23D}" srcOrd="0" destOrd="0" presId="urn:microsoft.com/office/officeart/2008/layout/HorizontalMultiLevelHierarchy"/>
    <dgm:cxn modelId="{71BF5261-4CEE-4725-95F4-8A4560E78E8C}" type="presParOf" srcId="{0250ADE7-3A30-43DE-8673-FC4CEC73208A}" destId="{FA50F3E8-7B63-4127-A0E0-2B5EEB36D533}" srcOrd="1" destOrd="0" presId="urn:microsoft.com/office/officeart/2008/layout/HorizontalMultiLevelHierarchy"/>
  </dgm:cxnLst>
  <dgm:bg/>
  <dgm:whole>
    <a:ln>
      <a:noFill/>
    </a:ln>
  </dgm:whole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23C37343-F341-4CD5-8FE0-CE211C566830}" type="doc">
      <dgm:prSet loTypeId="urn:microsoft.com/office/officeart/2005/8/layout/hierarchy3" loCatId="list" qsTypeId="urn:microsoft.com/office/officeart/2005/8/quickstyle/simple1" qsCatId="simple" csTypeId="urn:microsoft.com/office/officeart/2005/8/colors/accent2_2" csCatId="accent2" phldr="1"/>
      <dgm:spPr/>
      <dgm:t>
        <a:bodyPr/>
        <a:lstStyle/>
        <a:p>
          <a:endParaRPr lang="ru-RU"/>
        </a:p>
      </dgm:t>
    </dgm:pt>
    <dgm:pt modelId="{B9F70028-9453-48B7-A946-9CCC538D37CE}">
      <dgm:prSet phldrT="[Текст]" custT="1"/>
      <dgm:spPr>
        <a:solidFill>
          <a:schemeClr val="accent1"/>
        </a:solidFill>
      </dgm:spPr>
      <dgm:t>
        <a:bodyPr/>
        <a:lstStyle/>
        <a:p>
          <a:r>
            <a:rPr lang="ru-RU" sz="4000" dirty="0" smtClean="0"/>
            <a:t>ИСПОЛНЕНИЕ БЮДЖЕТА</a:t>
          </a:r>
          <a:endParaRPr lang="ru-RU" sz="4000" dirty="0"/>
        </a:p>
      </dgm:t>
    </dgm:pt>
    <dgm:pt modelId="{400310A5-0BE2-4E0F-981E-43B91C1E6041}" type="parTrans" cxnId="{3693F3D3-30F6-411C-9C13-C01A85B11777}">
      <dgm:prSet/>
      <dgm:spPr/>
      <dgm:t>
        <a:bodyPr/>
        <a:lstStyle/>
        <a:p>
          <a:endParaRPr lang="ru-RU"/>
        </a:p>
      </dgm:t>
    </dgm:pt>
    <dgm:pt modelId="{C65051C0-CB5D-45E0-B9AF-6377544AA7D3}" type="sibTrans" cxnId="{3693F3D3-30F6-411C-9C13-C01A85B11777}">
      <dgm:prSet/>
      <dgm:spPr/>
      <dgm:t>
        <a:bodyPr/>
        <a:lstStyle/>
        <a:p>
          <a:endParaRPr lang="ru-RU"/>
        </a:p>
      </dgm:t>
    </dgm:pt>
    <dgm:pt modelId="{BB6F1566-DE4A-40C4-AD0C-F8A5E8DFFBA1}">
      <dgm:prSet custT="1"/>
      <dgm:spPr>
        <a:ln>
          <a:solidFill>
            <a:schemeClr val="accent1"/>
          </a:solidFill>
        </a:ln>
      </dgm:spPr>
      <dgm:t>
        <a:bodyPr/>
        <a:lstStyle/>
        <a:p>
          <a:pPr algn="just"/>
          <a:r>
            <a:rPr lang="ru-RU" sz="1800" dirty="0" smtClean="0">
              <a:latin typeface="Times New Roman" pitchFamily="18" charset="0"/>
              <a:cs typeface="Times New Roman" pitchFamily="18" charset="0"/>
            </a:rPr>
            <a:t>Исполнение бюджета по доходам предусматривает зачисление на единый счет бюджета налогов, сборов и иных поступлений, поступление средств из  бюджетов бюджетной системы Российской Федерации. </a:t>
          </a:r>
          <a:endParaRPr lang="ru-RU" sz="1800" dirty="0">
            <a:latin typeface="Times New Roman" pitchFamily="18" charset="0"/>
            <a:cs typeface="Times New Roman" pitchFamily="18" charset="0"/>
          </a:endParaRPr>
        </a:p>
      </dgm:t>
    </dgm:pt>
    <dgm:pt modelId="{4366CC8F-3020-44CC-A274-70C2E9E637B8}" type="parTrans" cxnId="{42AC93EE-C1E7-486E-BDE8-35AA0A03EDCF}">
      <dgm:prSet/>
      <dgm:spPr>
        <a:ln>
          <a:solidFill>
            <a:schemeClr val="accent1"/>
          </a:solidFill>
        </a:ln>
      </dgm:spPr>
      <dgm:t>
        <a:bodyPr/>
        <a:lstStyle/>
        <a:p>
          <a:endParaRPr lang="ru-RU"/>
        </a:p>
      </dgm:t>
    </dgm:pt>
    <dgm:pt modelId="{0F18AA24-37CB-4158-9D9E-0FEE4701A215}" type="sibTrans" cxnId="{42AC93EE-C1E7-486E-BDE8-35AA0A03EDCF}">
      <dgm:prSet/>
      <dgm:spPr/>
      <dgm:t>
        <a:bodyPr/>
        <a:lstStyle/>
        <a:p>
          <a:endParaRPr lang="ru-RU"/>
        </a:p>
      </dgm:t>
    </dgm:pt>
    <dgm:pt modelId="{E81FF56B-B2CC-4302-B0F2-D59C20CB38C5}">
      <dgm:prSet custT="1"/>
      <dgm:spPr>
        <a:ln>
          <a:solidFill>
            <a:schemeClr val="accent1"/>
          </a:solidFill>
        </a:ln>
      </dgm:spPr>
      <dgm:t>
        <a:bodyPr/>
        <a:lstStyle/>
        <a:p>
          <a:pPr algn="just"/>
          <a:r>
            <a:rPr lang="ru-RU" sz="1800" dirty="0" smtClean="0">
              <a:latin typeface="Times New Roman" pitchFamily="18" charset="0"/>
              <a:cs typeface="Times New Roman" pitchFamily="18" charset="0"/>
            </a:rPr>
            <a:t>Исполнение бюджета по расходам предусматривает перечисление средств с единого счета бюджета. </a:t>
          </a:r>
          <a:endParaRPr lang="ru-RU" sz="1800" dirty="0">
            <a:latin typeface="Times New Roman" pitchFamily="18" charset="0"/>
            <a:cs typeface="Times New Roman" pitchFamily="18" charset="0"/>
          </a:endParaRPr>
        </a:p>
      </dgm:t>
    </dgm:pt>
    <dgm:pt modelId="{A638F5CF-FED2-41DA-8B9E-CF5DACEE5753}" type="sibTrans" cxnId="{95B10D22-B9B1-4053-8D5E-04F21C60E375}">
      <dgm:prSet/>
      <dgm:spPr/>
      <dgm:t>
        <a:bodyPr/>
        <a:lstStyle/>
        <a:p>
          <a:endParaRPr lang="ru-RU"/>
        </a:p>
      </dgm:t>
    </dgm:pt>
    <dgm:pt modelId="{91B00405-7983-4716-92CB-8D47908D312D}" type="parTrans" cxnId="{95B10D22-B9B1-4053-8D5E-04F21C60E375}">
      <dgm:prSet/>
      <dgm:spPr>
        <a:ln>
          <a:solidFill>
            <a:schemeClr val="accent1"/>
          </a:solidFill>
        </a:ln>
      </dgm:spPr>
      <dgm:t>
        <a:bodyPr/>
        <a:lstStyle/>
        <a:p>
          <a:endParaRPr lang="ru-RU"/>
        </a:p>
      </dgm:t>
    </dgm:pt>
    <dgm:pt modelId="{98A0B1A0-26EF-4641-857E-F1F71F2A8CB2}" type="pres">
      <dgm:prSet presAssocID="{23C37343-F341-4CD5-8FE0-CE211C566830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E56733D9-EB90-4FBD-B924-CB15CD97806D}" type="pres">
      <dgm:prSet presAssocID="{B9F70028-9453-48B7-A946-9CCC538D37CE}" presName="root" presStyleCnt="0"/>
      <dgm:spPr/>
    </dgm:pt>
    <dgm:pt modelId="{BFDF7646-07CE-4969-8BE4-4A0D7A592FF0}" type="pres">
      <dgm:prSet presAssocID="{B9F70028-9453-48B7-A946-9CCC538D37CE}" presName="rootComposite" presStyleCnt="0"/>
      <dgm:spPr/>
    </dgm:pt>
    <dgm:pt modelId="{F62FF1E7-9897-41BD-9180-4A9351373D39}" type="pres">
      <dgm:prSet presAssocID="{B9F70028-9453-48B7-A946-9CCC538D37CE}" presName="rootText" presStyleLbl="node1" presStyleIdx="0" presStyleCnt="1" custAng="0" custScaleX="276150" custScaleY="50915" custLinFactNeighborX="6317" custLinFactNeighborY="19866"/>
      <dgm:spPr/>
      <dgm:t>
        <a:bodyPr/>
        <a:lstStyle/>
        <a:p>
          <a:endParaRPr lang="ru-RU"/>
        </a:p>
      </dgm:t>
    </dgm:pt>
    <dgm:pt modelId="{497AC93F-80D7-4284-94A8-EF080AA17474}" type="pres">
      <dgm:prSet presAssocID="{B9F70028-9453-48B7-A946-9CCC538D37CE}" presName="rootConnector" presStyleLbl="node1" presStyleIdx="0" presStyleCnt="1"/>
      <dgm:spPr/>
      <dgm:t>
        <a:bodyPr/>
        <a:lstStyle/>
        <a:p>
          <a:endParaRPr lang="ru-RU"/>
        </a:p>
      </dgm:t>
    </dgm:pt>
    <dgm:pt modelId="{105B41F0-A14D-4C5C-A648-36D3D8CEEA71}" type="pres">
      <dgm:prSet presAssocID="{B9F70028-9453-48B7-A946-9CCC538D37CE}" presName="childShape" presStyleCnt="0"/>
      <dgm:spPr/>
    </dgm:pt>
    <dgm:pt modelId="{F22A11F9-C899-4210-9DEB-276B621B3856}" type="pres">
      <dgm:prSet presAssocID="{4366CC8F-3020-44CC-A274-70C2E9E637B8}" presName="Name13" presStyleLbl="parChTrans1D2" presStyleIdx="0" presStyleCnt="2"/>
      <dgm:spPr/>
      <dgm:t>
        <a:bodyPr/>
        <a:lstStyle/>
        <a:p>
          <a:endParaRPr lang="ru-RU"/>
        </a:p>
      </dgm:t>
    </dgm:pt>
    <dgm:pt modelId="{7815E512-ABEA-4FF4-93F2-0F7A3419E710}" type="pres">
      <dgm:prSet presAssocID="{BB6F1566-DE4A-40C4-AD0C-F8A5E8DFFBA1}" presName="childText" presStyleLbl="bgAcc1" presStyleIdx="0" presStyleCnt="2" custScaleX="281198" custScaleY="75800" custLinFactNeighborX="-1347" custLinFactNeighborY="1270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134A7F1-FA61-46BF-B171-E69E957B51F8}" type="pres">
      <dgm:prSet presAssocID="{91B00405-7983-4716-92CB-8D47908D312D}" presName="Name13" presStyleLbl="parChTrans1D2" presStyleIdx="1" presStyleCnt="2"/>
      <dgm:spPr/>
      <dgm:t>
        <a:bodyPr/>
        <a:lstStyle/>
        <a:p>
          <a:endParaRPr lang="ru-RU"/>
        </a:p>
      </dgm:t>
    </dgm:pt>
    <dgm:pt modelId="{368EA2CA-ADDC-44F8-A5AA-D97CCAA236FA}" type="pres">
      <dgm:prSet presAssocID="{E81FF56B-B2CC-4302-B0F2-D59C20CB38C5}" presName="childText" presStyleLbl="bgAcc1" presStyleIdx="1" presStyleCnt="2" custScaleX="281742" custScaleY="5816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51FF5B8-E83C-4654-8002-A7E78F60716E}" type="presOf" srcId="{E81FF56B-B2CC-4302-B0F2-D59C20CB38C5}" destId="{368EA2CA-ADDC-44F8-A5AA-D97CCAA236FA}" srcOrd="0" destOrd="0" presId="urn:microsoft.com/office/officeart/2005/8/layout/hierarchy3"/>
    <dgm:cxn modelId="{EE481723-F497-46A5-BEC8-90671B84FF4C}" type="presOf" srcId="{4366CC8F-3020-44CC-A274-70C2E9E637B8}" destId="{F22A11F9-C899-4210-9DEB-276B621B3856}" srcOrd="0" destOrd="0" presId="urn:microsoft.com/office/officeart/2005/8/layout/hierarchy3"/>
    <dgm:cxn modelId="{3693F3D3-30F6-411C-9C13-C01A85B11777}" srcId="{23C37343-F341-4CD5-8FE0-CE211C566830}" destId="{B9F70028-9453-48B7-A946-9CCC538D37CE}" srcOrd="0" destOrd="0" parTransId="{400310A5-0BE2-4E0F-981E-43B91C1E6041}" sibTransId="{C65051C0-CB5D-45E0-B9AF-6377544AA7D3}"/>
    <dgm:cxn modelId="{831FB839-AA6D-40A1-9EB5-99E12CA9286C}" type="presOf" srcId="{91B00405-7983-4716-92CB-8D47908D312D}" destId="{2134A7F1-FA61-46BF-B171-E69E957B51F8}" srcOrd="0" destOrd="0" presId="urn:microsoft.com/office/officeart/2005/8/layout/hierarchy3"/>
    <dgm:cxn modelId="{42AC93EE-C1E7-486E-BDE8-35AA0A03EDCF}" srcId="{B9F70028-9453-48B7-A946-9CCC538D37CE}" destId="{BB6F1566-DE4A-40C4-AD0C-F8A5E8DFFBA1}" srcOrd="0" destOrd="0" parTransId="{4366CC8F-3020-44CC-A274-70C2E9E637B8}" sibTransId="{0F18AA24-37CB-4158-9D9E-0FEE4701A215}"/>
    <dgm:cxn modelId="{F7562203-CAC4-42AE-A2EB-02F8E621C05A}" type="presOf" srcId="{B9F70028-9453-48B7-A946-9CCC538D37CE}" destId="{497AC93F-80D7-4284-94A8-EF080AA17474}" srcOrd="1" destOrd="0" presId="urn:microsoft.com/office/officeart/2005/8/layout/hierarchy3"/>
    <dgm:cxn modelId="{C29656A0-EA4E-4809-82AE-F836096391AE}" type="presOf" srcId="{23C37343-F341-4CD5-8FE0-CE211C566830}" destId="{98A0B1A0-26EF-4641-857E-F1F71F2A8CB2}" srcOrd="0" destOrd="0" presId="urn:microsoft.com/office/officeart/2005/8/layout/hierarchy3"/>
    <dgm:cxn modelId="{44215964-759F-4620-8169-B3F9FB7B1B74}" type="presOf" srcId="{BB6F1566-DE4A-40C4-AD0C-F8A5E8DFFBA1}" destId="{7815E512-ABEA-4FF4-93F2-0F7A3419E710}" srcOrd="0" destOrd="0" presId="urn:microsoft.com/office/officeart/2005/8/layout/hierarchy3"/>
    <dgm:cxn modelId="{85C89A89-B744-4962-A465-E06935A2213B}" type="presOf" srcId="{B9F70028-9453-48B7-A946-9CCC538D37CE}" destId="{F62FF1E7-9897-41BD-9180-4A9351373D39}" srcOrd="0" destOrd="0" presId="urn:microsoft.com/office/officeart/2005/8/layout/hierarchy3"/>
    <dgm:cxn modelId="{95B10D22-B9B1-4053-8D5E-04F21C60E375}" srcId="{B9F70028-9453-48B7-A946-9CCC538D37CE}" destId="{E81FF56B-B2CC-4302-B0F2-D59C20CB38C5}" srcOrd="1" destOrd="0" parTransId="{91B00405-7983-4716-92CB-8D47908D312D}" sibTransId="{A638F5CF-FED2-41DA-8B9E-CF5DACEE5753}"/>
    <dgm:cxn modelId="{3DD9E7BB-0086-4BB9-8C1B-171909956771}" type="presParOf" srcId="{98A0B1A0-26EF-4641-857E-F1F71F2A8CB2}" destId="{E56733D9-EB90-4FBD-B924-CB15CD97806D}" srcOrd="0" destOrd="0" presId="urn:microsoft.com/office/officeart/2005/8/layout/hierarchy3"/>
    <dgm:cxn modelId="{93A6EAF2-EB60-4CE4-B44B-90D85E1FF035}" type="presParOf" srcId="{E56733D9-EB90-4FBD-B924-CB15CD97806D}" destId="{BFDF7646-07CE-4969-8BE4-4A0D7A592FF0}" srcOrd="0" destOrd="0" presId="urn:microsoft.com/office/officeart/2005/8/layout/hierarchy3"/>
    <dgm:cxn modelId="{9989E286-88B8-4B17-9C3A-94E91C008BF1}" type="presParOf" srcId="{BFDF7646-07CE-4969-8BE4-4A0D7A592FF0}" destId="{F62FF1E7-9897-41BD-9180-4A9351373D39}" srcOrd="0" destOrd="0" presId="urn:microsoft.com/office/officeart/2005/8/layout/hierarchy3"/>
    <dgm:cxn modelId="{C27EC020-9EDD-44A8-BB8B-0DB2B4DAA914}" type="presParOf" srcId="{BFDF7646-07CE-4969-8BE4-4A0D7A592FF0}" destId="{497AC93F-80D7-4284-94A8-EF080AA17474}" srcOrd="1" destOrd="0" presId="urn:microsoft.com/office/officeart/2005/8/layout/hierarchy3"/>
    <dgm:cxn modelId="{D0F4FDBE-B061-4C8E-8D9A-CDA57C651316}" type="presParOf" srcId="{E56733D9-EB90-4FBD-B924-CB15CD97806D}" destId="{105B41F0-A14D-4C5C-A648-36D3D8CEEA71}" srcOrd="1" destOrd="0" presId="urn:microsoft.com/office/officeart/2005/8/layout/hierarchy3"/>
    <dgm:cxn modelId="{6CFE7C80-7DD4-491F-A8C9-A955CB292185}" type="presParOf" srcId="{105B41F0-A14D-4C5C-A648-36D3D8CEEA71}" destId="{F22A11F9-C899-4210-9DEB-276B621B3856}" srcOrd="0" destOrd="0" presId="urn:microsoft.com/office/officeart/2005/8/layout/hierarchy3"/>
    <dgm:cxn modelId="{5D66AF6C-21AA-4C50-9FA6-4D18F5AAFD2D}" type="presParOf" srcId="{105B41F0-A14D-4C5C-A648-36D3D8CEEA71}" destId="{7815E512-ABEA-4FF4-93F2-0F7A3419E710}" srcOrd="1" destOrd="0" presId="urn:microsoft.com/office/officeart/2005/8/layout/hierarchy3"/>
    <dgm:cxn modelId="{5F4AD431-2590-4144-BE18-FB40A9FAA605}" type="presParOf" srcId="{105B41F0-A14D-4C5C-A648-36D3D8CEEA71}" destId="{2134A7F1-FA61-46BF-B171-E69E957B51F8}" srcOrd="2" destOrd="0" presId="urn:microsoft.com/office/officeart/2005/8/layout/hierarchy3"/>
    <dgm:cxn modelId="{1DB639EA-675F-4362-9CB1-3F03728E5102}" type="presParOf" srcId="{105B41F0-A14D-4C5C-A648-36D3D8CEEA71}" destId="{368EA2CA-ADDC-44F8-A5AA-D97CCAA236FA}" srcOrd="3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783669E0-6827-4794-8858-BA7A6BB9854C}" type="doc">
      <dgm:prSet loTypeId="urn:microsoft.com/office/officeart/2005/8/layout/vList4" loCatId="picture" qsTypeId="urn:microsoft.com/office/officeart/2005/8/quickstyle/simple1" qsCatId="simple" csTypeId="urn:microsoft.com/office/officeart/2005/8/colors/accent2_2" csCatId="accent2" phldr="1"/>
      <dgm:spPr/>
    </dgm:pt>
    <dgm:pt modelId="{241BF10F-1C1C-4118-B291-11EC824F3C53}">
      <dgm:prSet phldrT="[Текст]" custT="1"/>
      <dgm:spPr>
        <a:solidFill>
          <a:schemeClr val="bg1">
            <a:alpha val="50000"/>
          </a:schemeClr>
        </a:solidFill>
        <a:ln>
          <a:solidFill>
            <a:schemeClr val="accent1"/>
          </a:solidFill>
        </a:ln>
      </dgm:spPr>
      <dgm:t>
        <a:bodyPr lIns="144000"/>
        <a:lstStyle/>
        <a:p>
          <a:r>
            <a:rPr lang="ru-RU" sz="1600" dirty="0" smtClean="0">
              <a:solidFill>
                <a:schemeClr val="tx1"/>
              </a:solidFill>
            </a:rPr>
            <a:t>Муниципальные автономные учреждения Дятьковского района «Электрон» и Спортивно – оздоровительный комплекс «Олимп»  </a:t>
          </a:r>
        </a:p>
        <a:p>
          <a:r>
            <a:rPr lang="ru-RU" sz="1600" b="1" dirty="0" smtClean="0">
              <a:solidFill>
                <a:schemeClr val="tx1"/>
              </a:solidFill>
            </a:rPr>
            <a:t>32 889,3 тыс. руб.</a:t>
          </a:r>
          <a:endParaRPr lang="ru-RU" sz="1600" dirty="0">
            <a:solidFill>
              <a:schemeClr val="tx1"/>
            </a:solidFill>
          </a:endParaRPr>
        </a:p>
      </dgm:t>
    </dgm:pt>
    <dgm:pt modelId="{CD513FA5-3EDD-409B-B116-4CC8F6CF9BE4}" type="parTrans" cxnId="{512ABC83-E58F-4D94-8316-D6C8E9FF0948}">
      <dgm:prSet/>
      <dgm:spPr/>
      <dgm:t>
        <a:bodyPr/>
        <a:lstStyle/>
        <a:p>
          <a:endParaRPr lang="ru-RU"/>
        </a:p>
      </dgm:t>
    </dgm:pt>
    <dgm:pt modelId="{8C3BDD39-CF1F-4B0F-B6ED-1FAA2394958E}" type="sibTrans" cxnId="{512ABC83-E58F-4D94-8316-D6C8E9FF0948}">
      <dgm:prSet/>
      <dgm:spPr/>
      <dgm:t>
        <a:bodyPr/>
        <a:lstStyle/>
        <a:p>
          <a:endParaRPr lang="ru-RU"/>
        </a:p>
      </dgm:t>
    </dgm:pt>
    <dgm:pt modelId="{E905EB27-BF08-47A0-A367-21DE6475353B}">
      <dgm:prSet phldrT="[Текст]" custT="1"/>
      <dgm:spPr>
        <a:solidFill>
          <a:schemeClr val="bg1">
            <a:alpha val="50000"/>
          </a:schemeClr>
        </a:solidFill>
        <a:ln>
          <a:solidFill>
            <a:schemeClr val="accent1"/>
          </a:solidFill>
        </a:ln>
      </dgm:spPr>
      <dgm:t>
        <a:bodyPr lIns="144000"/>
        <a:lstStyle/>
        <a:p>
          <a:r>
            <a:rPr lang="ru-RU" sz="1600" dirty="0" smtClean="0">
              <a:solidFill>
                <a:schemeClr val="tx1"/>
              </a:solidFill>
            </a:rPr>
            <a:t>Мероприятия по развитию физической культуры и спорта </a:t>
          </a:r>
        </a:p>
        <a:p>
          <a:r>
            <a:rPr lang="ru-RU" sz="1600" b="1" dirty="0" smtClean="0">
              <a:solidFill>
                <a:schemeClr val="tx1"/>
              </a:solidFill>
            </a:rPr>
            <a:t> 7 922,3 тыс. руб.</a:t>
          </a:r>
          <a:endParaRPr lang="ru-RU" sz="2400" b="1" dirty="0">
            <a:solidFill>
              <a:schemeClr val="tx1"/>
            </a:solidFill>
          </a:endParaRPr>
        </a:p>
      </dgm:t>
    </dgm:pt>
    <dgm:pt modelId="{79F3E63E-8F30-431F-9973-64C64BC728B2}" type="parTrans" cxnId="{EDA15C64-B4CC-458A-9E28-D1531F1DE2F9}">
      <dgm:prSet/>
      <dgm:spPr/>
      <dgm:t>
        <a:bodyPr/>
        <a:lstStyle/>
        <a:p>
          <a:endParaRPr lang="ru-RU"/>
        </a:p>
      </dgm:t>
    </dgm:pt>
    <dgm:pt modelId="{9EA93C98-BEA4-4CFC-AAD3-8D6F698FE098}" type="sibTrans" cxnId="{EDA15C64-B4CC-458A-9E28-D1531F1DE2F9}">
      <dgm:prSet/>
      <dgm:spPr/>
      <dgm:t>
        <a:bodyPr/>
        <a:lstStyle/>
        <a:p>
          <a:endParaRPr lang="ru-RU"/>
        </a:p>
      </dgm:t>
    </dgm:pt>
    <dgm:pt modelId="{569BA460-4614-4115-BE0A-F81B235CCBEA}" type="pres">
      <dgm:prSet presAssocID="{783669E0-6827-4794-8858-BA7A6BB9854C}" presName="linear" presStyleCnt="0">
        <dgm:presLayoutVars>
          <dgm:dir/>
          <dgm:resizeHandles val="exact"/>
        </dgm:presLayoutVars>
      </dgm:prSet>
      <dgm:spPr/>
    </dgm:pt>
    <dgm:pt modelId="{E275EBE4-F836-4AF3-A546-8C09DA9DA392}" type="pres">
      <dgm:prSet presAssocID="{241BF10F-1C1C-4118-B291-11EC824F3C53}" presName="comp" presStyleCnt="0"/>
      <dgm:spPr/>
    </dgm:pt>
    <dgm:pt modelId="{3115724B-DB85-42BC-A00B-69B9FE1EEEDF}" type="pres">
      <dgm:prSet presAssocID="{241BF10F-1C1C-4118-B291-11EC824F3C53}" presName="box" presStyleLbl="node1" presStyleIdx="0" presStyleCnt="2"/>
      <dgm:spPr/>
      <dgm:t>
        <a:bodyPr/>
        <a:lstStyle/>
        <a:p>
          <a:endParaRPr lang="ru-RU"/>
        </a:p>
      </dgm:t>
    </dgm:pt>
    <dgm:pt modelId="{6E4D7B10-453C-42B5-A93C-0CDA8AD5E7CD}" type="pres">
      <dgm:prSet presAssocID="{241BF10F-1C1C-4118-B291-11EC824F3C53}" presName="img" presStyleLbl="fgImgPlace1" presStyleIdx="0" presStyleCnt="2"/>
      <dgm:spPr>
        <a:blipFill rotWithShape="1">
          <a:blip xmlns:r="http://schemas.openxmlformats.org/officeDocument/2006/relationships" r:embed="rId1"/>
          <a:stretch>
            <a:fillRect/>
          </a:stretch>
        </a:blipFill>
        <a:ln>
          <a:solidFill>
            <a:schemeClr val="accent1"/>
          </a:solidFill>
        </a:ln>
      </dgm:spPr>
      <dgm:t>
        <a:bodyPr/>
        <a:lstStyle/>
        <a:p>
          <a:endParaRPr lang="ru-RU"/>
        </a:p>
      </dgm:t>
    </dgm:pt>
    <dgm:pt modelId="{DFB331A2-5E82-40D2-8C41-D3BF3F19A6FE}" type="pres">
      <dgm:prSet presAssocID="{241BF10F-1C1C-4118-B291-11EC824F3C53}" presName="text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1B953B4-A6B0-4738-974F-D18D5EC73C49}" type="pres">
      <dgm:prSet presAssocID="{8C3BDD39-CF1F-4B0F-B6ED-1FAA2394958E}" presName="spacer" presStyleCnt="0"/>
      <dgm:spPr/>
    </dgm:pt>
    <dgm:pt modelId="{3BF7B17D-603A-4C4E-84DB-DA9BFBC38DD9}" type="pres">
      <dgm:prSet presAssocID="{E905EB27-BF08-47A0-A367-21DE6475353B}" presName="comp" presStyleCnt="0"/>
      <dgm:spPr/>
    </dgm:pt>
    <dgm:pt modelId="{0241BC1C-F7F8-4366-BC7E-299646E53FE9}" type="pres">
      <dgm:prSet presAssocID="{E905EB27-BF08-47A0-A367-21DE6475353B}" presName="box" presStyleLbl="node1" presStyleIdx="1" presStyleCnt="2"/>
      <dgm:spPr/>
      <dgm:t>
        <a:bodyPr/>
        <a:lstStyle/>
        <a:p>
          <a:endParaRPr lang="ru-RU"/>
        </a:p>
      </dgm:t>
    </dgm:pt>
    <dgm:pt modelId="{97D34E2C-DEC4-4008-BCDC-3B22C5E3398D}" type="pres">
      <dgm:prSet presAssocID="{E905EB27-BF08-47A0-A367-21DE6475353B}" presName="img" presStyleLbl="fgImgPlace1" presStyleIdx="1" presStyleCnt="2"/>
      <dgm:spPr>
        <a:blipFill rotWithShape="1">
          <a:blip xmlns:r="http://schemas.openxmlformats.org/officeDocument/2006/relationships" r:embed="rId2"/>
          <a:stretch>
            <a:fillRect/>
          </a:stretch>
        </a:blipFill>
        <a:ln>
          <a:solidFill>
            <a:schemeClr val="accent1"/>
          </a:solidFill>
        </a:ln>
      </dgm:spPr>
      <dgm:t>
        <a:bodyPr/>
        <a:lstStyle/>
        <a:p>
          <a:endParaRPr lang="ru-RU"/>
        </a:p>
      </dgm:t>
    </dgm:pt>
    <dgm:pt modelId="{3C55309E-9F90-4A03-860A-103164F84DA6}" type="pres">
      <dgm:prSet presAssocID="{E905EB27-BF08-47A0-A367-21DE6475353B}" presName="text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5120301A-B79E-4AC7-AF69-158C7E43B23E}" type="presOf" srcId="{E905EB27-BF08-47A0-A367-21DE6475353B}" destId="{0241BC1C-F7F8-4366-BC7E-299646E53FE9}" srcOrd="0" destOrd="0" presId="urn:microsoft.com/office/officeart/2005/8/layout/vList4"/>
    <dgm:cxn modelId="{BC6F5D6E-4CA6-4FAD-8FE9-9D44C726B5FA}" type="presOf" srcId="{E905EB27-BF08-47A0-A367-21DE6475353B}" destId="{3C55309E-9F90-4A03-860A-103164F84DA6}" srcOrd="1" destOrd="0" presId="urn:microsoft.com/office/officeart/2005/8/layout/vList4"/>
    <dgm:cxn modelId="{512ABC83-E58F-4D94-8316-D6C8E9FF0948}" srcId="{783669E0-6827-4794-8858-BA7A6BB9854C}" destId="{241BF10F-1C1C-4118-B291-11EC824F3C53}" srcOrd="0" destOrd="0" parTransId="{CD513FA5-3EDD-409B-B116-4CC8F6CF9BE4}" sibTransId="{8C3BDD39-CF1F-4B0F-B6ED-1FAA2394958E}"/>
    <dgm:cxn modelId="{81BE42A9-4D37-4B4B-B5AB-F3B6DFB6BD60}" type="presOf" srcId="{783669E0-6827-4794-8858-BA7A6BB9854C}" destId="{569BA460-4614-4115-BE0A-F81B235CCBEA}" srcOrd="0" destOrd="0" presId="urn:microsoft.com/office/officeart/2005/8/layout/vList4"/>
    <dgm:cxn modelId="{EDA15C64-B4CC-458A-9E28-D1531F1DE2F9}" srcId="{783669E0-6827-4794-8858-BA7A6BB9854C}" destId="{E905EB27-BF08-47A0-A367-21DE6475353B}" srcOrd="1" destOrd="0" parTransId="{79F3E63E-8F30-431F-9973-64C64BC728B2}" sibTransId="{9EA93C98-BEA4-4CFC-AAD3-8D6F698FE098}"/>
    <dgm:cxn modelId="{072A00AA-EC46-4D18-AFE8-9421BD53BCBE}" type="presOf" srcId="{241BF10F-1C1C-4118-B291-11EC824F3C53}" destId="{DFB331A2-5E82-40D2-8C41-D3BF3F19A6FE}" srcOrd="1" destOrd="0" presId="urn:microsoft.com/office/officeart/2005/8/layout/vList4"/>
    <dgm:cxn modelId="{CBC44D42-0E8C-4E0D-955A-3161626159FA}" type="presOf" srcId="{241BF10F-1C1C-4118-B291-11EC824F3C53}" destId="{3115724B-DB85-42BC-A00B-69B9FE1EEEDF}" srcOrd="0" destOrd="0" presId="urn:microsoft.com/office/officeart/2005/8/layout/vList4"/>
    <dgm:cxn modelId="{86C8B496-CB4B-44D5-BD0F-9C386000383C}" type="presParOf" srcId="{569BA460-4614-4115-BE0A-F81B235CCBEA}" destId="{E275EBE4-F836-4AF3-A546-8C09DA9DA392}" srcOrd="0" destOrd="0" presId="urn:microsoft.com/office/officeart/2005/8/layout/vList4"/>
    <dgm:cxn modelId="{C5C54838-654E-4278-8ABE-68158B66378A}" type="presParOf" srcId="{E275EBE4-F836-4AF3-A546-8C09DA9DA392}" destId="{3115724B-DB85-42BC-A00B-69B9FE1EEEDF}" srcOrd="0" destOrd="0" presId="urn:microsoft.com/office/officeart/2005/8/layout/vList4"/>
    <dgm:cxn modelId="{D2F332B9-2DEA-44B9-A029-21217FECFCBB}" type="presParOf" srcId="{E275EBE4-F836-4AF3-A546-8C09DA9DA392}" destId="{6E4D7B10-453C-42B5-A93C-0CDA8AD5E7CD}" srcOrd="1" destOrd="0" presId="urn:microsoft.com/office/officeart/2005/8/layout/vList4"/>
    <dgm:cxn modelId="{C9DE7556-477E-4249-9EE1-96F929E2B10C}" type="presParOf" srcId="{E275EBE4-F836-4AF3-A546-8C09DA9DA392}" destId="{DFB331A2-5E82-40D2-8C41-D3BF3F19A6FE}" srcOrd="2" destOrd="0" presId="urn:microsoft.com/office/officeart/2005/8/layout/vList4"/>
    <dgm:cxn modelId="{BF1BAB0D-E2C9-4333-BDC0-627B93388646}" type="presParOf" srcId="{569BA460-4614-4115-BE0A-F81B235CCBEA}" destId="{A1B953B4-A6B0-4738-974F-D18D5EC73C49}" srcOrd="1" destOrd="0" presId="urn:microsoft.com/office/officeart/2005/8/layout/vList4"/>
    <dgm:cxn modelId="{A1CA3E3B-F570-4CDA-A458-353F71AD4DFE}" type="presParOf" srcId="{569BA460-4614-4115-BE0A-F81B235CCBEA}" destId="{3BF7B17D-603A-4C4E-84DB-DA9BFBC38DD9}" srcOrd="2" destOrd="0" presId="urn:microsoft.com/office/officeart/2005/8/layout/vList4"/>
    <dgm:cxn modelId="{219BAD31-B45A-471B-B2C1-4DCAEE3C196C}" type="presParOf" srcId="{3BF7B17D-603A-4C4E-84DB-DA9BFBC38DD9}" destId="{0241BC1C-F7F8-4366-BC7E-299646E53FE9}" srcOrd="0" destOrd="0" presId="urn:microsoft.com/office/officeart/2005/8/layout/vList4"/>
    <dgm:cxn modelId="{6D9BF05D-9B88-4B69-A0DD-0B89D66FDC9A}" type="presParOf" srcId="{3BF7B17D-603A-4C4E-84DB-DA9BFBC38DD9}" destId="{97D34E2C-DEC4-4008-BCDC-3B22C5E3398D}" srcOrd="1" destOrd="0" presId="urn:microsoft.com/office/officeart/2005/8/layout/vList4"/>
    <dgm:cxn modelId="{A005D0B8-7C91-4AD1-A9B7-03383DB86C06}" type="presParOf" srcId="{3BF7B17D-603A-4C4E-84DB-DA9BFBC38DD9}" destId="{3C55309E-9F90-4A03-860A-103164F84DA6}" srcOrd="2" destOrd="0" presId="urn:microsoft.com/office/officeart/2005/8/layout/vList4"/>
  </dgm:cxnLst>
  <dgm:bg/>
  <dgm:whole>
    <a:ln>
      <a:noFill/>
    </a:ln>
  </dgm:whole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D318187-5C81-4112-939D-E416EDFE42C5}">
      <dsp:nvSpPr>
        <dsp:cNvPr id="0" name=""/>
        <dsp:cNvSpPr/>
      </dsp:nvSpPr>
      <dsp:spPr>
        <a:xfrm>
          <a:off x="1191966" y="1509215"/>
          <a:ext cx="603229" cy="107826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301614" y="0"/>
              </a:lnTo>
              <a:lnTo>
                <a:pt x="301614" y="1078268"/>
              </a:lnTo>
              <a:lnTo>
                <a:pt x="603229" y="1078268"/>
              </a:lnTo>
            </a:path>
          </a:pathLst>
        </a:custGeom>
        <a:noFill/>
        <a:ln w="28575" cap="flat" cmpd="sng" algn="ctr">
          <a:solidFill>
            <a:schemeClr val="accent1"/>
          </a:solidFill>
          <a:prstDash val="solid"/>
        </a:ln>
        <a:effectLst/>
      </dsp:spPr>
      <dsp:style>
        <a:lnRef idx="1">
          <a:schemeClr val="accent2"/>
        </a:lnRef>
        <a:fillRef idx="0">
          <a:schemeClr val="accent2"/>
        </a:fillRef>
        <a:effectRef idx="0">
          <a:schemeClr val="accent2"/>
        </a:effectRef>
        <a:fontRef idx="minor">
          <a:schemeClr val="tx1"/>
        </a:fontRef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700" kern="1200">
            <a:latin typeface="Times New Roman" pitchFamily="18" charset="0"/>
            <a:cs typeface="Times New Roman" pitchFamily="18" charset="0"/>
          </a:endParaRPr>
        </a:p>
      </dsp:txBody>
      <dsp:txXfrm>
        <a:off x="1462692" y="2017461"/>
        <a:ext cx="61776" cy="61776"/>
      </dsp:txXfrm>
    </dsp:sp>
    <dsp:sp modelId="{C8B158D5-0B76-4CFF-B0CD-30192BB660F0}">
      <dsp:nvSpPr>
        <dsp:cNvPr id="0" name=""/>
        <dsp:cNvSpPr/>
      </dsp:nvSpPr>
      <dsp:spPr>
        <a:xfrm>
          <a:off x="1191966" y="1509215"/>
          <a:ext cx="603229" cy="36139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301614" y="0"/>
              </a:lnTo>
              <a:lnTo>
                <a:pt x="301614" y="361390"/>
              </a:lnTo>
              <a:lnTo>
                <a:pt x="603229" y="361390"/>
              </a:lnTo>
            </a:path>
          </a:pathLst>
        </a:custGeom>
        <a:noFill/>
        <a:ln w="28575" cap="flat" cmpd="sng" algn="ctr">
          <a:solidFill>
            <a:schemeClr val="accent1"/>
          </a:solidFill>
          <a:prstDash val="solid"/>
        </a:ln>
        <a:effectLst/>
      </dsp:spPr>
      <dsp:style>
        <a:lnRef idx="1">
          <a:schemeClr val="accent2"/>
        </a:lnRef>
        <a:fillRef idx="0">
          <a:schemeClr val="accent2"/>
        </a:fillRef>
        <a:effectRef idx="0">
          <a:schemeClr val="accent2"/>
        </a:effectRef>
        <a:fontRef idx="minor">
          <a:schemeClr val="tx1"/>
        </a:fontRef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700" kern="1200">
            <a:latin typeface="Times New Roman" pitchFamily="18" charset="0"/>
            <a:cs typeface="Times New Roman" pitchFamily="18" charset="0"/>
          </a:endParaRPr>
        </a:p>
      </dsp:txBody>
      <dsp:txXfrm>
        <a:off x="1476001" y="1672331"/>
        <a:ext cx="35159" cy="35159"/>
      </dsp:txXfrm>
    </dsp:sp>
    <dsp:sp modelId="{6B7AF604-C158-4605-A31E-1301CA617DBB}">
      <dsp:nvSpPr>
        <dsp:cNvPr id="0" name=""/>
        <dsp:cNvSpPr/>
      </dsp:nvSpPr>
      <dsp:spPr>
        <a:xfrm>
          <a:off x="1191966" y="1153729"/>
          <a:ext cx="603229" cy="355486"/>
        </a:xfrm>
        <a:custGeom>
          <a:avLst/>
          <a:gdLst/>
          <a:ahLst/>
          <a:cxnLst/>
          <a:rect l="0" t="0" r="0" b="0"/>
          <a:pathLst>
            <a:path>
              <a:moveTo>
                <a:pt x="0" y="355486"/>
              </a:moveTo>
              <a:lnTo>
                <a:pt x="301614" y="355486"/>
              </a:lnTo>
              <a:lnTo>
                <a:pt x="301614" y="0"/>
              </a:lnTo>
              <a:lnTo>
                <a:pt x="603229" y="0"/>
              </a:lnTo>
            </a:path>
          </a:pathLst>
        </a:custGeom>
        <a:noFill/>
        <a:ln w="28575" cap="flat" cmpd="sng" algn="ctr">
          <a:solidFill>
            <a:schemeClr val="accent1"/>
          </a:solidFill>
          <a:prstDash val="solid"/>
        </a:ln>
        <a:effectLst/>
      </dsp:spPr>
      <dsp:style>
        <a:lnRef idx="1">
          <a:schemeClr val="accent2"/>
        </a:lnRef>
        <a:fillRef idx="0">
          <a:schemeClr val="accent2"/>
        </a:fillRef>
        <a:effectRef idx="0">
          <a:schemeClr val="accent2"/>
        </a:effectRef>
        <a:fontRef idx="minor">
          <a:schemeClr val="tx1"/>
        </a:fontRef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700" kern="1200">
            <a:latin typeface="Times New Roman" pitchFamily="18" charset="0"/>
            <a:cs typeface="Times New Roman" pitchFamily="18" charset="0"/>
          </a:endParaRPr>
        </a:p>
      </dsp:txBody>
      <dsp:txXfrm>
        <a:off x="1476076" y="1313968"/>
        <a:ext cx="35009" cy="35009"/>
      </dsp:txXfrm>
    </dsp:sp>
    <dsp:sp modelId="{7DC457C4-E46E-4FA8-BB4A-DBA3F4709793}">
      <dsp:nvSpPr>
        <dsp:cNvPr id="0" name=""/>
        <dsp:cNvSpPr/>
      </dsp:nvSpPr>
      <dsp:spPr>
        <a:xfrm>
          <a:off x="1191966" y="436851"/>
          <a:ext cx="603229" cy="1072364"/>
        </a:xfrm>
        <a:custGeom>
          <a:avLst/>
          <a:gdLst/>
          <a:ahLst/>
          <a:cxnLst/>
          <a:rect l="0" t="0" r="0" b="0"/>
          <a:pathLst>
            <a:path>
              <a:moveTo>
                <a:pt x="0" y="1072364"/>
              </a:moveTo>
              <a:lnTo>
                <a:pt x="301614" y="1072364"/>
              </a:lnTo>
              <a:lnTo>
                <a:pt x="301614" y="0"/>
              </a:lnTo>
              <a:lnTo>
                <a:pt x="603229" y="0"/>
              </a:lnTo>
            </a:path>
          </a:pathLst>
        </a:custGeom>
        <a:noFill/>
        <a:ln w="28575" cap="flat" cmpd="sng" algn="ctr">
          <a:solidFill>
            <a:schemeClr val="accent1"/>
          </a:solidFill>
          <a:prstDash val="solid"/>
        </a:ln>
        <a:effectLst/>
      </dsp:spPr>
      <dsp:style>
        <a:lnRef idx="1">
          <a:schemeClr val="accent2"/>
        </a:lnRef>
        <a:fillRef idx="0">
          <a:schemeClr val="accent2"/>
        </a:fillRef>
        <a:effectRef idx="0">
          <a:schemeClr val="accent2"/>
        </a:effectRef>
        <a:fontRef idx="minor">
          <a:schemeClr val="tx1"/>
        </a:fontRef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700" kern="1200">
            <a:latin typeface="Times New Roman" pitchFamily="18" charset="0"/>
            <a:cs typeface="Times New Roman" pitchFamily="18" charset="0"/>
          </a:endParaRPr>
        </a:p>
      </dsp:txBody>
      <dsp:txXfrm>
        <a:off x="1462821" y="942274"/>
        <a:ext cx="61519" cy="61519"/>
      </dsp:txXfrm>
    </dsp:sp>
    <dsp:sp modelId="{52217E34-D8F3-4A3F-9CDD-6566B2C3D7EE}">
      <dsp:nvSpPr>
        <dsp:cNvPr id="0" name=""/>
        <dsp:cNvSpPr/>
      </dsp:nvSpPr>
      <dsp:spPr>
        <a:xfrm rot="16200000">
          <a:off x="-913232" y="913232"/>
          <a:ext cx="3018431" cy="1191966"/>
        </a:xfrm>
        <a:prstGeom prst="rect">
          <a:avLst/>
        </a:prstGeom>
        <a:solidFill>
          <a:schemeClr val="accent1"/>
        </a:solidFill>
        <a:ln w="38100" cap="flat" cmpd="sng" algn="ctr">
          <a:solidFill>
            <a:schemeClr val="lt1"/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hemeClr val="lt1"/>
        </a:lnRef>
        <a:fillRef idx="1">
          <a:schemeClr val="accent3"/>
        </a:fillRef>
        <a:effectRef idx="1">
          <a:schemeClr val="accent3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latin typeface="Times New Roman" pitchFamily="18" charset="0"/>
              <a:cs typeface="Times New Roman" pitchFamily="18" charset="0"/>
            </a:rPr>
            <a:t>БЮДЖЕТНЫЙ ПРОЦЕСС</a:t>
          </a:r>
          <a:endParaRPr lang="ru-RU" sz="24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-913232" y="913232"/>
        <a:ext cx="3018431" cy="1191966"/>
      </dsp:txXfrm>
    </dsp:sp>
    <dsp:sp modelId="{C88E68ED-2250-4F06-8D2A-824B742A2C25}">
      <dsp:nvSpPr>
        <dsp:cNvPr id="0" name=""/>
        <dsp:cNvSpPr/>
      </dsp:nvSpPr>
      <dsp:spPr>
        <a:xfrm>
          <a:off x="1795196" y="150100"/>
          <a:ext cx="7119970" cy="573502"/>
        </a:xfrm>
        <a:prstGeom prst="rect">
          <a:avLst/>
        </a:prstGeom>
        <a:solidFill>
          <a:schemeClr val="bg1">
            <a:alpha val="85000"/>
          </a:schemeClr>
        </a:solidFill>
        <a:ln w="28575" cap="flat" cmpd="sng" algn="ctr">
          <a:solidFill>
            <a:schemeClr val="accent1"/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Составление и рассмотрение проекта бюджета</a:t>
          </a:r>
          <a:endParaRPr lang="ru-RU" sz="1600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1795196" y="150100"/>
        <a:ext cx="7119970" cy="573502"/>
      </dsp:txXfrm>
    </dsp:sp>
    <dsp:sp modelId="{E8BA4595-9AB0-4BE3-B0A9-CF3D8A201ED5}">
      <dsp:nvSpPr>
        <dsp:cNvPr id="0" name=""/>
        <dsp:cNvSpPr/>
      </dsp:nvSpPr>
      <dsp:spPr>
        <a:xfrm>
          <a:off x="1795196" y="866978"/>
          <a:ext cx="7119970" cy="573502"/>
        </a:xfrm>
        <a:prstGeom prst="rect">
          <a:avLst/>
        </a:prstGeom>
        <a:solidFill>
          <a:schemeClr val="bg1">
            <a:alpha val="85000"/>
          </a:schemeClr>
        </a:solidFill>
        <a:ln w="28575" cap="flat" cmpd="sng" algn="ctr">
          <a:solidFill>
            <a:schemeClr val="accent1"/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6"/>
        </a:lnRef>
        <a:fillRef idx="2">
          <a:schemeClr val="accent6"/>
        </a:fillRef>
        <a:effectRef idx="1">
          <a:schemeClr val="accent6"/>
        </a:effectRef>
        <a:fontRef idx="minor">
          <a:schemeClr val="dk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Утверждение и исполнение бюджета</a:t>
          </a:r>
          <a:endParaRPr lang="ru-RU" sz="1600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1795196" y="866978"/>
        <a:ext cx="7119970" cy="573502"/>
      </dsp:txXfrm>
    </dsp:sp>
    <dsp:sp modelId="{FE3697D4-1F07-4505-BB7A-25DC586237D0}">
      <dsp:nvSpPr>
        <dsp:cNvPr id="0" name=""/>
        <dsp:cNvSpPr/>
      </dsp:nvSpPr>
      <dsp:spPr>
        <a:xfrm>
          <a:off x="1795196" y="1583855"/>
          <a:ext cx="7119970" cy="573502"/>
        </a:xfrm>
        <a:prstGeom prst="rect">
          <a:avLst/>
        </a:prstGeom>
        <a:solidFill>
          <a:schemeClr val="bg1">
            <a:alpha val="85000"/>
          </a:schemeClr>
        </a:solidFill>
        <a:ln w="28575" cap="flat" cmpd="sng" algn="ctr">
          <a:solidFill>
            <a:schemeClr val="accent1"/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6"/>
        </a:lnRef>
        <a:fillRef idx="2">
          <a:schemeClr val="accent6"/>
        </a:fillRef>
        <a:effectRef idx="1">
          <a:schemeClr val="accent6"/>
        </a:effectRef>
        <a:fontRef idx="minor">
          <a:schemeClr val="dk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Контроль за исполнением бюджета и бюджетный учет</a:t>
          </a:r>
          <a:endParaRPr lang="ru-RU" sz="1600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1795196" y="1583855"/>
        <a:ext cx="7119970" cy="573502"/>
      </dsp:txXfrm>
    </dsp:sp>
    <dsp:sp modelId="{72E6AACC-1EDA-4D89-AAEC-F912F915E23D}">
      <dsp:nvSpPr>
        <dsp:cNvPr id="0" name=""/>
        <dsp:cNvSpPr/>
      </dsp:nvSpPr>
      <dsp:spPr>
        <a:xfrm>
          <a:off x="1795196" y="2300733"/>
          <a:ext cx="7119970" cy="573502"/>
        </a:xfrm>
        <a:prstGeom prst="rect">
          <a:avLst/>
        </a:prstGeom>
        <a:solidFill>
          <a:schemeClr val="bg1">
            <a:alpha val="85000"/>
          </a:schemeClr>
        </a:solidFill>
        <a:ln w="28575" cap="flat" cmpd="sng" algn="ctr">
          <a:solidFill>
            <a:schemeClr val="accent1"/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6"/>
        </a:lnRef>
        <a:fillRef idx="2">
          <a:schemeClr val="accent6"/>
        </a:fillRef>
        <a:effectRef idx="1">
          <a:schemeClr val="accent6"/>
        </a:effectRef>
        <a:fontRef idx="minor">
          <a:schemeClr val="dk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Составление, внешняя проверка, рассмотрение и утверждение бюджетной отчетности</a:t>
          </a:r>
          <a:endParaRPr lang="ru-RU" sz="1600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1795196" y="2300733"/>
        <a:ext cx="7119970" cy="573502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62FF1E7-9897-41BD-9180-4A9351373D39}">
      <dsp:nvSpPr>
        <dsp:cNvPr id="0" name=""/>
        <dsp:cNvSpPr/>
      </dsp:nvSpPr>
      <dsp:spPr>
        <a:xfrm>
          <a:off x="797072" y="281490"/>
          <a:ext cx="7781285" cy="717335"/>
        </a:xfrm>
        <a:prstGeom prst="roundRect">
          <a:avLst>
            <a:gd name="adj" fmla="val 10000"/>
          </a:avLst>
        </a:prstGeom>
        <a:solidFill>
          <a:schemeClr val="accent1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50800" rIns="76200" bIns="50800" numCol="1" spcCol="1270" anchor="ctr" anchorCtr="0">
          <a:noAutofit/>
        </a:bodyPr>
        <a:lstStyle/>
        <a:p>
          <a:pPr lvl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000" kern="1200" dirty="0" smtClean="0"/>
            <a:t>ИСПОЛНЕНИЕ БЮДЖЕТА</a:t>
          </a:r>
          <a:endParaRPr lang="ru-RU" sz="4000" kern="1200" dirty="0"/>
        </a:p>
      </dsp:txBody>
      <dsp:txXfrm>
        <a:off x="818082" y="302500"/>
        <a:ext cx="7739265" cy="675315"/>
      </dsp:txXfrm>
    </dsp:sp>
    <dsp:sp modelId="{F22A11F9-C899-4210-9DEB-276B621B3856}">
      <dsp:nvSpPr>
        <dsp:cNvPr id="0" name=""/>
        <dsp:cNvSpPr/>
      </dsp:nvSpPr>
      <dsp:spPr>
        <a:xfrm>
          <a:off x="1575200" y="998825"/>
          <a:ext cx="569765" cy="78535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785356"/>
              </a:lnTo>
              <a:lnTo>
                <a:pt x="569765" y="785356"/>
              </a:lnTo>
            </a:path>
          </a:pathLst>
        </a:custGeom>
        <a:noFill/>
        <a:ln w="25400" cap="flat" cmpd="sng" algn="ctr">
          <a:solidFill>
            <a:schemeClr val="accent1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815E512-ABEA-4FF4-93F2-0F7A3419E710}">
      <dsp:nvSpPr>
        <dsp:cNvPr id="0" name=""/>
        <dsp:cNvSpPr/>
      </dsp:nvSpPr>
      <dsp:spPr>
        <a:xfrm>
          <a:off x="2144966" y="1250213"/>
          <a:ext cx="6338821" cy="1067936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4290" tIns="22860" rIns="34290" bIns="22860" numCol="1" spcCol="1270" anchor="ctr" anchorCtr="0">
          <a:noAutofit/>
        </a:bodyPr>
        <a:lstStyle/>
        <a:p>
          <a:pPr lvl="0" algn="just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latin typeface="Times New Roman" pitchFamily="18" charset="0"/>
              <a:cs typeface="Times New Roman" pitchFamily="18" charset="0"/>
            </a:rPr>
            <a:t>Исполнение бюджета по доходам предусматривает зачисление на единый счет бюджета налогов, сборов и иных поступлений, поступление средств из  бюджетов бюджетной системы Российской Федерации. </a:t>
          </a:r>
          <a:endParaRPr lang="ru-RU" sz="18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2176245" y="1281492"/>
        <a:ext cx="6276263" cy="1005378"/>
      </dsp:txXfrm>
    </dsp:sp>
    <dsp:sp modelId="{2134A7F1-FA61-46BF-B171-E69E957B51F8}">
      <dsp:nvSpPr>
        <dsp:cNvPr id="0" name=""/>
        <dsp:cNvSpPr/>
      </dsp:nvSpPr>
      <dsp:spPr>
        <a:xfrm>
          <a:off x="1575200" y="998825"/>
          <a:ext cx="600129" cy="190221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02216"/>
              </a:lnTo>
              <a:lnTo>
                <a:pt x="600129" y="1902216"/>
              </a:lnTo>
            </a:path>
          </a:pathLst>
        </a:custGeom>
        <a:noFill/>
        <a:ln w="25400" cap="flat" cmpd="sng" algn="ctr">
          <a:solidFill>
            <a:schemeClr val="accent1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68EA2CA-ADDC-44F8-A5AA-D97CCAA236FA}">
      <dsp:nvSpPr>
        <dsp:cNvPr id="0" name=""/>
        <dsp:cNvSpPr/>
      </dsp:nvSpPr>
      <dsp:spPr>
        <a:xfrm>
          <a:off x="2175330" y="2491316"/>
          <a:ext cx="6351084" cy="81945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4290" tIns="22860" rIns="34290" bIns="22860" numCol="1" spcCol="1270" anchor="ctr" anchorCtr="0">
          <a:noAutofit/>
        </a:bodyPr>
        <a:lstStyle/>
        <a:p>
          <a:pPr lvl="0" algn="just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latin typeface="Times New Roman" pitchFamily="18" charset="0"/>
              <a:cs typeface="Times New Roman" pitchFamily="18" charset="0"/>
            </a:rPr>
            <a:t>Исполнение бюджета по расходам предусматривает перечисление средств с единого счета бюджета. </a:t>
          </a:r>
          <a:endParaRPr lang="ru-RU" sz="18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2199331" y="2515317"/>
        <a:ext cx="6303082" cy="771449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HorizontalMultiLevelHierarchy">
  <dgm:title val=""/>
  <dgm:desc val=""/>
  <dgm:catLst>
    <dgm:cat type="hierarchy" pri="46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 val="exact"/>
    </dgm:varLst>
    <dgm:choose name="Name1">
      <dgm:if name="Name2" func="var" arg="dir" op="equ" val="norm">
        <dgm:alg type="hierChild">
          <dgm:param type="linDir" val="fromT"/>
          <dgm:param type="chAlign" val="l"/>
        </dgm:alg>
      </dgm:if>
      <dgm:else name="Name3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forName="LevelOneTextNode" refType="h"/>
      <dgm:constr type="w" for="des" forName="LevelOneTextNode" refType="h" refFor="des" refForName="LevelOneTextNode" fact="0.19"/>
      <dgm:constr type="h" for="des" forName="LevelTwoTextNode" refType="w" refFor="des" refForName="LevelOneTextNode"/>
      <dgm:constr type="w" for="des" forName="LevelTwoTextNode" refType="h" refFor="des" refForName="LevelTwoTextNode" fact="3.28"/>
      <dgm:constr type="sibSp" refType="h" refFor="des" refForName="LevelTwoTextNode" op="equ" fact="0.25"/>
      <dgm:constr type="sibSp" for="des" forName="level2hierChild" refType="h" refFor="des" refForName="LevelTwoTextNode" op="equ" fact="0.25"/>
      <dgm:constr type="sibSp" for="des" forName="level3hierChild" refType="h" refFor="des" refForName="LevelTwoTextNode" op="equ" fact="0.25"/>
      <dgm:constr type="sp" for="des" forName="root1" refType="w" refFor="des" refForName="LevelTwoTextNode" fact="0.2"/>
      <dgm:constr type="sp" for="des" forName="root2" refType="sp" refFor="des" refForName="root1" op="equ"/>
      <dgm:constr type="primFontSz" for="des" forName="LevelOneTextNode" op="equ" val="65"/>
      <dgm:constr type="primFontSz" for="des" forName="LevelTwoTextNode" op="equ" val="65"/>
      <dgm:constr type="primFontSz" for="des" forName="LevelTwoTextNode" refType="primFontSz" refFor="des" refForName="LevelOneTextNode" op="lte"/>
      <dgm:constr type="primFontSz" for="des" forName="connTx" op="equ" val="50"/>
      <dgm:constr type="primFontSz" for="des" forName="connTx" refType="primFontSz" refFor="des" refForName="LevelOneTextNode" op="lte" fact="0.78"/>
    </dgm:constrLst>
    <dgm:forEach name="Name4" axis="ch">
      <dgm:forEach name="Name5" axis="self" ptType="node">
        <dgm:layoutNode name="root1">
          <dgm:choose name="Name6">
            <dgm:if name="Name7" func="var" arg="dir" op="equ" val="norm">
              <dgm:alg type="hierRoot">
                <dgm:param type="hierAlign" val="lCtrCh"/>
              </dgm:alg>
            </dgm:if>
            <dgm:else name="Name8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layoutNode name="LevelOneTextNode" styleLbl="node0">
            <dgm:varLst>
              <dgm:chPref val="3"/>
            </dgm:varLst>
            <dgm:alg type="tx">
              <dgm:param type="autoTxRot" val="grav"/>
            </dgm:alg>
            <dgm:choose name="Name9">
              <dgm:if name="Name10" func="var" arg="dir" op="equ" val="norm">
                <dgm:shape xmlns:r="http://schemas.openxmlformats.org/officeDocument/2006/relationships" rot="270" type="rect" r:blip="">
                  <dgm:adjLst/>
                </dgm:shape>
              </dgm:if>
              <dgm:else name="Name11">
                <dgm:shape xmlns:r="http://schemas.openxmlformats.org/officeDocument/2006/relationships" rot="90" type="rect" r:blip="">
                  <dgm:adjLst/>
                </dgm:shape>
              </dgm:else>
            </dgm:choos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2" fact="NaN" max="NaN"/>
            </dgm:ruleLst>
          </dgm:layoutNode>
          <dgm:layoutNode name="level2hierChild">
            <dgm:choose name="Name12">
              <dgm:if name="Name13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4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forEach name="repeat" axis="ch">
              <dgm:forEach name="Name15" axis="self" ptType="parTrans" cnt="1">
                <dgm:layoutNode name="conn2-1">
                  <dgm:choose name="Name16">
                    <dgm:if name="Name17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  <dgm:param type="connRout" val="bend"/>
                      </dgm:alg>
                    </dgm:if>
                    <dgm:else name="Name18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  <dgm:param type="connRout" val="bend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9" axis="self" ptType="node">
                <dgm:layoutNode name="root2">
                  <dgm:choose name="Name20">
                    <dgm:if name="Name21" func="var" arg="dir" op="equ" val="norm">
                      <dgm:alg type="hierRoot">
                        <dgm:param type="hierAlign" val="lCtrCh"/>
                      </dgm:alg>
                    </dgm:if>
                    <dgm:else name="Name22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2" fact="NaN" max="NaN"/>
                    </dgm:ruleLst>
                  </dgm:layoutNode>
                  <dgm:layoutNode name="level3hierChild">
                    <dgm:choose name="Name23">
                      <dgm:if name="Name24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5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forEach name="Name26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4">
  <dgm:title val=""/>
  <dgm:desc val=""/>
  <dgm:catLst>
    <dgm:cat type="list" pri="13000"/>
    <dgm:cat type="picture" pri="26000"/>
    <dgm:cat type="pictureconvert" pri="26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1"/>
            <a:ext cx="2946065" cy="4960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6" tIns="45713" rIns="91426" bIns="45713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5632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0093" y="1"/>
            <a:ext cx="2946065" cy="4960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6" tIns="45713" rIns="91426" bIns="45713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/>
          </a:p>
        </p:txBody>
      </p:sp>
      <p:sp>
        <p:nvSpPr>
          <p:cNvPr id="5632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1" y="9430413"/>
            <a:ext cx="2946065" cy="4960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6" tIns="45713" rIns="91426" bIns="45713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5632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0093" y="9430413"/>
            <a:ext cx="2946065" cy="4960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6" tIns="45713" rIns="91426" bIns="45713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6170757-1010-43A2-9A3B-3AB4EE052A2C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873393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gradFill rotWithShape="0">
          <a:gsLst>
            <a:gs pos="0">
              <a:schemeClr val="bg1"/>
            </a:gs>
            <a:gs pos="100000">
              <a:schemeClr val="bg1">
                <a:gamma/>
                <a:shade val="52157"/>
                <a:invGamma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81000" y="1143000"/>
            <a:ext cx="7772400" cy="1470025"/>
          </a:xfrm>
          <a:effectLst>
            <a:outerShdw dist="53882" dir="2700000" algn="ctr" rotWithShape="0">
              <a:srgbClr val="000000"/>
            </a:outerShdw>
          </a:effectLst>
        </p:spPr>
        <p:txBody>
          <a:bodyPr/>
          <a:lstStyle>
            <a:lvl1pPr algn="l">
              <a:defRPr sz="4400"/>
            </a:lvl1pPr>
          </a:lstStyle>
          <a:p>
            <a:pPr lvl="0"/>
            <a:r>
              <a:rPr lang="ru-RU" noProof="0" smtClean="0"/>
              <a:t>Образец заголовка</a:t>
            </a:r>
            <a:endParaRPr lang="en-US" noProof="0" smtClean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838200" y="2438400"/>
            <a:ext cx="6400800" cy="685800"/>
          </a:xfrm>
        </p:spPr>
        <p:txBody>
          <a:bodyPr/>
          <a:lstStyle>
            <a:lvl1pPr marL="0" indent="0">
              <a:buFontTx/>
              <a:buNone/>
              <a:defRPr sz="2800"/>
            </a:lvl1pPr>
          </a:lstStyle>
          <a:p>
            <a:pPr lvl="0"/>
            <a:r>
              <a:rPr lang="ru-RU" noProof="0" smtClean="0"/>
              <a:t>Образец подзаголовка</a:t>
            </a:r>
            <a:endParaRPr lang="en-US" noProof="0" smtClean="0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dt" sz="half" idx="2"/>
          </p:nvPr>
        </p:nvSpPr>
        <p:spPr bwMode="gray">
          <a:xfrm>
            <a:off x="457200" y="6553200"/>
            <a:ext cx="2133600" cy="1714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ftr" sz="quarter" idx="3"/>
          </p:nvPr>
        </p:nvSpPr>
        <p:spPr bwMode="gray">
          <a:xfrm>
            <a:off x="3124200" y="6553200"/>
            <a:ext cx="2895600" cy="1714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sldNum" sz="quarter" idx="4"/>
          </p:nvPr>
        </p:nvSpPr>
        <p:spPr bwMode="gray">
          <a:xfrm>
            <a:off x="6553200" y="6553200"/>
            <a:ext cx="2133600" cy="171450"/>
          </a:xfrm>
        </p:spPr>
        <p:txBody>
          <a:bodyPr/>
          <a:lstStyle>
            <a:lvl1pPr>
              <a:defRPr/>
            </a:lvl1pPr>
          </a:lstStyle>
          <a:p>
            <a:fld id="{E81A36F0-35BB-436C-B601-91F5EFEC9FFF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3088" name="AutoShape 16" descr="06"/>
          <p:cNvSpPr>
            <a:spLocks noChangeArrowheads="1"/>
          </p:cNvSpPr>
          <p:nvPr/>
        </p:nvSpPr>
        <p:spPr bwMode="ltGray">
          <a:xfrm rot="-1015610">
            <a:off x="-141288" y="5376863"/>
            <a:ext cx="2541588" cy="573087"/>
          </a:xfrm>
          <a:prstGeom prst="parallelogram">
            <a:avLst>
              <a:gd name="adj" fmla="val 30059"/>
            </a:avLst>
          </a:prstGeom>
          <a:blipFill dpi="0" rotWithShape="1">
            <a:blip r:embed="rId2"/>
            <a:srcRect/>
            <a:stretch>
              <a:fillRect/>
            </a:stretch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3089" name="AutoShape 17" descr="05"/>
          <p:cNvSpPr>
            <a:spLocks noChangeArrowheads="1"/>
          </p:cNvSpPr>
          <p:nvPr/>
        </p:nvSpPr>
        <p:spPr bwMode="ltGray">
          <a:xfrm rot="-1015610">
            <a:off x="2154238" y="4676775"/>
            <a:ext cx="2546350" cy="573088"/>
          </a:xfrm>
          <a:prstGeom prst="parallelogram">
            <a:avLst>
              <a:gd name="adj" fmla="val 30115"/>
            </a:avLst>
          </a:prstGeom>
          <a:blipFill dpi="0" rotWithShape="1">
            <a:blip r:embed="rId3"/>
            <a:srcRect/>
            <a:stretch>
              <a:fillRect/>
            </a:stretch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3090" name="AutoShape 18" descr="03"/>
          <p:cNvSpPr>
            <a:spLocks noChangeArrowheads="1"/>
          </p:cNvSpPr>
          <p:nvPr/>
        </p:nvSpPr>
        <p:spPr bwMode="ltGray">
          <a:xfrm rot="-1015610">
            <a:off x="4448175" y="3975100"/>
            <a:ext cx="2552700" cy="573088"/>
          </a:xfrm>
          <a:prstGeom prst="parallelogram">
            <a:avLst>
              <a:gd name="adj" fmla="val 30190"/>
            </a:avLst>
          </a:prstGeom>
          <a:blipFill dpi="0" rotWithShape="1">
            <a:blip r:embed="rId4"/>
            <a:srcRect/>
            <a:stretch>
              <a:fillRect/>
            </a:stretch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3091" name="AutoShape 19" descr="02"/>
          <p:cNvSpPr>
            <a:spLocks noChangeArrowheads="1"/>
          </p:cNvSpPr>
          <p:nvPr/>
        </p:nvSpPr>
        <p:spPr bwMode="ltGray">
          <a:xfrm rot="-1015610">
            <a:off x="6751638" y="3273425"/>
            <a:ext cx="2533650" cy="573088"/>
          </a:xfrm>
          <a:prstGeom prst="parallelogram">
            <a:avLst>
              <a:gd name="adj" fmla="val 29965"/>
            </a:avLst>
          </a:prstGeom>
          <a:blipFill dpi="0" rotWithShape="1">
            <a:blip r:embed="rId5"/>
            <a:srcRect/>
            <a:stretch>
              <a:fillRect/>
            </a:stretch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3092" name="Freeform 20"/>
          <p:cNvSpPr>
            <a:spLocks/>
          </p:cNvSpPr>
          <p:nvPr/>
        </p:nvSpPr>
        <p:spPr bwMode="ltGray">
          <a:xfrm>
            <a:off x="0" y="3481388"/>
            <a:ext cx="9155113" cy="3376612"/>
          </a:xfrm>
          <a:custGeom>
            <a:avLst/>
            <a:gdLst>
              <a:gd name="T0" fmla="*/ 0 w 5767"/>
              <a:gd name="T1" fmla="*/ 1760 h 2127"/>
              <a:gd name="T2" fmla="*/ 5767 w 5767"/>
              <a:gd name="T3" fmla="*/ 0 h 2127"/>
              <a:gd name="T4" fmla="*/ 5760 w 5767"/>
              <a:gd name="T5" fmla="*/ 2127 h 2127"/>
              <a:gd name="T6" fmla="*/ 0 w 5767"/>
              <a:gd name="T7" fmla="*/ 2127 h 2127"/>
              <a:gd name="T8" fmla="*/ 0 w 5767"/>
              <a:gd name="T9" fmla="*/ 1760 h 21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767" h="2127">
                <a:moveTo>
                  <a:pt x="0" y="1760"/>
                </a:moveTo>
                <a:lnTo>
                  <a:pt x="5767" y="0"/>
                </a:lnTo>
                <a:lnTo>
                  <a:pt x="5760" y="2127"/>
                </a:lnTo>
                <a:lnTo>
                  <a:pt x="0" y="2127"/>
                </a:lnTo>
                <a:lnTo>
                  <a:pt x="0" y="1760"/>
                </a:lnTo>
                <a:close/>
              </a:path>
            </a:pathLst>
          </a:custGeom>
          <a:gradFill rotWithShape="1">
            <a:gsLst>
              <a:gs pos="0">
                <a:schemeClr val="accent1">
                  <a:gamma/>
                  <a:shade val="46275"/>
                  <a:invGamma/>
                </a:schemeClr>
              </a:gs>
              <a:gs pos="100000">
                <a:schemeClr val="accent1"/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086" name="Text Box 14"/>
          <p:cNvSpPr txBox="1">
            <a:spLocks noChangeArrowheads="1"/>
          </p:cNvSpPr>
          <p:nvPr/>
        </p:nvSpPr>
        <p:spPr bwMode="auto">
          <a:xfrm>
            <a:off x="4114800" y="5638800"/>
            <a:ext cx="1157288" cy="733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1600" b="1"/>
              <a:t>Company</a:t>
            </a:r>
          </a:p>
          <a:p>
            <a:r>
              <a:rPr lang="en-US" sz="2600" b="1"/>
              <a:t>LOGO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0E3A9BA-F8D7-4D17-AF9B-ED942A14EAE5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23948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28600"/>
            <a:ext cx="2057400" cy="61293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28600"/>
            <a:ext cx="6019800" cy="61293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178D789-DA0B-411A-9CE9-6B6D16A8C693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621198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6397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328738"/>
            <a:ext cx="8229600" cy="5029200"/>
          </a:xfrm>
        </p:spPr>
        <p:txBody>
          <a:bodyPr/>
          <a:lstStyle/>
          <a:p>
            <a:r>
              <a:rPr lang="ru-RU" smtClean="0"/>
              <a:t>Вставка таблицы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477000"/>
            <a:ext cx="2133600" cy="244475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477000"/>
            <a:ext cx="2895600" cy="244475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477000"/>
            <a:ext cx="2133600" cy="244475"/>
          </a:xfrm>
        </p:spPr>
        <p:txBody>
          <a:bodyPr/>
          <a:lstStyle>
            <a:lvl1pPr>
              <a:defRPr/>
            </a:lvl1pPr>
          </a:lstStyle>
          <a:p>
            <a:fld id="{3C7CE279-3DA6-4D5B-99AE-661FD402CEBA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5750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D1968A7-7EFA-4509-9980-A7BA1A124C9E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26200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6522A7B-9473-4FAB-BBE5-07CF8321F92A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7213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328738"/>
            <a:ext cx="4038600" cy="5029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328738"/>
            <a:ext cx="4038600" cy="5029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AAA788A-C6F4-4576-9B3D-234FAE8D83E0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7937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BFAD1F3-EC1B-461C-9793-0DF2C3C8D396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19879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BAC45B2-1A16-464D-9280-81C5DC972E57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56495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3D3259D-0C2E-471D-BD41-5B467C4FEA2B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8004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F944996-4184-44C1-8BF9-B3EBE3A92777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74937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6AB8244-29A6-4E60-891E-5823FBB3C7A6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77416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4.jpe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gray">
      <p:bgPr>
        <a:gradFill rotWithShape="0">
          <a:gsLst>
            <a:gs pos="0">
              <a:schemeClr val="bg1">
                <a:gamma/>
                <a:shade val="66667"/>
                <a:invGamma/>
              </a:schemeClr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1" name="Freeform 17"/>
          <p:cNvSpPr>
            <a:spLocks/>
          </p:cNvSpPr>
          <p:nvPr/>
        </p:nvSpPr>
        <p:spPr bwMode="white">
          <a:xfrm>
            <a:off x="0" y="0"/>
            <a:ext cx="9144000" cy="6858000"/>
          </a:xfrm>
          <a:custGeom>
            <a:avLst/>
            <a:gdLst>
              <a:gd name="T0" fmla="*/ 1488 w 5760"/>
              <a:gd name="T1" fmla="*/ 0 h 4320"/>
              <a:gd name="T2" fmla="*/ 564 w 5760"/>
              <a:gd name="T3" fmla="*/ 617 h 4320"/>
              <a:gd name="T4" fmla="*/ 0 w 5760"/>
              <a:gd name="T5" fmla="*/ 1734 h 4320"/>
              <a:gd name="T6" fmla="*/ 0 w 5760"/>
              <a:gd name="T7" fmla="*/ 4320 h 4320"/>
              <a:gd name="T8" fmla="*/ 5760 w 5760"/>
              <a:gd name="T9" fmla="*/ 4320 h 4320"/>
              <a:gd name="T10" fmla="*/ 5760 w 5760"/>
              <a:gd name="T11" fmla="*/ 0 h 4320"/>
              <a:gd name="T12" fmla="*/ 1488 w 5760"/>
              <a:gd name="T13" fmla="*/ 0 h 4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760" h="4320">
                <a:moveTo>
                  <a:pt x="1488" y="0"/>
                </a:moveTo>
                <a:cubicBezTo>
                  <a:pt x="1093" y="94"/>
                  <a:pt x="670" y="476"/>
                  <a:pt x="564" y="617"/>
                </a:cubicBezTo>
                <a:cubicBezTo>
                  <a:pt x="458" y="758"/>
                  <a:pt x="94" y="1117"/>
                  <a:pt x="0" y="1734"/>
                </a:cubicBezTo>
                <a:lnTo>
                  <a:pt x="0" y="4320"/>
                </a:lnTo>
                <a:lnTo>
                  <a:pt x="5760" y="4320"/>
                </a:lnTo>
                <a:lnTo>
                  <a:pt x="5760" y="0"/>
                </a:lnTo>
                <a:lnTo>
                  <a:pt x="1488" y="0"/>
                </a:lnTo>
                <a:close/>
              </a:path>
            </a:pathLst>
          </a:custGeom>
          <a:gradFill rotWithShape="1">
            <a:gsLst>
              <a:gs pos="0">
                <a:schemeClr val="bg1">
                  <a:gamma/>
                  <a:shade val="0"/>
                  <a:invGamma/>
                </a:schemeClr>
              </a:gs>
              <a:gs pos="100000">
                <a:schemeClr val="bg1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grpSp>
        <p:nvGrpSpPr>
          <p:cNvPr id="1036" name="Group 12"/>
          <p:cNvGrpSpPr>
            <a:grpSpLocks/>
          </p:cNvGrpSpPr>
          <p:nvPr/>
        </p:nvGrpSpPr>
        <p:grpSpPr bwMode="auto">
          <a:xfrm>
            <a:off x="0" y="914400"/>
            <a:ext cx="9144000" cy="350838"/>
            <a:chOff x="0" y="672"/>
            <a:chExt cx="5760" cy="221"/>
          </a:xfrm>
        </p:grpSpPr>
        <p:sp>
          <p:nvSpPr>
            <p:cNvPr id="1037" name="AutoShape 13" descr="06"/>
            <p:cNvSpPr>
              <a:spLocks noChangeArrowheads="1"/>
            </p:cNvSpPr>
            <p:nvPr userDrawn="1"/>
          </p:nvSpPr>
          <p:spPr bwMode="ltGray">
            <a:xfrm>
              <a:off x="0" y="674"/>
              <a:ext cx="1443" cy="219"/>
            </a:xfrm>
            <a:prstGeom prst="parallelogram">
              <a:avLst>
                <a:gd name="adj" fmla="val 0"/>
              </a:avLst>
            </a:prstGeom>
            <a:blipFill dpi="0" rotWithShape="1">
              <a:blip r:embed="rId14"/>
              <a:srcRect/>
              <a:stretch>
                <a:fillRect/>
              </a:stretch>
            </a:blip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38" name="AutoShape 14" descr="05"/>
            <p:cNvSpPr>
              <a:spLocks noChangeArrowheads="1"/>
            </p:cNvSpPr>
            <p:nvPr userDrawn="1"/>
          </p:nvSpPr>
          <p:spPr bwMode="ltGray">
            <a:xfrm>
              <a:off x="1434" y="674"/>
              <a:ext cx="1446" cy="219"/>
            </a:xfrm>
            <a:prstGeom prst="parallelogram">
              <a:avLst>
                <a:gd name="adj" fmla="val 0"/>
              </a:avLst>
            </a:prstGeom>
            <a:blipFill dpi="0" rotWithShape="1">
              <a:blip r:embed="rId15"/>
              <a:srcRect/>
              <a:stretch>
                <a:fillRect/>
              </a:stretch>
            </a:blip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39" name="AutoShape 15" descr="03"/>
            <p:cNvSpPr>
              <a:spLocks noChangeArrowheads="1"/>
            </p:cNvSpPr>
            <p:nvPr userDrawn="1"/>
          </p:nvSpPr>
          <p:spPr bwMode="ltGray">
            <a:xfrm>
              <a:off x="2876" y="674"/>
              <a:ext cx="1449" cy="219"/>
            </a:xfrm>
            <a:prstGeom prst="parallelogram">
              <a:avLst>
                <a:gd name="adj" fmla="val 0"/>
              </a:avLst>
            </a:prstGeom>
            <a:blipFill dpi="0" rotWithShape="1">
              <a:blip r:embed="rId16"/>
              <a:srcRect/>
              <a:stretch>
                <a:fillRect/>
              </a:stretch>
            </a:blip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40" name="AutoShape 16" descr="02"/>
            <p:cNvSpPr>
              <a:spLocks noChangeArrowheads="1"/>
            </p:cNvSpPr>
            <p:nvPr userDrawn="1"/>
          </p:nvSpPr>
          <p:spPr bwMode="ltGray">
            <a:xfrm>
              <a:off x="4322" y="672"/>
              <a:ext cx="1438" cy="219"/>
            </a:xfrm>
            <a:prstGeom prst="parallelogram">
              <a:avLst>
                <a:gd name="adj" fmla="val 0"/>
              </a:avLst>
            </a:prstGeom>
            <a:blipFill dpi="0" rotWithShape="1">
              <a:blip r:embed="rId17"/>
              <a:srcRect/>
              <a:stretch>
                <a:fillRect/>
              </a:stretch>
            </a:blip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28600"/>
            <a:ext cx="8229600" cy="639763"/>
          </a:xfrm>
          <a:prstGeom prst="rect">
            <a:avLst/>
          </a:prstGeom>
          <a:noFill/>
          <a:ln>
            <a:noFill/>
          </a:ln>
          <a:effectLst>
            <a:outerShdw dist="45791" dir="3378596" algn="ctr" rotWithShape="0">
              <a:srgbClr val="00000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328738"/>
            <a:ext cx="8229600" cy="5029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477000"/>
            <a:ext cx="21336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477000"/>
            <a:ext cx="28956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477000"/>
            <a:ext cx="21336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FCB48171-DA25-410E-BF24-D5EF2DA0F34E}" type="slidenum">
              <a:rPr lang="en-US"/>
              <a:pPr/>
              <a:t>‹#›</a:t>
            </a:fld>
            <a:endParaRPr lang="en-US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.xml"/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10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2.xml"/><Relationship Id="rId2" Type="http://schemas.openxmlformats.org/officeDocument/2006/relationships/chart" Target="../charts/chart1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13" Type="http://schemas.openxmlformats.org/officeDocument/2006/relationships/image" Target="../media/image16.jpeg"/><Relationship Id="rId3" Type="http://schemas.openxmlformats.org/officeDocument/2006/relationships/image" Target="../media/image6.jpeg"/><Relationship Id="rId7" Type="http://schemas.openxmlformats.org/officeDocument/2006/relationships/image" Target="../media/image10.jpeg"/><Relationship Id="rId12" Type="http://schemas.openxmlformats.org/officeDocument/2006/relationships/image" Target="../media/image15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eg"/><Relationship Id="rId11" Type="http://schemas.openxmlformats.org/officeDocument/2006/relationships/image" Target="../media/image14.jpeg"/><Relationship Id="rId5" Type="http://schemas.openxmlformats.org/officeDocument/2006/relationships/image" Target="../media/image8.jpeg"/><Relationship Id="rId10" Type="http://schemas.openxmlformats.org/officeDocument/2006/relationships/image" Target="../media/image13.jpeg"/><Relationship Id="rId4" Type="http://schemas.openxmlformats.org/officeDocument/2006/relationships/image" Target="../media/image7.jpeg"/><Relationship Id="rId9" Type="http://schemas.openxmlformats.org/officeDocument/2006/relationships/image" Target="../media/image12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3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6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683569" y="3429000"/>
            <a:ext cx="7811144" cy="3240360"/>
          </a:xfrm>
        </p:spPr>
        <p:txBody>
          <a:bodyPr/>
          <a:lstStyle/>
          <a:p>
            <a:pPr algn="ctr"/>
            <a:r>
              <a:rPr lang="ru-RU" sz="2800" cap="none" dirty="0" smtClean="0">
                <a:solidFill>
                  <a:schemeClr val="tx1"/>
                </a:solidFill>
              </a:rPr>
              <a:t>на основе проекта решения </a:t>
            </a:r>
            <a:r>
              <a:rPr lang="ru-RU" sz="2800" cap="none" dirty="0">
                <a:solidFill>
                  <a:schemeClr val="tx1"/>
                </a:solidFill>
              </a:rPr>
              <a:t>Д</a:t>
            </a:r>
            <a:r>
              <a:rPr lang="ru-RU" sz="2800" cap="none" dirty="0" smtClean="0">
                <a:solidFill>
                  <a:schemeClr val="tx1"/>
                </a:solidFill>
              </a:rPr>
              <a:t>ятьковского районного Совета народных депутатов </a:t>
            </a:r>
            <a:br>
              <a:rPr lang="ru-RU" sz="2800" cap="none" dirty="0" smtClean="0">
                <a:solidFill>
                  <a:schemeClr val="tx1"/>
                </a:solidFill>
              </a:rPr>
            </a:br>
            <a:r>
              <a:rPr lang="ru-RU" sz="2800" cap="none" dirty="0" smtClean="0">
                <a:solidFill>
                  <a:schemeClr val="tx1"/>
                </a:solidFill>
              </a:rPr>
              <a:t>«об  исполнении бюджета  </a:t>
            </a:r>
            <a:r>
              <a:rPr lang="ru-RU" sz="2800" cap="none" dirty="0">
                <a:solidFill>
                  <a:schemeClr val="tx1"/>
                </a:solidFill>
              </a:rPr>
              <a:t>Д</a:t>
            </a:r>
            <a:r>
              <a:rPr lang="ru-RU" sz="2800" cap="none" dirty="0" smtClean="0">
                <a:solidFill>
                  <a:schemeClr val="tx1"/>
                </a:solidFill>
              </a:rPr>
              <a:t>ятьковского муниципального района Брянской области за 2021 год»</a:t>
            </a:r>
            <a:br>
              <a:rPr lang="ru-RU" sz="2800" cap="none" dirty="0" smtClean="0">
                <a:solidFill>
                  <a:schemeClr val="tx1"/>
                </a:solidFill>
              </a:rPr>
            </a:br>
            <a:endParaRPr lang="ru-RU" sz="2800" cap="none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1259632" y="1556792"/>
            <a:ext cx="7235080" cy="1440160"/>
          </a:xfrm>
        </p:spPr>
        <p:txBody>
          <a:bodyPr/>
          <a:lstStyle/>
          <a:p>
            <a:pPr algn="ctr"/>
            <a:endParaRPr lang="ru-RU" sz="40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40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БЮДЖЕТ</a:t>
            </a:r>
          </a:p>
          <a:p>
            <a:pPr algn="ctr"/>
            <a: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ДЛЯ   ГРАЖДАН</a:t>
            </a:r>
            <a:endParaRPr lang="ru-RU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415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755576" y="260648"/>
            <a:ext cx="8229600" cy="639763"/>
          </a:xfrm>
        </p:spPr>
        <p:txBody>
          <a:bodyPr/>
          <a:lstStyle/>
          <a:p>
            <a:r>
              <a:rPr lang="ru-RU" sz="2400" dirty="0"/>
              <a:t>ДОХОДЫ БЮДЖЕТА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07504" y="1556792"/>
            <a:ext cx="9036496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>
                <a:latin typeface="Times New Roman" pitchFamily="18" charset="0"/>
                <a:cs typeface="Times New Roman" pitchFamily="18" charset="0"/>
              </a:rPr>
              <a:t>Поступающие в бюджет денежные средства являются </a:t>
            </a: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ДОХОДАМИ БЮДЖЕТА </a:t>
            </a:r>
          </a:p>
          <a:p>
            <a:pPr marL="45720" indent="0" algn="just">
              <a:buNone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НАЛОГИ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– часть доходов граждан и организаций, которые  они обязаны заплатить государству (например, налог на доходы физических лиц, налог на прибыль, налог на имущество физических лиц, земельный налог, транспортный налог и др.) </a:t>
            </a:r>
          </a:p>
          <a:p>
            <a:pPr algn="just"/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НЕНАЛОГОВЫЕ ДОХОДЫ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– платежи в виде штрафов, санкций за нарушение законодательства, платежи за пользование имуществом государства, средства самообложения граждан </a:t>
            </a:r>
          </a:p>
          <a:p>
            <a:pPr algn="just"/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БЕЗВОЗМЕЗДНЫЕ ПОСТУПЛЕНИЯ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– средства, которые поступают в бюджет безвозмездно (денежные средства, поступающие из вышестоящего бюджета (например, дотация из федерального и областного бюджетов), а также безвозмездные перечисления от физических и юридических лиц)</a:t>
            </a:r>
          </a:p>
        </p:txBody>
      </p:sp>
    </p:spTree>
    <p:extLst>
      <p:ext uri="{BB962C8B-B14F-4D97-AF65-F5344CB8AC3E}">
        <p14:creationId xmlns:p14="http://schemas.microsoft.com/office/powerpoint/2010/main" val="20253408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000" dirty="0"/>
              <a:t>ДИНАМИКА ПОСТУПЛЕНИЯ ДОХОДОВ В БЮДЖЕТ </a:t>
            </a: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>ДЯТЬКОВСКОГО </a:t>
            </a:r>
            <a:r>
              <a:rPr lang="ru-RU" sz="2000" dirty="0"/>
              <a:t>РАЙОНА </a:t>
            </a:r>
            <a:r>
              <a:rPr lang="ru-RU" sz="2000" dirty="0" smtClean="0"/>
              <a:t>В 2019-2021 </a:t>
            </a:r>
            <a:r>
              <a:rPr lang="ru-RU" sz="2000" dirty="0"/>
              <a:t>ГГ.</a:t>
            </a:r>
          </a:p>
        </p:txBody>
      </p:sp>
      <p:sp>
        <p:nvSpPr>
          <p:cNvPr id="28" name="Прямоугольник 27"/>
          <p:cNvSpPr/>
          <p:nvPr/>
        </p:nvSpPr>
        <p:spPr>
          <a:xfrm>
            <a:off x="7908180" y="548680"/>
            <a:ext cx="107112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ru-RU" sz="1400" dirty="0"/>
              <a:t>(ТЫС. РУБ.)</a:t>
            </a:r>
          </a:p>
        </p:txBody>
      </p:sp>
      <p:graphicFrame>
        <p:nvGraphicFramePr>
          <p:cNvPr id="9" name="Диаграмма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31382739"/>
              </p:ext>
            </p:extLst>
          </p:nvPr>
        </p:nvGraphicFramePr>
        <p:xfrm>
          <a:off x="107504" y="1348036"/>
          <a:ext cx="8884998" cy="532132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0" name="Прямоугольник 9"/>
          <p:cNvSpPr/>
          <p:nvPr/>
        </p:nvSpPr>
        <p:spPr>
          <a:xfrm>
            <a:off x="1691680" y="2037834"/>
            <a:ext cx="1210588" cy="369332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rgbClr val="000000"/>
                </a:solidFill>
              </a:rPr>
              <a:t>794 842,4</a:t>
            </a:r>
            <a:endParaRPr lang="ru-RU" b="1" dirty="0">
              <a:solidFill>
                <a:srgbClr val="000000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355976" y="1883888"/>
            <a:ext cx="1210588" cy="369332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rgbClr val="000000"/>
                </a:solidFill>
              </a:rPr>
              <a:t>826 517,7</a:t>
            </a:r>
            <a:endParaRPr lang="ru-RU" b="1" dirty="0">
              <a:solidFill>
                <a:srgbClr val="000000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6983908" y="1610280"/>
            <a:ext cx="1210588" cy="369332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rgbClr val="000000"/>
                </a:solidFill>
              </a:rPr>
              <a:t>886 778,6</a:t>
            </a:r>
            <a:endParaRPr lang="ru-RU" b="1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63080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000" dirty="0"/>
              <a:t>СТРУКТУРА ДОХОДОВ БЮДЖЕТА </a:t>
            </a:r>
            <a:br>
              <a:rPr lang="ru-RU" sz="2000" dirty="0"/>
            </a:br>
            <a:r>
              <a:rPr lang="ru-RU" sz="2000" dirty="0"/>
              <a:t>ДЯТЬКОВСКОГО РАЙОНА ЗА </a:t>
            </a:r>
            <a:r>
              <a:rPr lang="ru-RU" sz="2000" dirty="0" smtClean="0"/>
              <a:t>2019-2021 </a:t>
            </a:r>
            <a:r>
              <a:rPr lang="ru-RU" sz="2000" dirty="0"/>
              <a:t>гг.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7916316" y="1340768"/>
            <a:ext cx="107112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ru-RU" sz="1400" dirty="0"/>
              <a:t>(ТЫС. РУБ.)</a:t>
            </a:r>
          </a:p>
        </p:txBody>
      </p:sp>
      <p:sp>
        <p:nvSpPr>
          <p:cNvPr id="8" name="Загнутый угол 7"/>
          <p:cNvSpPr/>
          <p:nvPr/>
        </p:nvSpPr>
        <p:spPr>
          <a:xfrm>
            <a:off x="107504" y="4194798"/>
            <a:ext cx="8879938" cy="2546569"/>
          </a:xfrm>
          <a:prstGeom prst="foldedCorner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tIns="36000" bIns="0" rtlCol="0" anchor="t"/>
          <a:lstStyle/>
          <a:p>
            <a:pPr marL="285750" indent="-285750">
              <a:buClr>
                <a:schemeClr val="accent1"/>
              </a:buClr>
              <a:buFont typeface="Wingdings" pitchFamily="2" charset="2"/>
              <a:buChar char="q"/>
            </a:pPr>
            <a:r>
              <a:rPr lang="ru-RU" sz="1500" dirty="0">
                <a:solidFill>
                  <a:schemeClr val="tx1"/>
                </a:solidFill>
              </a:rPr>
              <a:t>Удельный вес налоговых и неналоговых доходов  в  общем объеме доходов за отчетный период составляет  </a:t>
            </a:r>
            <a:r>
              <a:rPr lang="ru-RU" sz="1500" dirty="0" smtClean="0">
                <a:solidFill>
                  <a:schemeClr val="tx1"/>
                </a:solidFill>
              </a:rPr>
              <a:t>29,1 процента,  </a:t>
            </a:r>
            <a:r>
              <a:rPr lang="ru-RU" sz="1500" dirty="0">
                <a:solidFill>
                  <a:schemeClr val="tx1"/>
                </a:solidFill>
              </a:rPr>
              <a:t>за аналогичный период прошлого года указанный показатель </a:t>
            </a:r>
            <a:r>
              <a:rPr lang="ru-RU" sz="1500" dirty="0" smtClean="0">
                <a:solidFill>
                  <a:schemeClr val="tx1"/>
                </a:solidFill>
              </a:rPr>
              <a:t>так же составлял  29,1 процента.</a:t>
            </a:r>
            <a:endParaRPr lang="ru-RU" sz="1500" dirty="0">
              <a:solidFill>
                <a:schemeClr val="tx1"/>
              </a:solidFill>
            </a:endParaRPr>
          </a:p>
          <a:p>
            <a:pPr marL="285750" indent="-285750">
              <a:buClr>
                <a:schemeClr val="accent1"/>
              </a:buClr>
              <a:buFont typeface="Wingdings" pitchFamily="2" charset="2"/>
              <a:buChar char="q"/>
            </a:pPr>
            <a:r>
              <a:rPr lang="ru-RU" sz="1500" dirty="0">
                <a:solidFill>
                  <a:schemeClr val="tx1"/>
                </a:solidFill>
              </a:rPr>
              <a:t>Доля безвозмездных поступлений из бюджетов других уровней – </a:t>
            </a:r>
            <a:r>
              <a:rPr lang="ru-RU" sz="1500" dirty="0" smtClean="0">
                <a:solidFill>
                  <a:schemeClr val="tx1"/>
                </a:solidFill>
              </a:rPr>
              <a:t>70,9 </a:t>
            </a:r>
            <a:r>
              <a:rPr lang="ru-RU" sz="1500" dirty="0">
                <a:solidFill>
                  <a:schemeClr val="tx1"/>
                </a:solidFill>
              </a:rPr>
              <a:t>процента,   за  </a:t>
            </a:r>
            <a:r>
              <a:rPr lang="ru-RU" sz="1500" dirty="0" smtClean="0">
                <a:solidFill>
                  <a:schemeClr val="tx1"/>
                </a:solidFill>
              </a:rPr>
              <a:t>2020 </a:t>
            </a:r>
            <a:r>
              <a:rPr lang="ru-RU" sz="1500" dirty="0">
                <a:solidFill>
                  <a:schemeClr val="tx1"/>
                </a:solidFill>
              </a:rPr>
              <a:t>год – </a:t>
            </a:r>
            <a:r>
              <a:rPr lang="ru-RU" sz="1500" dirty="0" smtClean="0">
                <a:solidFill>
                  <a:schemeClr val="tx1"/>
                </a:solidFill>
              </a:rPr>
              <a:t>70,9  </a:t>
            </a:r>
            <a:r>
              <a:rPr lang="ru-RU" sz="1500" dirty="0">
                <a:solidFill>
                  <a:schemeClr val="tx1"/>
                </a:solidFill>
              </a:rPr>
              <a:t>процента.</a:t>
            </a:r>
          </a:p>
          <a:p>
            <a:pPr marL="285750" indent="-285750">
              <a:buClr>
                <a:schemeClr val="accent1"/>
              </a:buClr>
              <a:buFont typeface="Wingdings" pitchFamily="2" charset="2"/>
              <a:buChar char="q"/>
            </a:pPr>
            <a:r>
              <a:rPr lang="ru-RU" sz="1500" dirty="0">
                <a:solidFill>
                  <a:schemeClr val="tx1"/>
                </a:solidFill>
              </a:rPr>
              <a:t>Доля налоговых и неналоговых доходов (без поступлений доходов по дополнительным нормативам отчислений) в  общем объеме доходов за отчетный период составляет  </a:t>
            </a:r>
            <a:r>
              <a:rPr lang="ru-RU" sz="1500" dirty="0" smtClean="0">
                <a:solidFill>
                  <a:schemeClr val="tx1"/>
                </a:solidFill>
              </a:rPr>
              <a:t>7,03 процента.</a:t>
            </a:r>
            <a:endParaRPr lang="ru-RU" sz="1500" dirty="0">
              <a:solidFill>
                <a:schemeClr val="tx1"/>
              </a:solidFill>
            </a:endParaRPr>
          </a:p>
          <a:p>
            <a:pPr marL="285750" indent="-285750">
              <a:buClr>
                <a:schemeClr val="accent1"/>
              </a:buClr>
              <a:buFont typeface="Wingdings" pitchFamily="2" charset="2"/>
              <a:buChar char="q"/>
            </a:pPr>
            <a:r>
              <a:rPr lang="ru-RU" sz="1500" dirty="0">
                <a:solidFill>
                  <a:schemeClr val="tx1"/>
                </a:solidFill>
              </a:rPr>
              <a:t>Налоговые и неналоговые доходы бюджета увеличились в сравнении с </a:t>
            </a:r>
            <a:r>
              <a:rPr lang="ru-RU" sz="1500" dirty="0" smtClean="0">
                <a:solidFill>
                  <a:schemeClr val="tx1"/>
                </a:solidFill>
              </a:rPr>
              <a:t>2020 </a:t>
            </a:r>
            <a:r>
              <a:rPr lang="ru-RU" sz="1500" dirty="0">
                <a:solidFill>
                  <a:schemeClr val="tx1"/>
                </a:solidFill>
              </a:rPr>
              <a:t>годом на </a:t>
            </a:r>
            <a:r>
              <a:rPr lang="ru-RU" sz="1500" dirty="0" smtClean="0">
                <a:solidFill>
                  <a:schemeClr val="tx1"/>
                </a:solidFill>
              </a:rPr>
              <a:t>8,7 </a:t>
            </a:r>
            <a:r>
              <a:rPr lang="ru-RU" sz="1500" dirty="0">
                <a:solidFill>
                  <a:schemeClr val="tx1"/>
                </a:solidFill>
              </a:rPr>
              <a:t>процента, в абсолютном выражении – на </a:t>
            </a:r>
            <a:r>
              <a:rPr lang="ru-RU" sz="1500" dirty="0" smtClean="0">
                <a:solidFill>
                  <a:schemeClr val="tx1"/>
                </a:solidFill>
              </a:rPr>
              <a:t>22 444,71  </a:t>
            </a:r>
            <a:r>
              <a:rPr lang="ru-RU" sz="1500" dirty="0">
                <a:solidFill>
                  <a:schemeClr val="tx1"/>
                </a:solidFill>
              </a:rPr>
              <a:t>тыс. рублей. </a:t>
            </a:r>
          </a:p>
        </p:txBody>
      </p:sp>
      <p:graphicFrame>
        <p:nvGraphicFramePr>
          <p:cNvPr id="11" name="Диаграмма 10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15745410"/>
              </p:ext>
            </p:extLst>
          </p:nvPr>
        </p:nvGraphicFramePr>
        <p:xfrm>
          <a:off x="107504" y="1613749"/>
          <a:ext cx="8879938" cy="25353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2" name="Прямоугольник 11"/>
          <p:cNvSpPr/>
          <p:nvPr/>
        </p:nvSpPr>
        <p:spPr>
          <a:xfrm>
            <a:off x="107504" y="4147530"/>
            <a:ext cx="8879938" cy="45719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766809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1984" y="69411"/>
            <a:ext cx="8640960" cy="847817"/>
          </a:xfrm>
        </p:spPr>
        <p:txBody>
          <a:bodyPr>
            <a:normAutofit fontScale="90000"/>
          </a:bodyPr>
          <a:lstStyle/>
          <a:p>
            <a:r>
              <a:rPr lang="ru-RU" sz="2000" dirty="0"/>
              <a:t>ДИНАМИКА ПОСТУПЛЕНИЯ НАЛОГОВЫХ И НЕНАЛОГОВЫХ ДОХОДОВ </a:t>
            </a: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>В </a:t>
            </a:r>
            <a:r>
              <a:rPr lang="ru-RU" sz="2000" dirty="0"/>
              <a:t>БЮДЖЕТ ДЯТЬКОВСКОГО РАЙОНА В </a:t>
            </a:r>
            <a:r>
              <a:rPr lang="ru-RU" sz="2000" dirty="0" smtClean="0"/>
              <a:t>2019-2021 </a:t>
            </a:r>
            <a:r>
              <a:rPr lang="ru-RU" sz="2000" dirty="0"/>
              <a:t>гг.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8049830" y="980728"/>
            <a:ext cx="107112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ru-RU" sz="1400" dirty="0"/>
              <a:t>(ТЫС. РУБ.)</a:t>
            </a:r>
          </a:p>
        </p:txBody>
      </p:sp>
      <p:sp>
        <p:nvSpPr>
          <p:cNvPr id="8" name="Загнутый угол 7"/>
          <p:cNvSpPr/>
          <p:nvPr/>
        </p:nvSpPr>
        <p:spPr>
          <a:xfrm>
            <a:off x="127992" y="4943400"/>
            <a:ext cx="8928992" cy="1914599"/>
          </a:xfrm>
          <a:prstGeom prst="foldedCorner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tIns="36000" bIns="0" rtlCol="0" anchor="t"/>
          <a:lstStyle/>
          <a:p>
            <a:pPr marL="285750" indent="-285750">
              <a:buClr>
                <a:schemeClr val="accent1"/>
              </a:buClr>
              <a:buFont typeface="Wingdings" pitchFamily="2" charset="2"/>
              <a:buChar char="q"/>
            </a:pPr>
            <a:r>
              <a:rPr lang="ru-RU" sz="1500" dirty="0">
                <a:solidFill>
                  <a:schemeClr val="tx1"/>
                </a:solidFill>
              </a:rPr>
              <a:t>Увеличение  поступлений налоговых и неналоговых доходов по сравнению с </a:t>
            </a:r>
            <a:r>
              <a:rPr lang="ru-RU" sz="1500" dirty="0" smtClean="0">
                <a:solidFill>
                  <a:schemeClr val="tx1"/>
                </a:solidFill>
              </a:rPr>
              <a:t>2020 </a:t>
            </a:r>
            <a:r>
              <a:rPr lang="ru-RU" sz="1500" dirty="0">
                <a:solidFill>
                  <a:schemeClr val="tx1"/>
                </a:solidFill>
              </a:rPr>
              <a:t>годом в целом составило </a:t>
            </a:r>
            <a:r>
              <a:rPr lang="ru-RU" sz="1500" dirty="0" smtClean="0">
                <a:solidFill>
                  <a:schemeClr val="tx1"/>
                </a:solidFill>
              </a:rPr>
              <a:t>22 444,7 </a:t>
            </a:r>
            <a:r>
              <a:rPr lang="ru-RU" sz="1500" dirty="0">
                <a:solidFill>
                  <a:schemeClr val="tx1"/>
                </a:solidFill>
              </a:rPr>
              <a:t>тыс. рублей.</a:t>
            </a:r>
          </a:p>
          <a:p>
            <a:pPr marL="285750" indent="-285750">
              <a:buClr>
                <a:schemeClr val="accent1"/>
              </a:buClr>
              <a:buFont typeface="Wingdings" pitchFamily="2" charset="2"/>
              <a:buChar char="q"/>
            </a:pPr>
            <a:r>
              <a:rPr lang="ru-RU" sz="1500" dirty="0">
                <a:solidFill>
                  <a:schemeClr val="tx1"/>
                </a:solidFill>
              </a:rPr>
              <a:t>Наибольший прирост  поступлений сложился по налогу на доходы физических лиц </a:t>
            </a:r>
            <a:r>
              <a:rPr lang="ru-RU" sz="1500" dirty="0" smtClean="0">
                <a:solidFill>
                  <a:schemeClr val="tx1"/>
                </a:solidFill>
              </a:rPr>
              <a:t>(+26 293,8 </a:t>
            </a:r>
            <a:r>
              <a:rPr lang="ru-RU" sz="1500" dirty="0">
                <a:solidFill>
                  <a:schemeClr val="tx1"/>
                </a:solidFill>
              </a:rPr>
              <a:t>тыс. рублей</a:t>
            </a:r>
            <a:r>
              <a:rPr lang="ru-RU" sz="1500" dirty="0" smtClean="0">
                <a:solidFill>
                  <a:schemeClr val="tx1"/>
                </a:solidFill>
              </a:rPr>
              <a:t>).</a:t>
            </a:r>
            <a:endParaRPr lang="ru-RU" sz="1500" dirty="0">
              <a:solidFill>
                <a:schemeClr val="tx1"/>
              </a:solidFill>
            </a:endParaRPr>
          </a:p>
          <a:p>
            <a:pPr marL="285750" indent="-285750">
              <a:buClr>
                <a:schemeClr val="accent1"/>
              </a:buClr>
              <a:buFont typeface="Wingdings" pitchFamily="2" charset="2"/>
              <a:buChar char="q"/>
            </a:pPr>
            <a:r>
              <a:rPr lang="ru-RU" sz="1500" dirty="0">
                <a:solidFill>
                  <a:schemeClr val="tx1"/>
                </a:solidFill>
              </a:rPr>
              <a:t>Основными причинами увеличения поступлений налога является совершенствование администрирования налога, рост фонда оплаты труда </a:t>
            </a:r>
            <a:r>
              <a:rPr lang="ru-RU" sz="1500" dirty="0" smtClean="0">
                <a:solidFill>
                  <a:schemeClr val="tx1"/>
                </a:solidFill>
              </a:rPr>
              <a:t>, а </a:t>
            </a:r>
            <a:r>
              <a:rPr lang="ru-RU" sz="1500" dirty="0">
                <a:solidFill>
                  <a:schemeClr val="tx1"/>
                </a:solidFill>
              </a:rPr>
              <a:t>также  проведение мероприятий по сокращению задолженности по налогу на доходы физических лиц.</a:t>
            </a:r>
          </a:p>
        </p:txBody>
      </p:sp>
      <p:graphicFrame>
        <p:nvGraphicFramePr>
          <p:cNvPr id="11" name="Диаграмма 10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841558738"/>
              </p:ext>
            </p:extLst>
          </p:nvPr>
        </p:nvGraphicFramePr>
        <p:xfrm>
          <a:off x="127992" y="1134616"/>
          <a:ext cx="8928992" cy="376306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9" name="Прямоугольник 8"/>
          <p:cNvSpPr/>
          <p:nvPr/>
        </p:nvSpPr>
        <p:spPr>
          <a:xfrm>
            <a:off x="127992" y="4897682"/>
            <a:ext cx="8928992" cy="45719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510091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000" dirty="0"/>
              <a:t>ДИНАМИКА ОБЪЁМОВ ЗАДОЛЖЕННОСТИ И НЕДОИМКИ ПО НАЛОГОВЫМ ПЛАТЕЖАМ В </a:t>
            </a:r>
            <a:r>
              <a:rPr lang="ru-RU" sz="2000" dirty="0" smtClean="0"/>
              <a:t>2019-2021 </a:t>
            </a:r>
            <a:r>
              <a:rPr lang="ru-RU" sz="2000" dirty="0"/>
              <a:t>ГГ.</a:t>
            </a:r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854808" y="972743"/>
            <a:ext cx="122745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ru-RU" sz="1400" dirty="0"/>
              <a:t>(</a:t>
            </a:r>
            <a:r>
              <a:rPr lang="ru-RU" sz="14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ТЫС. РУБ.)</a:t>
            </a:r>
          </a:p>
        </p:txBody>
      </p:sp>
      <p:sp>
        <p:nvSpPr>
          <p:cNvPr id="13" name="Загнутый угол 12"/>
          <p:cNvSpPr/>
          <p:nvPr/>
        </p:nvSpPr>
        <p:spPr>
          <a:xfrm>
            <a:off x="179512" y="5202910"/>
            <a:ext cx="8784976" cy="1394441"/>
          </a:xfrm>
          <a:prstGeom prst="foldedCorner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tIns="36000" bIns="0" rtlCol="0" anchor="t"/>
          <a:lstStyle/>
          <a:p>
            <a:r>
              <a:rPr lang="ru-RU" sz="1500" dirty="0"/>
              <a:t>Представлены сведения о задолженности в бюджеты всех уровней по данным информационного ресурса «Расчеты с бюджетом», предоставляемого  Межрайонной ИФНС России №5 по Брянской области на основании совместного Приказа Министерства финансов Российской Федерации и Федеральной налоговой службы Российской Федерации от 30.06.2008 года №65н/ММ-3-1/295@, в состав которого не включаются сведения о федеральных налогах и сборах, зачисляемых в федеральный бюджет</a:t>
            </a:r>
          </a:p>
        </p:txBody>
      </p:sp>
      <p:graphicFrame>
        <p:nvGraphicFramePr>
          <p:cNvPr id="14" name="Диаграмма 1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797798615"/>
              </p:ext>
            </p:extLst>
          </p:nvPr>
        </p:nvGraphicFramePr>
        <p:xfrm>
          <a:off x="179512" y="1258692"/>
          <a:ext cx="8792492" cy="38985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9" name="Прямоугольник 8"/>
          <p:cNvSpPr/>
          <p:nvPr/>
        </p:nvSpPr>
        <p:spPr>
          <a:xfrm>
            <a:off x="179512" y="5180050"/>
            <a:ext cx="8784976" cy="45719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09655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400" dirty="0"/>
              <a:t>СТРУКТУРА ДОХОДОВ БЮДЖЕТА </a:t>
            </a:r>
            <a:br>
              <a:rPr lang="ru-RU" sz="2400" dirty="0"/>
            </a:br>
            <a:r>
              <a:rPr lang="ru-RU" sz="2400" dirty="0"/>
              <a:t>ДЯТЬКОВСКОГО РАЙОНА ЗА </a:t>
            </a:r>
            <a:r>
              <a:rPr lang="ru-RU" sz="2400" dirty="0" smtClean="0"/>
              <a:t>2021 </a:t>
            </a:r>
            <a:r>
              <a:rPr lang="ru-RU" sz="2400" dirty="0"/>
              <a:t>ГОД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3" name="Диаграмма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868963501"/>
              </p:ext>
            </p:extLst>
          </p:nvPr>
        </p:nvGraphicFramePr>
        <p:xfrm>
          <a:off x="156801" y="1340768"/>
          <a:ext cx="8964488" cy="53285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8714628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000" dirty="0"/>
              <a:t>СТРУКТУРА  НАЛОГОВЫХ </a:t>
            </a:r>
            <a:r>
              <a:rPr lang="ru-RU" sz="2000" dirty="0" smtClean="0"/>
              <a:t>ДОХОДОВ </a:t>
            </a:r>
            <a:r>
              <a:rPr lang="ru-RU" sz="2000" dirty="0"/>
              <a:t>ЗА </a:t>
            </a:r>
            <a:r>
              <a:rPr lang="ru-RU" sz="2000" dirty="0" smtClean="0"/>
              <a:t>2020-2021 </a:t>
            </a:r>
            <a:r>
              <a:rPr lang="ru-RU" sz="2000" dirty="0"/>
              <a:t>ГОДЫ</a:t>
            </a:r>
          </a:p>
        </p:txBody>
      </p:sp>
      <p:graphicFrame>
        <p:nvGraphicFramePr>
          <p:cNvPr id="5" name="Диаграмма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59389246"/>
              </p:ext>
            </p:extLst>
          </p:nvPr>
        </p:nvGraphicFramePr>
        <p:xfrm>
          <a:off x="-180528" y="2420888"/>
          <a:ext cx="9505056" cy="50405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4211960" y="1628800"/>
            <a:ext cx="648072" cy="27363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7" name="Диаграмма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4832158"/>
              </p:ext>
            </p:extLst>
          </p:nvPr>
        </p:nvGraphicFramePr>
        <p:xfrm>
          <a:off x="4535996" y="1052736"/>
          <a:ext cx="4608004" cy="36724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9" name="Диаграмма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865755050"/>
              </p:ext>
            </p:extLst>
          </p:nvPr>
        </p:nvGraphicFramePr>
        <p:xfrm>
          <a:off x="0" y="1052736"/>
          <a:ext cx="4572000" cy="36724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9293688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000" dirty="0"/>
              <a:t>ИНФОРМАЦИЯ О ПОСТУПЛЕНИИ НАЛОГОВЫХ И НЕНАЛОГОВЫХ ДОХОДОВ БЮДЖЕТА ДЯТЬКОВСКОГО РАЙОНА В РАЗРЕЗЕ АДМИНИСТРАТОРОВ (ТЫС. РУБЛЕЙ) </a:t>
            </a:r>
          </a:p>
        </p:txBody>
      </p:sp>
      <p:sp>
        <p:nvSpPr>
          <p:cNvPr id="4" name="Загнутый угол 3"/>
          <p:cNvSpPr/>
          <p:nvPr/>
        </p:nvSpPr>
        <p:spPr>
          <a:xfrm>
            <a:off x="6102705" y="4114208"/>
            <a:ext cx="2808312" cy="1052035"/>
          </a:xfrm>
          <a:prstGeom prst="foldedCorner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18000" tIns="0" rIns="18000" bIns="0" rtlCol="0" anchor="t"/>
          <a:lstStyle/>
          <a:p>
            <a:pPr algn="ctr"/>
            <a:r>
              <a:rPr lang="ru-RU" sz="1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Управление Росприроднадзора </a:t>
            </a:r>
          </a:p>
          <a:p>
            <a:pPr algn="ctr"/>
            <a:r>
              <a:rPr lang="ru-RU" sz="1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 Брянской области</a:t>
            </a:r>
          </a:p>
          <a:p>
            <a:pPr algn="ctr"/>
            <a:r>
              <a:rPr lang="ru-RU" sz="1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(плата за негативное воздействие на окружающую среду</a:t>
            </a:r>
            <a:r>
              <a:rPr lang="ru-RU" sz="1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pPr algn="ctr"/>
            <a:r>
              <a:rPr lang="ru-RU" sz="1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2021 -1355,4</a:t>
            </a:r>
          </a:p>
          <a:p>
            <a:pPr algn="ctr"/>
            <a:r>
              <a:rPr lang="ru-RU" sz="1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2020  -783,0</a:t>
            </a:r>
          </a:p>
          <a:p>
            <a:pPr algn="ctr"/>
            <a:r>
              <a:rPr lang="ru-RU" sz="1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2019 </a:t>
            </a:r>
            <a:r>
              <a:rPr lang="ru-RU" sz="1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– 283,5</a:t>
            </a:r>
          </a:p>
          <a:p>
            <a:pPr algn="ctr">
              <a:defRPr/>
            </a:pPr>
            <a:endParaRPr lang="ru-RU" sz="1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Загнутый угол 4"/>
          <p:cNvSpPr/>
          <p:nvPr/>
        </p:nvSpPr>
        <p:spPr>
          <a:xfrm>
            <a:off x="6102706" y="2688025"/>
            <a:ext cx="2808312" cy="1369124"/>
          </a:xfrm>
          <a:prstGeom prst="foldedCorner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18000" tIns="0" rIns="18000" bIns="0" rtlCol="0" anchor="t"/>
          <a:lstStyle/>
          <a:p>
            <a:pPr algn="ctr"/>
            <a:r>
              <a:rPr lang="ru-RU" sz="1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Управление Роспотребнадзора </a:t>
            </a:r>
          </a:p>
          <a:p>
            <a:pPr algn="ctr"/>
            <a:r>
              <a:rPr lang="ru-RU" sz="1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 Брянской области</a:t>
            </a:r>
          </a:p>
          <a:p>
            <a:pPr algn="ctr"/>
            <a:r>
              <a:rPr lang="ru-RU" sz="1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(денежные взыскания (штрафы) за нарушения законодательства в области обеспечения </a:t>
            </a:r>
            <a:r>
              <a:rPr lang="ru-RU" sz="1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санитарно-эпидемиологического </a:t>
            </a:r>
            <a:r>
              <a:rPr lang="ru-RU" sz="1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благополучия человека </a:t>
            </a:r>
            <a:r>
              <a:rPr lang="ru-RU" sz="1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pPr algn="ctr"/>
            <a:r>
              <a:rPr lang="ru-RU" sz="1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2021 – 0,20</a:t>
            </a:r>
          </a:p>
          <a:p>
            <a:pPr algn="ctr"/>
            <a:r>
              <a:rPr lang="ru-RU" sz="1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2020   - </a:t>
            </a:r>
            <a:r>
              <a:rPr lang="ru-RU" sz="1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20,3</a:t>
            </a:r>
          </a:p>
          <a:p>
            <a:pPr algn="ctr"/>
            <a:r>
              <a:rPr lang="ru-RU" sz="1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2019 </a:t>
            </a:r>
            <a:r>
              <a:rPr lang="ru-RU" sz="1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1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339,1</a:t>
            </a:r>
          </a:p>
          <a:p>
            <a:pPr algn="ctr"/>
            <a:endParaRPr lang="ru-RU" sz="1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Загнутый угол 5"/>
          <p:cNvSpPr/>
          <p:nvPr/>
        </p:nvSpPr>
        <p:spPr>
          <a:xfrm>
            <a:off x="3144371" y="3663768"/>
            <a:ext cx="2808312" cy="1204024"/>
          </a:xfrm>
          <a:prstGeom prst="foldedCorner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18000" tIns="0" rIns="18000" bIns="0" rtlCol="0" anchor="t"/>
          <a:lstStyle/>
          <a:p>
            <a:pPr algn="ctr"/>
            <a:r>
              <a:rPr lang="ru-RU" sz="95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Контрольно-счетная палата</a:t>
            </a:r>
          </a:p>
          <a:p>
            <a:pPr algn="ctr"/>
            <a:r>
              <a:rPr lang="ru-RU" sz="95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Дятьковского района</a:t>
            </a:r>
          </a:p>
          <a:p>
            <a:pPr algn="ctr"/>
            <a:endParaRPr lang="ru-RU" sz="95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95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2021 -20,0</a:t>
            </a:r>
          </a:p>
          <a:p>
            <a:pPr algn="ctr"/>
            <a:r>
              <a:rPr lang="ru-RU" sz="95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2020 -0,00</a:t>
            </a:r>
          </a:p>
          <a:p>
            <a:pPr algn="ctr"/>
            <a:r>
              <a:rPr lang="ru-RU" sz="95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2019 – 5,0</a:t>
            </a:r>
            <a:endParaRPr lang="ru-RU" sz="95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Загнутый угол 6"/>
          <p:cNvSpPr/>
          <p:nvPr/>
        </p:nvSpPr>
        <p:spPr>
          <a:xfrm>
            <a:off x="6102706" y="1166294"/>
            <a:ext cx="2808312" cy="1464672"/>
          </a:xfrm>
          <a:prstGeom prst="foldedCorner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18000" tIns="0" rIns="18000" bIns="0" rtlCol="0" anchor="t"/>
          <a:lstStyle/>
          <a:p>
            <a:pPr algn="ctr"/>
            <a:r>
              <a:rPr lang="ru-RU" sz="9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Управление Федеральной налоговой службы России по Брянской области</a:t>
            </a:r>
          </a:p>
          <a:p>
            <a:pPr algn="ctr"/>
            <a:r>
              <a:rPr lang="ru-RU" sz="9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(НДФЛ, УСН, ЕНВД, ЕСХН, </a:t>
            </a:r>
            <a:r>
              <a:rPr lang="ru-RU" sz="9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ПАТЕНТ, </a:t>
            </a:r>
            <a:r>
              <a:rPr lang="ru-RU" sz="9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ГП, денежные взыскания (штрафы) за нарушения налогового законодательства)</a:t>
            </a:r>
          </a:p>
          <a:p>
            <a:pPr algn="ctr"/>
            <a:r>
              <a:rPr lang="ru-RU" sz="9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2021- 258 685,0</a:t>
            </a:r>
            <a:endParaRPr lang="ru-RU" sz="9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9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2020  -234234,7</a:t>
            </a:r>
          </a:p>
          <a:p>
            <a:pPr algn="ctr"/>
            <a:r>
              <a:rPr lang="ru-RU" sz="9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2019 – 230553,2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169628" y="1212012"/>
            <a:ext cx="2834316" cy="1418953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Налоговые и неналоговые доходы бюджета Дятьковского 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района</a:t>
            </a:r>
          </a:p>
          <a:p>
            <a:pPr lvl="0" algn="ctr"/>
            <a:r>
              <a:rPr lang="en-US" sz="1400" dirty="0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2021</a:t>
            </a:r>
            <a:r>
              <a:rPr lang="en-US" sz="1400" dirty="0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ru-RU" sz="1400" dirty="0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280 475,6</a:t>
            </a:r>
          </a:p>
          <a:p>
            <a:pPr lvl="0" algn="ctr"/>
            <a:r>
              <a:rPr lang="ru-RU" sz="1400" dirty="0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2020 </a:t>
            </a:r>
            <a:r>
              <a:rPr lang="en-US" sz="1400" dirty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1400" dirty="0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 258</a:t>
            </a:r>
            <a:r>
              <a:rPr lang="en-US" sz="1400" dirty="0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031,0</a:t>
            </a:r>
          </a:p>
          <a:p>
            <a:pPr lvl="0" algn="ctr"/>
            <a:r>
              <a:rPr lang="ru-RU" sz="1400" dirty="0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2019 </a:t>
            </a:r>
            <a:r>
              <a:rPr lang="en-US" sz="1400" dirty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1400" dirty="0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 246</a:t>
            </a:r>
            <a:r>
              <a:rPr lang="en-US" sz="1400" dirty="0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177,7</a:t>
            </a:r>
            <a:endParaRPr lang="ru-RU" sz="1400" dirty="0">
              <a:solidFill>
                <a:prstClr val="white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1400" dirty="0">
              <a:solidFill>
                <a:prstClr val="white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Загнутый угол 9"/>
          <p:cNvSpPr/>
          <p:nvPr/>
        </p:nvSpPr>
        <p:spPr>
          <a:xfrm>
            <a:off x="3144372" y="2688024"/>
            <a:ext cx="2808312" cy="918685"/>
          </a:xfrm>
          <a:prstGeom prst="foldedCorner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18000" tIns="0" rIns="18000" bIns="0" rtlCol="0" anchor="t"/>
          <a:lstStyle/>
          <a:p>
            <a:pPr algn="ctr"/>
            <a:r>
              <a:rPr lang="ru-RU" sz="1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Управление федеральной службы Росреестра</a:t>
            </a:r>
          </a:p>
          <a:p>
            <a:pPr algn="ctr"/>
            <a:r>
              <a:rPr lang="ru-RU" sz="1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(штрафы за нарушение земельного </a:t>
            </a:r>
            <a:r>
              <a:rPr lang="ru-RU" sz="1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законодательства)</a:t>
            </a:r>
          </a:p>
          <a:p>
            <a:pPr algn="ctr"/>
            <a:r>
              <a:rPr lang="ru-RU" sz="1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2021 – 0,00</a:t>
            </a:r>
          </a:p>
          <a:p>
            <a:pPr algn="ctr"/>
            <a:r>
              <a:rPr lang="ru-RU" sz="1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2020  -</a:t>
            </a:r>
            <a:r>
              <a:rPr lang="ru-RU" sz="1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5,0</a:t>
            </a:r>
            <a:endParaRPr lang="ru-RU" sz="1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2019 </a:t>
            </a:r>
            <a:r>
              <a:rPr lang="ru-RU" sz="1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– 115,0</a:t>
            </a:r>
          </a:p>
          <a:p>
            <a:pPr algn="ctr"/>
            <a:endParaRPr lang="ru-RU" sz="1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Загнутый угол 10"/>
          <p:cNvSpPr/>
          <p:nvPr/>
        </p:nvSpPr>
        <p:spPr>
          <a:xfrm>
            <a:off x="3144373" y="4929076"/>
            <a:ext cx="2808312" cy="926477"/>
          </a:xfrm>
          <a:prstGeom prst="foldedCorner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18000" tIns="0" rIns="18000" bIns="0" rtlCol="0" anchor="t"/>
          <a:lstStyle/>
          <a:p>
            <a:pPr algn="ctr"/>
            <a:r>
              <a:rPr lang="ru-RU" sz="1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Управление ветеринарии </a:t>
            </a:r>
          </a:p>
          <a:p>
            <a:pPr algn="ctr"/>
            <a:r>
              <a:rPr lang="ru-RU" sz="1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 Брянской области</a:t>
            </a:r>
          </a:p>
          <a:p>
            <a:pPr algn="ctr"/>
            <a:r>
              <a:rPr lang="ru-RU" sz="1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(прочие административные штрафы</a:t>
            </a:r>
            <a:r>
              <a:rPr lang="ru-RU" sz="1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pPr algn="ctr"/>
            <a:r>
              <a:rPr lang="ru-RU" sz="1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2021 – 0,00</a:t>
            </a:r>
          </a:p>
          <a:p>
            <a:pPr algn="ctr"/>
            <a:r>
              <a:rPr lang="ru-RU" sz="1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2020  - 50,0</a:t>
            </a:r>
            <a:endParaRPr lang="ru-RU" sz="1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2019 </a:t>
            </a:r>
            <a:r>
              <a:rPr lang="ru-RU" sz="1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– 78,0</a:t>
            </a:r>
          </a:p>
          <a:p>
            <a:pPr algn="ctr"/>
            <a:endParaRPr lang="ru-RU" sz="1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Загнутый угол 11"/>
          <p:cNvSpPr/>
          <p:nvPr/>
        </p:nvSpPr>
        <p:spPr>
          <a:xfrm>
            <a:off x="182629" y="2688025"/>
            <a:ext cx="2841383" cy="766375"/>
          </a:xfrm>
          <a:prstGeom prst="foldedCorner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18000" tIns="0" rIns="18000" bIns="0" rtlCol="0" anchor="t"/>
          <a:lstStyle/>
          <a:p>
            <a:pPr algn="ctr"/>
            <a:r>
              <a:rPr lang="ru-RU" sz="1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УПРАВЛЕНИЕ МИРОВОЙ ЮСТИЦИИ (ШТРАФЫ)</a:t>
            </a:r>
          </a:p>
          <a:p>
            <a:pPr algn="ctr"/>
            <a:endParaRPr lang="ru-RU" sz="10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sz="1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2021- 773,7</a:t>
            </a:r>
            <a:endParaRPr lang="ru-RU" sz="10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2020 </a:t>
            </a:r>
            <a:r>
              <a:rPr lang="en-US" sz="1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1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236,9</a:t>
            </a:r>
            <a:endParaRPr lang="ru-RU" sz="1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Загнутый угол 12"/>
          <p:cNvSpPr/>
          <p:nvPr/>
        </p:nvSpPr>
        <p:spPr>
          <a:xfrm>
            <a:off x="3144373" y="1170284"/>
            <a:ext cx="2808312" cy="1460681"/>
          </a:xfrm>
          <a:prstGeom prst="foldedCorner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18000" tIns="0" rIns="18000" bIns="0" rtlCol="0" anchor="t"/>
          <a:lstStyle/>
          <a:p>
            <a:pPr algn="ctr"/>
            <a:r>
              <a:rPr lang="ru-RU" sz="96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Администрация Дятьковского района</a:t>
            </a:r>
          </a:p>
          <a:p>
            <a:pPr algn="ctr"/>
            <a:r>
              <a:rPr lang="ru-RU" sz="96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(госпошлина за выдачу разрешения на установку рекламной конструкции, дивиденды по акциям, арендная плата за землю и имущество, доходы от продажи муниципального имущества и земельных </a:t>
            </a:r>
            <a:r>
              <a:rPr lang="ru-RU" sz="96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участков)</a:t>
            </a:r>
          </a:p>
          <a:p>
            <a:pPr algn="ctr"/>
            <a:r>
              <a:rPr lang="en-US" sz="96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2021- 294,3</a:t>
            </a:r>
            <a:endParaRPr lang="ru-RU" sz="96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96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2020  - 57,7</a:t>
            </a:r>
            <a:endParaRPr lang="ru-RU" sz="96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96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2019 – </a:t>
            </a:r>
            <a:r>
              <a:rPr lang="ru-RU" sz="96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211,8</a:t>
            </a:r>
          </a:p>
          <a:p>
            <a:pPr algn="ctr"/>
            <a:endParaRPr lang="ru-RU" sz="96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Загнутый угол 13"/>
          <p:cNvSpPr/>
          <p:nvPr/>
        </p:nvSpPr>
        <p:spPr>
          <a:xfrm>
            <a:off x="182630" y="3511459"/>
            <a:ext cx="2821314" cy="785319"/>
          </a:xfrm>
          <a:prstGeom prst="foldedCorner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18000" tIns="0" rIns="18000" bIns="0" rtlCol="0" anchor="t"/>
          <a:lstStyle/>
          <a:p>
            <a:pPr algn="ctr"/>
            <a:r>
              <a:rPr lang="ru-RU" sz="1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ДЕПАРТАМЕНТ РЕГИОНАЛЬНОЙ БЕЗОПАСНОСТИ (ШТРАФЫ)</a:t>
            </a:r>
          </a:p>
          <a:p>
            <a:pPr algn="ctr"/>
            <a:endParaRPr lang="ru-RU" sz="1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sz="1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202</a:t>
            </a:r>
            <a:r>
              <a:rPr lang="ru-RU" sz="1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1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1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161,6</a:t>
            </a:r>
            <a:endParaRPr lang="ru-RU" sz="10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2020 -  69,0</a:t>
            </a:r>
            <a:endParaRPr lang="ru-RU" sz="1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3144374" y="6021288"/>
            <a:ext cx="5766644" cy="836712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36000" rIns="72000" bIns="72000" rtlCol="0" anchor="ctr"/>
          <a:lstStyle/>
          <a:p>
            <a:pPr algn="ctr"/>
            <a:endParaRPr lang="ru-RU" sz="1000" dirty="0" smtClean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spc="300" dirty="0" smtClean="0">
                <a:ln w="11430" cmpd="sng">
                  <a:solidFill>
                    <a:schemeClr val="tx1"/>
                  </a:solidFill>
                  <a:prstDash val="solid"/>
                  <a:miter lim="800000"/>
                </a:ln>
                <a:solidFill>
                  <a:schemeClr val="bg2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2021 год</a:t>
            </a:r>
          </a:p>
          <a:p>
            <a:pPr algn="ctr"/>
            <a:endParaRPr lang="ru-RU" sz="1200" b="1" spc="300" dirty="0">
              <a:ln w="11430" cmpd="sng">
                <a:solidFill>
                  <a:schemeClr val="tx1"/>
                </a:solidFill>
                <a:prstDash val="solid"/>
                <a:miter lim="800000"/>
              </a:ln>
              <a:solidFill>
                <a:schemeClr val="bg2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0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Федеральная </a:t>
            </a:r>
            <a:r>
              <a:rPr lang="ru-RU" sz="10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антимонопольная </a:t>
            </a:r>
            <a:r>
              <a:rPr lang="ru-RU" sz="10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служба – 20,0; МО МВД России «Дятьковский» -62,9, Управление лесами 4,4;Дятьковский районный Совет народных депутатов – 0,</a:t>
            </a:r>
          </a:p>
          <a:p>
            <a:pPr algn="ctr"/>
            <a:endParaRPr lang="ru-RU" sz="1000" b="1" dirty="0" smtClean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Загнутый угол 16"/>
          <p:cNvSpPr/>
          <p:nvPr/>
        </p:nvSpPr>
        <p:spPr>
          <a:xfrm>
            <a:off x="182629" y="5179246"/>
            <a:ext cx="2841383" cy="612428"/>
          </a:xfrm>
          <a:prstGeom prst="foldedCorner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18000" tIns="0" rIns="18000" bIns="0" rtlCol="0" anchor="t"/>
          <a:lstStyle/>
          <a:p>
            <a:pPr algn="ctr"/>
            <a:r>
              <a:rPr lang="ru-RU" sz="1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Федеральное казначейство</a:t>
            </a:r>
          </a:p>
          <a:p>
            <a:pPr algn="ctr"/>
            <a:r>
              <a:rPr lang="ru-RU" sz="1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2021 – 3035,10</a:t>
            </a:r>
          </a:p>
          <a:p>
            <a:pPr algn="ctr"/>
            <a:r>
              <a:rPr lang="ru-RU" sz="1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2020 </a:t>
            </a:r>
            <a:r>
              <a:rPr lang="ru-RU" sz="1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1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2610,5</a:t>
            </a:r>
          </a:p>
          <a:p>
            <a:pPr algn="ctr"/>
            <a:r>
              <a:rPr lang="ru-RU" sz="1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2019 </a:t>
            </a:r>
            <a:r>
              <a:rPr lang="ru-RU" sz="1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1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2780,7</a:t>
            </a:r>
            <a:endParaRPr lang="ru-RU" sz="1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Загнутый угол 17"/>
          <p:cNvSpPr/>
          <p:nvPr/>
        </p:nvSpPr>
        <p:spPr>
          <a:xfrm>
            <a:off x="182629" y="4353837"/>
            <a:ext cx="2841383" cy="768350"/>
          </a:xfrm>
          <a:prstGeom prst="foldedCorner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18000" tIns="0" rIns="18000" bIns="0" rtlCol="0" anchor="t"/>
          <a:lstStyle/>
          <a:p>
            <a:pPr algn="ctr"/>
            <a:r>
              <a:rPr lang="ru-RU" sz="1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Администрации поселений Дятьковского района</a:t>
            </a:r>
          </a:p>
          <a:p>
            <a:pPr algn="ctr"/>
            <a:r>
              <a:rPr lang="ru-RU" sz="1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2021 – 476,6</a:t>
            </a:r>
            <a:endParaRPr lang="ru-RU" sz="1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2020 </a:t>
            </a:r>
            <a:r>
              <a:rPr lang="ru-RU" sz="1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1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796,0</a:t>
            </a:r>
          </a:p>
          <a:p>
            <a:pPr algn="ctr"/>
            <a:r>
              <a:rPr lang="ru-RU" sz="1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2019 </a:t>
            </a:r>
            <a:r>
              <a:rPr lang="ru-RU" sz="1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1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1116,7</a:t>
            </a:r>
            <a:endParaRPr lang="ru-RU" sz="1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69628" y="1166293"/>
            <a:ext cx="2834316" cy="45719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Загнутый угол 15"/>
          <p:cNvSpPr/>
          <p:nvPr/>
        </p:nvSpPr>
        <p:spPr>
          <a:xfrm>
            <a:off x="182629" y="5848732"/>
            <a:ext cx="2841383" cy="1009268"/>
          </a:xfrm>
          <a:prstGeom prst="foldedCorner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18000" tIns="0" rIns="18000" bIns="0" rtlCol="0" anchor="t"/>
          <a:lstStyle/>
          <a:p>
            <a:pPr algn="ctr"/>
            <a:r>
              <a:rPr lang="ru-RU" sz="1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Комитет по управлению муниципальным имуществом и архитектуре Дятьковского </a:t>
            </a:r>
            <a:r>
              <a:rPr lang="ru-RU" sz="1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района</a:t>
            </a:r>
          </a:p>
          <a:p>
            <a:pPr algn="ctr"/>
            <a:r>
              <a:rPr lang="ru-RU" sz="1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2021- 15 584,7   </a:t>
            </a:r>
          </a:p>
          <a:p>
            <a:pPr algn="ctr"/>
            <a:r>
              <a:rPr lang="ru-RU" sz="1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2020 – 18549,0</a:t>
            </a:r>
          </a:p>
          <a:p>
            <a:pPr algn="ctr"/>
            <a:r>
              <a:rPr lang="ru-RU" sz="1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2019 </a:t>
            </a:r>
            <a:r>
              <a:rPr lang="ru-RU" sz="1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1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7252,7</a:t>
            </a:r>
            <a:endParaRPr lang="ru-RU" sz="1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Загнутый угол 18"/>
          <p:cNvSpPr/>
          <p:nvPr/>
        </p:nvSpPr>
        <p:spPr>
          <a:xfrm>
            <a:off x="6102705" y="5235410"/>
            <a:ext cx="2808313" cy="785878"/>
          </a:xfrm>
          <a:prstGeom prst="foldedCorner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18000" tIns="0" rIns="18000" bIns="0" rtlCol="0" anchor="t"/>
          <a:lstStyle/>
          <a:p>
            <a:pPr algn="ctr"/>
            <a:r>
              <a:rPr lang="ru-RU" sz="1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Инспекция </a:t>
            </a:r>
            <a:r>
              <a:rPr lang="ru-RU" sz="10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Гостехнадзора</a:t>
            </a:r>
            <a:endParaRPr lang="ru-RU" sz="1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по Брянской </a:t>
            </a:r>
            <a:r>
              <a:rPr lang="ru-RU" sz="1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области</a:t>
            </a:r>
            <a:endParaRPr lang="ru-RU" sz="10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2021 – 0,00</a:t>
            </a:r>
          </a:p>
          <a:p>
            <a:pPr algn="ctr"/>
            <a:r>
              <a:rPr lang="ru-RU" sz="1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2020  </a:t>
            </a:r>
            <a:r>
              <a:rPr lang="ru-RU" sz="1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– 0,0 </a:t>
            </a:r>
          </a:p>
          <a:p>
            <a:pPr algn="ctr"/>
            <a:r>
              <a:rPr lang="ru-RU" sz="1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2019 – </a:t>
            </a:r>
            <a:r>
              <a:rPr lang="ru-RU" sz="1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16,0</a:t>
            </a:r>
            <a:endParaRPr lang="ru-RU" sz="1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046507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ЧТО ТАКОЕ ФИНАНСОВАЯ ПОМОЩЬ МЕСТНЫМ БЮДЖЕТАМ?</a:t>
            </a:r>
            <a:endParaRPr lang="en-US" sz="2200" dirty="0"/>
          </a:p>
        </p:txBody>
      </p:sp>
      <p:sp>
        <p:nvSpPr>
          <p:cNvPr id="45059" name="AutoShape 3"/>
          <p:cNvSpPr>
            <a:spLocks noChangeArrowheads="1"/>
          </p:cNvSpPr>
          <p:nvPr/>
        </p:nvSpPr>
        <p:spPr bwMode="invGray">
          <a:xfrm>
            <a:off x="631858" y="1600200"/>
            <a:ext cx="5486400" cy="4495800"/>
          </a:xfrm>
          <a:prstGeom prst="rightArrow">
            <a:avLst>
              <a:gd name="adj1" fmla="val 79306"/>
              <a:gd name="adj2" fmla="val 30226"/>
            </a:avLst>
          </a:prstGeom>
          <a:gradFill rotWithShape="1">
            <a:gsLst>
              <a:gs pos="0">
                <a:srgbClr val="1F5967"/>
              </a:gs>
              <a:gs pos="100000">
                <a:srgbClr val="1F5967">
                  <a:gamma/>
                  <a:tint val="57647"/>
                  <a:invGamma/>
                </a:srgbClr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45060" name="AutoShape 4"/>
          <p:cNvSpPr>
            <a:spLocks noChangeArrowheads="1"/>
          </p:cNvSpPr>
          <p:nvPr/>
        </p:nvSpPr>
        <p:spPr bwMode="blackWhite">
          <a:xfrm>
            <a:off x="762000" y="2183087"/>
            <a:ext cx="4170040" cy="990600"/>
          </a:xfrm>
          <a:prstGeom prst="roundRect">
            <a:avLst>
              <a:gd name="adj" fmla="val 9106"/>
            </a:avLst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5400000" scaled="1"/>
          </a:gradFill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ru-RU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ДОТАЦИИ</a:t>
            </a:r>
          </a:p>
          <a:p>
            <a:pPr algn="ctr"/>
            <a:r>
              <a:rPr lang="ru-RU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Предоставляются </a:t>
            </a:r>
            <a:r>
              <a:rPr lang="ru-RU" sz="1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без </a:t>
            </a:r>
            <a:r>
              <a:rPr lang="ru-RU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определения</a:t>
            </a:r>
          </a:p>
          <a:p>
            <a:pPr algn="ctr"/>
            <a:r>
              <a:rPr lang="ru-RU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конкретной цели их использования </a:t>
            </a:r>
          </a:p>
        </p:txBody>
      </p:sp>
      <p:sp>
        <p:nvSpPr>
          <p:cNvPr id="45061" name="AutoShape 5"/>
          <p:cNvSpPr>
            <a:spLocks noChangeArrowheads="1"/>
          </p:cNvSpPr>
          <p:nvPr/>
        </p:nvSpPr>
        <p:spPr bwMode="blackWhite">
          <a:xfrm>
            <a:off x="762000" y="3352800"/>
            <a:ext cx="4170040" cy="990600"/>
          </a:xfrm>
          <a:prstGeom prst="roundRect">
            <a:avLst>
              <a:gd name="adj" fmla="val 9106"/>
            </a:avLst>
          </a:prstGeom>
          <a:gradFill rotWithShape="1">
            <a:gsLst>
              <a:gs pos="0">
                <a:srgbClr val="699D5F"/>
              </a:gs>
              <a:gs pos="100000">
                <a:srgbClr val="699D5F">
                  <a:gamma/>
                  <a:shade val="46275"/>
                  <a:invGamma/>
                </a:srgbClr>
              </a:gs>
            </a:gsLst>
            <a:lin ang="5400000" scaled="1"/>
          </a:gradFill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0" hangingPunct="0"/>
            <a:endParaRPr lang="ru-RU" sz="1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 eaLnBrk="0" hangingPunct="0"/>
            <a:endParaRPr lang="ru-RU" sz="1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 eaLnBrk="0" hangingPunct="0"/>
            <a:r>
              <a:rPr lang="ru-RU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СУБВЕНЦИИ</a:t>
            </a:r>
          </a:p>
          <a:p>
            <a:pPr algn="ctr"/>
            <a:r>
              <a:rPr lang="ru-RU" sz="1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Предоставляются на финансирование «переданных» </a:t>
            </a:r>
            <a:endParaRPr lang="ru-RU" sz="14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другим публично-правовым </a:t>
            </a:r>
          </a:p>
          <a:p>
            <a:pPr algn="ctr"/>
            <a:r>
              <a:rPr lang="ru-RU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образованиям </a:t>
            </a:r>
            <a:r>
              <a:rPr lang="ru-RU" sz="1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полномочий </a:t>
            </a:r>
          </a:p>
          <a:p>
            <a:pPr algn="ctr" eaLnBrk="0" hangingPunct="0"/>
            <a:endParaRPr lang="ru-RU" sz="1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 eaLnBrk="0" hangingPunct="0"/>
            <a:endParaRPr lang="en-US" sz="1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5062" name="AutoShape 6"/>
          <p:cNvSpPr>
            <a:spLocks noChangeArrowheads="1"/>
          </p:cNvSpPr>
          <p:nvPr/>
        </p:nvSpPr>
        <p:spPr bwMode="blackWhite">
          <a:xfrm>
            <a:off x="762000" y="4495800"/>
            <a:ext cx="4170040" cy="990600"/>
          </a:xfrm>
          <a:prstGeom prst="roundRect">
            <a:avLst>
              <a:gd name="adj" fmla="val 9106"/>
            </a:avLst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shade val="46275"/>
                  <a:invGamma/>
                </a:schemeClr>
              </a:gs>
            </a:gsLst>
            <a:lin ang="5400000" scaled="1"/>
          </a:gradFill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0" hangingPunct="0"/>
            <a:endParaRPr lang="ru-RU" sz="1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 eaLnBrk="0" hangingPunct="0"/>
            <a:r>
              <a:rPr lang="ru-RU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СУБСИДИИ</a:t>
            </a:r>
          </a:p>
          <a:p>
            <a:pPr algn="ctr" eaLnBrk="0" hangingPunct="0"/>
            <a:r>
              <a:rPr lang="ru-RU" sz="1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Предоставляются на условиях </a:t>
            </a:r>
            <a:r>
              <a:rPr lang="ru-RU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долевого</a:t>
            </a:r>
          </a:p>
          <a:p>
            <a:pPr algn="ctr" eaLnBrk="0" hangingPunct="0"/>
            <a:r>
              <a:rPr lang="ru-RU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софинансирования</a:t>
            </a:r>
          </a:p>
          <a:p>
            <a:pPr algn="ctr" eaLnBrk="0" hangingPunct="0"/>
            <a:r>
              <a:rPr lang="ru-RU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расходов других бюджетов</a:t>
            </a:r>
          </a:p>
          <a:p>
            <a:pPr algn="ctr" eaLnBrk="0" hangingPunct="0"/>
            <a:endParaRPr lang="en-US" sz="1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5063" name="AutoShape 7"/>
          <p:cNvSpPr>
            <a:spLocks noChangeArrowheads="1"/>
          </p:cNvSpPr>
          <p:nvPr/>
        </p:nvSpPr>
        <p:spPr bwMode="auto">
          <a:xfrm>
            <a:off x="5943600" y="3200400"/>
            <a:ext cx="2514600" cy="1295400"/>
          </a:xfrm>
          <a:prstGeom prst="roundRect">
            <a:avLst>
              <a:gd name="adj" fmla="val 9106"/>
            </a:avLst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9ACDD4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 lang="en-US" sz="2000" dirty="0">
              <a:solidFill>
                <a:srgbClr val="FFE10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39552" y="1268760"/>
            <a:ext cx="860444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ru-RU" sz="1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Местным бюджетам из </a:t>
            </a:r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бюджетов других уровней</a:t>
            </a:r>
            <a:r>
              <a:rPr lang="en-US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предоставляется финансовая помощь. </a:t>
            </a:r>
          </a:p>
          <a:p>
            <a:pPr algn="just">
              <a:defRPr/>
            </a:pPr>
            <a:r>
              <a:rPr lang="ru-RU" sz="1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Бюджетным языком эти взаимоотношения </a:t>
            </a:r>
            <a:r>
              <a:rPr lang="en-US" sz="1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называются </a:t>
            </a:r>
            <a:r>
              <a:rPr lang="ru-RU" sz="1600" i="1" cap="all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межбюджетными трансфертами</a:t>
            </a:r>
            <a:r>
              <a:rPr lang="ru-RU" sz="1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 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6096000" y="3608149"/>
            <a:ext cx="265246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Виды межбюджетных </a:t>
            </a:r>
            <a:endPara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трансфертов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: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000" dirty="0"/>
              <a:t>МЕЖБЮДЖЕТНЫЕ ТРАНСФЕРТЫ ИЗ ОБЛАСТНОГО БЮДЖЕТА</a:t>
            </a:r>
          </a:p>
        </p:txBody>
      </p:sp>
      <p:sp>
        <p:nvSpPr>
          <p:cNvPr id="4" name="Загнутый угол 3"/>
          <p:cNvSpPr/>
          <p:nvPr/>
        </p:nvSpPr>
        <p:spPr>
          <a:xfrm>
            <a:off x="323528" y="1844823"/>
            <a:ext cx="1944216" cy="3864233"/>
          </a:xfrm>
          <a:prstGeom prst="foldedCorner">
            <a:avLst/>
          </a:prstGeom>
          <a:solidFill>
            <a:schemeClr val="bg1">
              <a:lumMod val="95000"/>
            </a:schemeClr>
          </a:solidFill>
          <a:ln w="19050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r>
              <a:rPr lang="ru-RU" sz="1500" dirty="0">
                <a:latin typeface="Times New Roman" pitchFamily="18" charset="0"/>
                <a:cs typeface="Times New Roman" pitchFamily="18" charset="0"/>
              </a:rPr>
              <a:t>По сравнению с аналогичным периодом прошлого года, объем безвозмездных поступлений от бюджетов бюджетной системы Российской Федерации увеличился </a:t>
            </a:r>
            <a:r>
              <a:rPr lang="ru-RU" sz="1500" dirty="0" smtClean="0">
                <a:latin typeface="Times New Roman" pitchFamily="18" charset="0"/>
                <a:cs typeface="Times New Roman" pitchFamily="18" charset="0"/>
              </a:rPr>
              <a:t>на 8,75 процента в основном за </a:t>
            </a:r>
            <a:r>
              <a:rPr lang="ru-RU" sz="1500" dirty="0">
                <a:latin typeface="Times New Roman" pitchFamily="18" charset="0"/>
                <a:cs typeface="Times New Roman" pitchFamily="18" charset="0"/>
              </a:rPr>
              <a:t>счет увеличения объема </a:t>
            </a:r>
            <a:r>
              <a:rPr lang="ru-RU" sz="1500" dirty="0" smtClean="0">
                <a:latin typeface="Times New Roman" pitchFamily="18" charset="0"/>
                <a:cs typeface="Times New Roman" pitchFamily="18" charset="0"/>
              </a:rPr>
              <a:t> субвенций и иных МБТ</a:t>
            </a:r>
            <a:endParaRPr lang="ru-RU" sz="15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Rectangle 10"/>
          <p:cNvSpPr>
            <a:spLocks noChangeArrowheads="1"/>
          </p:cNvSpPr>
          <p:nvPr/>
        </p:nvSpPr>
        <p:spPr bwMode="auto">
          <a:xfrm>
            <a:off x="152400" y="15240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3" name="Rectangle 25"/>
          <p:cNvSpPr>
            <a:spLocks noChangeArrowheads="1"/>
          </p:cNvSpPr>
          <p:nvPr/>
        </p:nvSpPr>
        <p:spPr bwMode="auto">
          <a:xfrm>
            <a:off x="152400" y="15240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47" name="Прямоугольник 46"/>
          <p:cNvSpPr/>
          <p:nvPr/>
        </p:nvSpPr>
        <p:spPr>
          <a:xfrm>
            <a:off x="7908180" y="952444"/>
            <a:ext cx="107112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ru-RU" sz="1400" dirty="0"/>
              <a:t>(ТЫС. РУБ.)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69628" y="1106332"/>
            <a:ext cx="2098116" cy="457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10" name="Диаграмма 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357029580"/>
              </p:ext>
            </p:extLst>
          </p:nvPr>
        </p:nvGraphicFramePr>
        <p:xfrm>
          <a:off x="2438400" y="1295944"/>
          <a:ext cx="6166048" cy="29251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4" name="Диаграмма 1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402964433"/>
              </p:ext>
            </p:extLst>
          </p:nvPr>
        </p:nvGraphicFramePr>
        <p:xfrm>
          <a:off x="2627784" y="4221088"/>
          <a:ext cx="5904656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5649338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639763"/>
          </a:xfrm>
        </p:spPr>
        <p:txBody>
          <a:bodyPr/>
          <a:lstStyle/>
          <a:p>
            <a:r>
              <a:rPr lang="ru-RU" sz="2800" i="1" dirty="0" smtClean="0">
                <a:solidFill>
                  <a:srgbClr val="9F2936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i="1" dirty="0" smtClean="0">
                <a:solidFill>
                  <a:srgbClr val="9F2936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Уважаемые </a:t>
            </a:r>
            <a:r>
              <a:rPr lang="ru-RU" sz="28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жители Дятьковского района!</a:t>
            </a:r>
            <a:r>
              <a:rPr lang="ru-RU" i="1" dirty="0">
                <a:solidFill>
                  <a:schemeClr val="tx1"/>
                </a:solidFill>
                <a:cs typeface="Calibri" pitchFamily="34" charset="0"/>
              </a:rPr>
              <a:t/>
            </a:r>
            <a:br>
              <a:rPr lang="ru-RU" i="1" dirty="0">
                <a:solidFill>
                  <a:schemeClr val="tx1"/>
                </a:solidFill>
                <a:cs typeface="Calibri" pitchFamily="34" charset="0"/>
              </a:rPr>
            </a:b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51520" y="1643896"/>
            <a:ext cx="8712968" cy="49705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500" b="1" i="1" dirty="0">
                <a:solidFill>
                  <a:srgbClr val="1B587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Информационный сборник «Бюджет для граждан»  подготовлен на основе проекта решения Дятьковского районного Совета народных депутатов «Об исполнении </a:t>
            </a:r>
            <a:r>
              <a:rPr lang="ru-RU" sz="1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бюджета Дятьковского муниципального района Брянской области </a:t>
            </a:r>
            <a:r>
              <a:rPr lang="ru-RU" sz="16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за </a:t>
            </a:r>
            <a:r>
              <a:rPr lang="ru-RU" sz="1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2021 </a:t>
            </a:r>
            <a:r>
              <a:rPr lang="ru-RU" sz="16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год». Из всех этапов бюджетного процесса исполнение бюджета-один из важнейших. В издании наглядно и доступно представлены объемы и направления бюджетных средств, отражена полнота выполнения органами местного самоуправления района взятых на себя обязательств по обеспечению задач и функций, стоящих перед районом. Издание рассчитано на широкий круг заинтересованных лиц.</a:t>
            </a:r>
          </a:p>
          <a:p>
            <a:pPr algn="just"/>
            <a:r>
              <a:rPr lang="ru-RU" sz="16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  Годовой отчет об исполнении бюджета Дятьковского района за </a:t>
            </a:r>
            <a:r>
              <a:rPr lang="ru-RU" sz="1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2021 </a:t>
            </a:r>
            <a:r>
              <a:rPr lang="ru-RU" sz="16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год с проектом решения Дятьковского районного Совета народных депутатов «Об исполнении бюджета </a:t>
            </a:r>
            <a:r>
              <a:rPr lang="ru-RU" sz="1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Дятьковского муниципального района Брянской области </a:t>
            </a:r>
            <a:r>
              <a:rPr lang="ru-RU" sz="16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за </a:t>
            </a:r>
            <a:r>
              <a:rPr lang="ru-RU" sz="1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2021 </a:t>
            </a:r>
            <a:r>
              <a:rPr lang="ru-RU" sz="16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год» внесен администрацией Дятьковского района в Дятьковский районный Совет народных депутатов </a:t>
            </a:r>
            <a:r>
              <a:rPr lang="ru-RU" sz="1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29</a:t>
            </a:r>
            <a:r>
              <a:rPr lang="ru-RU" sz="1600" b="1" i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i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600" b="1" i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2022 </a:t>
            </a:r>
            <a:r>
              <a:rPr lang="ru-RU" sz="1600" b="1" i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года.</a:t>
            </a:r>
          </a:p>
          <a:p>
            <a:pPr algn="just"/>
            <a:r>
              <a:rPr lang="ru-RU" sz="16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  С проектом решения Дятьковского районного Совета народных депутатов «Об исполнении бюджета </a:t>
            </a:r>
            <a:r>
              <a:rPr lang="ru-RU" sz="1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Дятьковского муниципального района </a:t>
            </a:r>
            <a:r>
              <a:rPr lang="ru-RU" sz="16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за </a:t>
            </a:r>
            <a:r>
              <a:rPr lang="ru-RU" sz="1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2021 </a:t>
            </a:r>
            <a:r>
              <a:rPr lang="ru-RU" sz="16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год» можно ознакомиться на  официальном  сайте  администрации Дятьковского района ( http://admindtk.ru/) в разделе «Экономика и финансы»-«Финансы»-«Решения СНД</a:t>
            </a:r>
            <a:r>
              <a:rPr lang="ru-RU" sz="1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»</a:t>
            </a:r>
            <a:endParaRPr lang="ru-RU" sz="16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r>
              <a:rPr lang="ru-RU" sz="15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	С уважением,</a:t>
            </a:r>
          </a:p>
          <a:p>
            <a:pPr algn="just"/>
            <a:r>
              <a:rPr lang="ru-RU" sz="15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	Глава администрации Дятьковского района </a:t>
            </a:r>
          </a:p>
          <a:p>
            <a:pPr algn="just"/>
            <a:r>
              <a:rPr lang="ru-RU" sz="15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	П.В. </a:t>
            </a:r>
            <a:r>
              <a:rPr lang="ru-RU" sz="1500" b="1" i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Валяев</a:t>
            </a:r>
            <a:endParaRPr lang="ru-RU" sz="15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146425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Пятиугольник 58"/>
          <p:cNvSpPr/>
          <p:nvPr/>
        </p:nvSpPr>
        <p:spPr>
          <a:xfrm>
            <a:off x="0" y="3002632"/>
            <a:ext cx="9144000" cy="1037289"/>
          </a:xfrm>
          <a:prstGeom prst="homePlate">
            <a:avLst>
              <a:gd name="adj" fmla="val 0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endParaRPr lang="ru-RU" sz="4400" b="1" spc="150" dirty="0" smtClean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65" name="Пятиугольник 64"/>
          <p:cNvSpPr/>
          <p:nvPr/>
        </p:nvSpPr>
        <p:spPr>
          <a:xfrm>
            <a:off x="1" y="5025848"/>
            <a:ext cx="8964488" cy="1037289"/>
          </a:xfrm>
          <a:prstGeom prst="homePlate">
            <a:avLst>
              <a:gd name="adj" fmla="val 0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endParaRPr lang="ru-RU" sz="4400" b="1" spc="150" dirty="0" smtClean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58" name="Пятиугольник 57"/>
          <p:cNvSpPr/>
          <p:nvPr/>
        </p:nvSpPr>
        <p:spPr>
          <a:xfrm>
            <a:off x="186802" y="1296833"/>
            <a:ext cx="8964488" cy="1037289"/>
          </a:xfrm>
          <a:prstGeom prst="homePlate">
            <a:avLst>
              <a:gd name="adj" fmla="val 0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endParaRPr lang="ru-RU" sz="4400" b="1" spc="150" dirty="0" smtClean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000" dirty="0"/>
              <a:t>ВЫПЛАЧИВАЕМЫЕ ИЗ БЮДЖЕТА ДЕНЕЖНЫЕ СРЕДСТВА НАЗЫВАЮТСЯ РАСХОДАМИ БЮДЖЕТА</a:t>
            </a:r>
          </a:p>
        </p:txBody>
      </p:sp>
      <p:grpSp>
        <p:nvGrpSpPr>
          <p:cNvPr id="6" name="Группа 5"/>
          <p:cNvGrpSpPr/>
          <p:nvPr/>
        </p:nvGrpSpPr>
        <p:grpSpPr>
          <a:xfrm>
            <a:off x="3757611" y="4717260"/>
            <a:ext cx="1555200" cy="1842095"/>
            <a:chOff x="894177" y="5232838"/>
            <a:chExt cx="1549130" cy="1527957"/>
          </a:xfrm>
        </p:grpSpPr>
        <p:pic>
          <p:nvPicPr>
            <p:cNvPr id="4" name="Picture 10" descr="http://www.oursarmy.ru/_nw/11/44368637.jpg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894177" y="5232838"/>
              <a:ext cx="1549129" cy="1097070"/>
            </a:xfrm>
            <a:prstGeom prst="rect">
              <a:avLst/>
            </a:prstGeom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pic>
        <p:sp>
          <p:nvSpPr>
            <p:cNvPr id="5" name="TextBox 4"/>
            <p:cNvSpPr txBox="1"/>
            <p:nvPr/>
          </p:nvSpPr>
          <p:spPr>
            <a:xfrm>
              <a:off x="894178" y="6329908"/>
              <a:ext cx="1549129" cy="430887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anchor="ctr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050" b="1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Times New Roman" pitchFamily="18" charset="0"/>
                  <a:ea typeface="+mn-ea"/>
                  <a:cs typeface="Times New Roman" pitchFamily="18" charset="0"/>
                </a:rPr>
                <a:t>На национальную оборону</a:t>
              </a:r>
            </a:p>
          </p:txBody>
        </p:sp>
      </p:grpSp>
      <p:grpSp>
        <p:nvGrpSpPr>
          <p:cNvPr id="9" name="Группа 8"/>
          <p:cNvGrpSpPr/>
          <p:nvPr/>
        </p:nvGrpSpPr>
        <p:grpSpPr>
          <a:xfrm>
            <a:off x="7177047" y="4717258"/>
            <a:ext cx="1555200" cy="1827002"/>
            <a:chOff x="2483879" y="4986264"/>
            <a:chExt cx="1658578" cy="1710869"/>
          </a:xfrm>
        </p:grpSpPr>
        <p:sp>
          <p:nvSpPr>
            <p:cNvPr id="7" name="TextBox 6"/>
            <p:cNvSpPr txBox="1"/>
            <p:nvPr/>
          </p:nvSpPr>
          <p:spPr>
            <a:xfrm>
              <a:off x="2483879" y="6100533"/>
              <a:ext cx="1658578" cy="5966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anchor="ctr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000" b="1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Times New Roman" pitchFamily="18" charset="0"/>
                  <a:ea typeface="+mn-ea"/>
                  <a:cs typeface="Times New Roman" pitchFamily="18" charset="0"/>
                </a:rPr>
                <a:t>На национальную безопасность и правоохранительную деятельность</a:t>
              </a:r>
            </a:p>
          </p:txBody>
        </p:sp>
        <p:pic>
          <p:nvPicPr>
            <p:cNvPr id="8" name="Picture 2" descr="\\DEPO17\Post\ИСПОЛНЕНИЕ БЮДЖЕТА\Исполнение бюджета в 2014 году\отчет за 2014 год\Бюджет для граждан\новые фото\Рисунок1.jpg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270" r="4206"/>
            <a:stretch/>
          </p:blipFill>
          <p:spPr bwMode="auto">
            <a:xfrm>
              <a:off x="2483879" y="4986264"/>
              <a:ext cx="1658578" cy="11192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2" name="Группа 11"/>
          <p:cNvGrpSpPr/>
          <p:nvPr/>
        </p:nvGrpSpPr>
        <p:grpSpPr>
          <a:xfrm>
            <a:off x="2061605" y="4717260"/>
            <a:ext cx="1555200" cy="1831289"/>
            <a:chOff x="4974899" y="4787306"/>
            <a:chExt cx="1541318" cy="1920267"/>
          </a:xfrm>
        </p:grpSpPr>
        <p:pic>
          <p:nvPicPr>
            <p:cNvPr id="10" name="Picture 2" descr="http://myfxtransfers.com/wp-content/uploads/2011/08/onetime-regular_money_transfer.jpg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4974899" y="4787306"/>
              <a:ext cx="1541317" cy="1253277"/>
            </a:xfrm>
            <a:prstGeom prst="rect">
              <a:avLst/>
            </a:prstGeom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pic>
        <p:sp>
          <p:nvSpPr>
            <p:cNvPr id="11" name="TextBox 10"/>
            <p:cNvSpPr txBox="1"/>
            <p:nvPr/>
          </p:nvSpPr>
          <p:spPr>
            <a:xfrm>
              <a:off x="4974901" y="6039521"/>
              <a:ext cx="1541316" cy="66805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anchor="ctr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000" b="1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Times New Roman" pitchFamily="18" charset="0"/>
                  <a:ea typeface="+mn-ea"/>
                  <a:cs typeface="Times New Roman" pitchFamily="18" charset="0"/>
                </a:rPr>
                <a:t>На предоставление межбюджетных трансфертов бюджетам поселений</a:t>
              </a:r>
            </a:p>
          </p:txBody>
        </p:sp>
      </p:grpSp>
      <p:grpSp>
        <p:nvGrpSpPr>
          <p:cNvPr id="20" name="Группа 19"/>
          <p:cNvGrpSpPr/>
          <p:nvPr/>
        </p:nvGrpSpPr>
        <p:grpSpPr>
          <a:xfrm>
            <a:off x="5473221" y="4717261"/>
            <a:ext cx="1555200" cy="1815473"/>
            <a:chOff x="6186300" y="2666653"/>
            <a:chExt cx="1728000" cy="2065722"/>
          </a:xfrm>
          <a:solidFill>
            <a:schemeClr val="bg1">
              <a:lumMod val="95000"/>
            </a:schemeClr>
          </a:solidFill>
        </p:grpSpPr>
        <p:pic>
          <p:nvPicPr>
            <p:cNvPr id="16" name="Picture 16" descr="http://www.86gkh.ru/gkh/RazdelGKH.jpg"/>
            <p:cNvPicPr>
              <a:picLocks noChangeAspect="1" noChangeArrowheads="1"/>
            </p:cNvPicPr>
            <p:nvPr/>
          </p:nvPicPr>
          <p:blipFill rotWithShape="1">
            <a:blip r:embed="rId5"/>
            <a:srcRect l="6817" t="4650" r="5945" b="4236"/>
            <a:stretch/>
          </p:blipFill>
          <p:spPr bwMode="auto">
            <a:xfrm>
              <a:off x="6186300" y="2666653"/>
              <a:ext cx="1727999" cy="1504934"/>
            </a:xfrm>
            <a:prstGeom prst="rect">
              <a:avLst/>
            </a:prstGeom>
            <a:grpFill/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pic>
        <p:sp>
          <p:nvSpPr>
            <p:cNvPr id="17" name="TextBox 16"/>
            <p:cNvSpPr txBox="1"/>
            <p:nvPr/>
          </p:nvSpPr>
          <p:spPr>
            <a:xfrm>
              <a:off x="6186300" y="4158902"/>
              <a:ext cx="1728000" cy="573473"/>
            </a:xfrm>
            <a:prstGeom prst="rect">
              <a:avLst/>
            </a:prstGeom>
            <a:grpFill/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anchor="ctr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000" b="1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Times New Roman" pitchFamily="18" charset="0"/>
                  <a:ea typeface="+mn-ea"/>
                  <a:cs typeface="Times New Roman" pitchFamily="18" charset="0"/>
                </a:rPr>
                <a:t>На жилищно-коммунальное хозяйство</a:t>
              </a:r>
            </a:p>
          </p:txBody>
        </p:sp>
      </p:grpSp>
      <p:grpSp>
        <p:nvGrpSpPr>
          <p:cNvPr id="23" name="Группа 22"/>
          <p:cNvGrpSpPr/>
          <p:nvPr/>
        </p:nvGrpSpPr>
        <p:grpSpPr>
          <a:xfrm>
            <a:off x="3757608" y="2730522"/>
            <a:ext cx="1555199" cy="1646184"/>
            <a:chOff x="790285" y="3304816"/>
            <a:chExt cx="1524033" cy="1540824"/>
          </a:xfrm>
          <a:solidFill>
            <a:schemeClr val="bg1">
              <a:lumMod val="95000"/>
            </a:schemeClr>
          </a:solidFill>
        </p:grpSpPr>
        <p:pic>
          <p:nvPicPr>
            <p:cNvPr id="21" name="Picture 29"/>
            <p:cNvPicPr>
              <a:picLocks noChangeAspect="1" noChangeArrowheads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790285" y="3304816"/>
              <a:ext cx="1524032" cy="1140714"/>
            </a:xfrm>
            <a:prstGeom prst="rect">
              <a:avLst/>
            </a:prstGeom>
            <a:grpFill/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pic>
        <p:sp>
          <p:nvSpPr>
            <p:cNvPr id="22" name="TextBox 21"/>
            <p:cNvSpPr txBox="1"/>
            <p:nvPr/>
          </p:nvSpPr>
          <p:spPr>
            <a:xfrm>
              <a:off x="790286" y="4445530"/>
              <a:ext cx="1524032" cy="400110"/>
            </a:xfrm>
            <a:prstGeom prst="rect">
              <a:avLst/>
            </a:prstGeom>
            <a:grpFill/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anchor="ctr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000" b="1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Times New Roman" pitchFamily="18" charset="0"/>
                  <a:ea typeface="+mn-ea"/>
                  <a:cs typeface="Times New Roman" pitchFamily="18" charset="0"/>
                </a:rPr>
                <a:t>На национальную экономику</a:t>
              </a:r>
            </a:p>
          </p:txBody>
        </p:sp>
      </p:grpSp>
      <p:grpSp>
        <p:nvGrpSpPr>
          <p:cNvPr id="26" name="Группа 25"/>
          <p:cNvGrpSpPr/>
          <p:nvPr/>
        </p:nvGrpSpPr>
        <p:grpSpPr>
          <a:xfrm>
            <a:off x="7173675" y="2831626"/>
            <a:ext cx="1548000" cy="1545080"/>
            <a:chOff x="172565" y="1996815"/>
            <a:chExt cx="1704208" cy="1283827"/>
          </a:xfrm>
          <a:solidFill>
            <a:schemeClr val="bg1">
              <a:lumMod val="95000"/>
            </a:schemeClr>
          </a:solidFill>
        </p:grpSpPr>
        <p:pic>
          <p:nvPicPr>
            <p:cNvPr id="24" name="Picture 35"/>
            <p:cNvPicPr>
              <a:picLocks noChangeAspect="1" noChangeArrowheads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 bwMode="auto">
            <a:xfrm>
              <a:off x="172565" y="1996815"/>
              <a:ext cx="1704208" cy="1037606"/>
            </a:xfrm>
            <a:prstGeom prst="rect">
              <a:avLst/>
            </a:prstGeom>
            <a:grpFill/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pic>
        <p:sp>
          <p:nvSpPr>
            <p:cNvPr id="25" name="TextBox 24"/>
            <p:cNvSpPr txBox="1"/>
            <p:nvPr/>
          </p:nvSpPr>
          <p:spPr>
            <a:xfrm>
              <a:off x="172565" y="3034421"/>
              <a:ext cx="1704208" cy="246221"/>
            </a:xfrm>
            <a:prstGeom prst="rect">
              <a:avLst/>
            </a:prstGeom>
            <a:grpFill/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anchor="ctr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000" b="1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Times New Roman" pitchFamily="18" charset="0"/>
                  <a:ea typeface="+mn-ea"/>
                  <a:cs typeface="Times New Roman" pitchFamily="18" charset="0"/>
                </a:rPr>
                <a:t>На социальную политику</a:t>
              </a:r>
            </a:p>
          </p:txBody>
        </p:sp>
      </p:grpSp>
      <p:grpSp>
        <p:nvGrpSpPr>
          <p:cNvPr id="29" name="Группа 28"/>
          <p:cNvGrpSpPr/>
          <p:nvPr/>
        </p:nvGrpSpPr>
        <p:grpSpPr>
          <a:xfrm>
            <a:off x="7180966" y="1171253"/>
            <a:ext cx="1548000" cy="1277619"/>
            <a:chOff x="2339752" y="2231029"/>
            <a:chExt cx="1524015" cy="1277619"/>
          </a:xfrm>
        </p:grpSpPr>
        <p:pic>
          <p:nvPicPr>
            <p:cNvPr id="27" name="Picture 18" descr="http://peopleandcountries.com/data/attachment/portal/201311/06/2155543tzphhlht3ntpt8q.jpg"/>
            <p:cNvPicPr>
              <a:picLocks noChangeAspect="1" noChangeArrowheads="1"/>
            </p:cNvPicPr>
            <p:nvPr/>
          </p:nvPicPr>
          <p:blipFill>
            <a:blip r:embed="rId8"/>
            <a:srcRect/>
            <a:stretch>
              <a:fillRect/>
            </a:stretch>
          </p:blipFill>
          <p:spPr bwMode="auto">
            <a:xfrm>
              <a:off x="2339752" y="2231029"/>
              <a:ext cx="1524015" cy="1016009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pic>
        <p:sp>
          <p:nvSpPr>
            <p:cNvPr id="28" name="TextBox 27"/>
            <p:cNvSpPr txBox="1"/>
            <p:nvPr/>
          </p:nvSpPr>
          <p:spPr>
            <a:xfrm>
              <a:off x="2339752" y="3247038"/>
              <a:ext cx="1524015" cy="26161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anchor="ctr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050" b="1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Times New Roman" pitchFamily="18" charset="0"/>
                  <a:ea typeface="+mn-ea"/>
                  <a:cs typeface="Times New Roman" pitchFamily="18" charset="0"/>
                </a:rPr>
                <a:t>На образование</a:t>
              </a:r>
            </a:p>
          </p:txBody>
        </p:sp>
      </p:grpSp>
      <p:grpSp>
        <p:nvGrpSpPr>
          <p:cNvPr id="32" name="Группа 31"/>
          <p:cNvGrpSpPr/>
          <p:nvPr/>
        </p:nvGrpSpPr>
        <p:grpSpPr>
          <a:xfrm>
            <a:off x="2061600" y="2730522"/>
            <a:ext cx="1555201" cy="1667947"/>
            <a:chOff x="3779948" y="1966846"/>
            <a:chExt cx="1512095" cy="1555707"/>
          </a:xfrm>
        </p:grpSpPr>
        <p:pic>
          <p:nvPicPr>
            <p:cNvPr id="30" name="Picture 34"/>
            <p:cNvPicPr>
              <a:picLocks noChangeAspect="1" noChangeArrowheads="1"/>
            </p:cNvPicPr>
            <p:nvPr/>
          </p:nvPicPr>
          <p:blipFill>
            <a:blip r:embed="rId9"/>
            <a:srcRect/>
            <a:stretch>
              <a:fillRect/>
            </a:stretch>
          </p:blipFill>
          <p:spPr bwMode="auto">
            <a:xfrm>
              <a:off x="3779948" y="1966846"/>
              <a:ext cx="1512095" cy="1155597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pic>
        <p:sp>
          <p:nvSpPr>
            <p:cNvPr id="31" name="TextBox 30"/>
            <p:cNvSpPr txBox="1"/>
            <p:nvPr/>
          </p:nvSpPr>
          <p:spPr>
            <a:xfrm>
              <a:off x="3779949" y="3122443"/>
              <a:ext cx="1512094" cy="40011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anchor="ctr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000" b="1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Times New Roman" pitchFamily="18" charset="0"/>
                  <a:ea typeface="+mn-ea"/>
                  <a:cs typeface="Times New Roman" pitchFamily="18" charset="0"/>
                </a:rPr>
                <a:t>На физическую культуру и спорт</a:t>
              </a:r>
            </a:p>
          </p:txBody>
        </p:sp>
      </p:grpSp>
      <p:grpSp>
        <p:nvGrpSpPr>
          <p:cNvPr id="38" name="Группа 37"/>
          <p:cNvGrpSpPr/>
          <p:nvPr/>
        </p:nvGrpSpPr>
        <p:grpSpPr>
          <a:xfrm>
            <a:off x="374223" y="2730523"/>
            <a:ext cx="1555200" cy="1646184"/>
            <a:chOff x="8185546" y="1695429"/>
            <a:chExt cx="1699037" cy="1571767"/>
          </a:xfrm>
          <a:solidFill>
            <a:schemeClr val="bg1">
              <a:lumMod val="95000"/>
            </a:schemeClr>
          </a:solidFill>
        </p:grpSpPr>
        <p:pic>
          <p:nvPicPr>
            <p:cNvPr id="33" name="Picture 6" descr="http://sroportal.ru/media/%D0%BE%D0%B1%D1%81%D1%83%D0%B6%D0%B4%D0%B5%D0%BD%D0%B8%D0%B5-300x204.jpeg"/>
            <p:cNvPicPr>
              <a:picLocks noChangeAspect="1" noChangeArrowheads="1"/>
            </p:cNvPicPr>
            <p:nvPr/>
          </p:nvPicPr>
          <p:blipFill>
            <a:blip r:embed="rId10"/>
            <a:srcRect/>
            <a:stretch>
              <a:fillRect/>
            </a:stretch>
          </p:blipFill>
          <p:spPr bwMode="auto">
            <a:xfrm>
              <a:off x="8185546" y="1695429"/>
              <a:ext cx="1699037" cy="1103768"/>
            </a:xfrm>
            <a:prstGeom prst="rect">
              <a:avLst/>
            </a:prstGeom>
            <a:grpFill/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pic>
        <p:sp>
          <p:nvSpPr>
            <p:cNvPr id="34" name="TextBox 33"/>
            <p:cNvSpPr txBox="1"/>
            <p:nvPr/>
          </p:nvSpPr>
          <p:spPr>
            <a:xfrm>
              <a:off x="8185546" y="2799196"/>
              <a:ext cx="1699037" cy="468000"/>
            </a:xfrm>
            <a:prstGeom prst="rect">
              <a:avLst/>
            </a:prstGeom>
            <a:grpFill/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anchor="ctr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000" b="1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Times New Roman" pitchFamily="18" charset="0"/>
                  <a:ea typeface="+mn-ea"/>
                  <a:cs typeface="Times New Roman" pitchFamily="18" charset="0"/>
                </a:rPr>
                <a:t>На общегосударственные </a:t>
              </a:r>
              <a:endParaRPr kumimoji="0" lang="ru-RU" sz="10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endParaRP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000" b="1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Times New Roman" pitchFamily="18" charset="0"/>
                  <a:ea typeface="+mn-ea"/>
                  <a:cs typeface="Times New Roman" pitchFamily="18" charset="0"/>
                </a:rPr>
                <a:t>вопросы</a:t>
              </a:r>
              <a:endParaRPr kumimoji="0" lang="ru-RU" sz="10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endParaRPr>
            </a:p>
          </p:txBody>
        </p:sp>
      </p:grpSp>
      <p:grpSp>
        <p:nvGrpSpPr>
          <p:cNvPr id="37" name="Группа 36"/>
          <p:cNvGrpSpPr/>
          <p:nvPr/>
        </p:nvGrpSpPr>
        <p:grpSpPr>
          <a:xfrm>
            <a:off x="5473219" y="2730521"/>
            <a:ext cx="1555200" cy="1646183"/>
            <a:chOff x="5517538" y="1905675"/>
            <a:chExt cx="1525497" cy="1528856"/>
          </a:xfrm>
        </p:grpSpPr>
        <p:pic>
          <p:nvPicPr>
            <p:cNvPr id="35" name="Picture 33"/>
            <p:cNvPicPr>
              <a:picLocks noChangeAspect="1" noChangeArrowheads="1"/>
            </p:cNvPicPr>
            <p:nvPr/>
          </p:nvPicPr>
          <p:blipFill>
            <a:blip r:embed="rId11"/>
            <a:srcRect/>
            <a:stretch>
              <a:fillRect/>
            </a:stretch>
          </p:blipFill>
          <p:spPr bwMode="auto">
            <a:xfrm>
              <a:off x="5517538" y="1905675"/>
              <a:ext cx="1525497" cy="1144894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pic>
        <p:sp>
          <p:nvSpPr>
            <p:cNvPr id="36" name="TextBox 35"/>
            <p:cNvSpPr txBox="1"/>
            <p:nvPr/>
          </p:nvSpPr>
          <p:spPr>
            <a:xfrm>
              <a:off x="5517538" y="3034421"/>
              <a:ext cx="1525497" cy="40011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anchor="ctr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000" b="1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Times New Roman" pitchFamily="18" charset="0"/>
                  <a:ea typeface="+mn-ea"/>
                  <a:cs typeface="Times New Roman" pitchFamily="18" charset="0"/>
                </a:rPr>
                <a:t>На культуру,</a:t>
              </a: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000" b="1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Times New Roman" pitchFamily="18" charset="0"/>
                  <a:ea typeface="+mn-ea"/>
                  <a:cs typeface="Times New Roman" pitchFamily="18" charset="0"/>
                </a:rPr>
                <a:t> кинематографию</a:t>
              </a:r>
            </a:p>
          </p:txBody>
        </p:sp>
      </p:grpSp>
      <p:sp>
        <p:nvSpPr>
          <p:cNvPr id="41" name="Пятиугольник 40"/>
          <p:cNvSpPr/>
          <p:nvPr/>
        </p:nvSpPr>
        <p:spPr>
          <a:xfrm>
            <a:off x="186802" y="1280777"/>
            <a:ext cx="6480720" cy="1037289"/>
          </a:xfrm>
          <a:prstGeom prst="homePlate">
            <a:avLst/>
          </a:prstGeom>
          <a:solidFill>
            <a:schemeClr val="accent1"/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ru-RU" sz="44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БЮДЖЕТ</a:t>
            </a:r>
          </a:p>
        </p:txBody>
      </p:sp>
      <p:grpSp>
        <p:nvGrpSpPr>
          <p:cNvPr id="19" name="Группа 18"/>
          <p:cNvGrpSpPr/>
          <p:nvPr/>
        </p:nvGrpSpPr>
        <p:grpSpPr>
          <a:xfrm>
            <a:off x="363828" y="4717261"/>
            <a:ext cx="1557572" cy="1842098"/>
            <a:chOff x="363826" y="4601142"/>
            <a:chExt cx="1557572" cy="1842098"/>
          </a:xfrm>
        </p:grpSpPr>
        <p:sp>
          <p:nvSpPr>
            <p:cNvPr id="14" name="TextBox 13"/>
            <p:cNvSpPr txBox="1"/>
            <p:nvPr/>
          </p:nvSpPr>
          <p:spPr>
            <a:xfrm>
              <a:off x="363826" y="5944642"/>
              <a:ext cx="1555200" cy="49859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anchor="ctr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000" b="1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Times New Roman" pitchFamily="18" charset="0"/>
                  <a:ea typeface="+mn-ea"/>
                  <a:cs typeface="Times New Roman" pitchFamily="18" charset="0"/>
                </a:rPr>
                <a:t>На обслуживание государственного и муниципального долга</a:t>
              </a:r>
            </a:p>
          </p:txBody>
        </p:sp>
        <p:pic>
          <p:nvPicPr>
            <p:cNvPr id="1026" name="Picture 2"/>
            <p:cNvPicPr>
              <a:picLocks noChangeAspect="1" noChangeArrowheads="1"/>
            </p:cNvPicPr>
            <p:nvPr/>
          </p:nvPicPr>
          <p:blipFill rotWithShape="1"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7212" t="44086" r="13772" b="25649"/>
            <a:stretch/>
          </p:blipFill>
          <p:spPr bwMode="auto">
            <a:xfrm>
              <a:off x="382249" y="4601142"/>
              <a:ext cx="1539149" cy="13435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70" name="Нашивка 69"/>
          <p:cNvSpPr>
            <a:spLocks noChangeAspect="1"/>
          </p:cNvSpPr>
          <p:nvPr/>
        </p:nvSpPr>
        <p:spPr>
          <a:xfrm>
            <a:off x="264714" y="3472292"/>
            <a:ext cx="220160" cy="219297"/>
          </a:xfrm>
          <a:prstGeom prst="chevron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72" name="Нашивка 71"/>
          <p:cNvSpPr>
            <a:spLocks noChangeAspect="1"/>
          </p:cNvSpPr>
          <p:nvPr/>
        </p:nvSpPr>
        <p:spPr>
          <a:xfrm>
            <a:off x="1944070" y="3457672"/>
            <a:ext cx="220160" cy="219297"/>
          </a:xfrm>
          <a:prstGeom prst="chevron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83" name="Нашивка 82"/>
          <p:cNvSpPr>
            <a:spLocks noChangeAspect="1"/>
          </p:cNvSpPr>
          <p:nvPr/>
        </p:nvSpPr>
        <p:spPr>
          <a:xfrm>
            <a:off x="3640075" y="3457672"/>
            <a:ext cx="220160" cy="219297"/>
          </a:xfrm>
          <a:prstGeom prst="chevron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84" name="Нашивка 83"/>
          <p:cNvSpPr>
            <a:spLocks noChangeAspect="1"/>
          </p:cNvSpPr>
          <p:nvPr/>
        </p:nvSpPr>
        <p:spPr>
          <a:xfrm>
            <a:off x="5355685" y="3457672"/>
            <a:ext cx="220160" cy="219297"/>
          </a:xfrm>
          <a:prstGeom prst="chevron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85" name="Нашивка 84"/>
          <p:cNvSpPr>
            <a:spLocks noChangeAspect="1"/>
          </p:cNvSpPr>
          <p:nvPr/>
        </p:nvSpPr>
        <p:spPr>
          <a:xfrm>
            <a:off x="7059510" y="3472292"/>
            <a:ext cx="220160" cy="219297"/>
          </a:xfrm>
          <a:prstGeom prst="chevron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86" name="Нашивка 85"/>
          <p:cNvSpPr>
            <a:spLocks noChangeAspect="1"/>
          </p:cNvSpPr>
          <p:nvPr/>
        </p:nvSpPr>
        <p:spPr>
          <a:xfrm>
            <a:off x="283838" y="5457728"/>
            <a:ext cx="220160" cy="219297"/>
          </a:xfrm>
          <a:prstGeom prst="chevron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87" name="Нашивка 86"/>
          <p:cNvSpPr>
            <a:spLocks noChangeAspect="1"/>
          </p:cNvSpPr>
          <p:nvPr/>
        </p:nvSpPr>
        <p:spPr>
          <a:xfrm>
            <a:off x="1963194" y="5457757"/>
            <a:ext cx="220160" cy="219297"/>
          </a:xfrm>
          <a:prstGeom prst="chevron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88" name="Нашивка 87"/>
          <p:cNvSpPr>
            <a:spLocks noChangeAspect="1"/>
          </p:cNvSpPr>
          <p:nvPr/>
        </p:nvSpPr>
        <p:spPr>
          <a:xfrm>
            <a:off x="3659199" y="5472300"/>
            <a:ext cx="220160" cy="219297"/>
          </a:xfrm>
          <a:prstGeom prst="chevron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89" name="Нашивка 88"/>
          <p:cNvSpPr>
            <a:spLocks noChangeAspect="1"/>
          </p:cNvSpPr>
          <p:nvPr/>
        </p:nvSpPr>
        <p:spPr>
          <a:xfrm>
            <a:off x="5374809" y="5472300"/>
            <a:ext cx="220160" cy="219297"/>
          </a:xfrm>
          <a:prstGeom prst="chevron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90" name="Нашивка 89"/>
          <p:cNvSpPr>
            <a:spLocks noChangeAspect="1"/>
          </p:cNvSpPr>
          <p:nvPr/>
        </p:nvSpPr>
        <p:spPr>
          <a:xfrm>
            <a:off x="7078634" y="5472329"/>
            <a:ext cx="220160" cy="219297"/>
          </a:xfrm>
          <a:prstGeom prst="chevron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51" name="Нашивка 50"/>
          <p:cNvSpPr>
            <a:spLocks noChangeAspect="1"/>
          </p:cNvSpPr>
          <p:nvPr/>
        </p:nvSpPr>
        <p:spPr>
          <a:xfrm>
            <a:off x="7074254" y="1705828"/>
            <a:ext cx="220160" cy="219297"/>
          </a:xfrm>
          <a:prstGeom prst="chevron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3" name="Picture 2" descr="C:\Users\User\Desktop\15240.jpg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57612" y="2730523"/>
            <a:ext cx="1555194" cy="12327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081993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Диаграмма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26470419"/>
              </p:ext>
            </p:extLst>
          </p:nvPr>
        </p:nvGraphicFramePr>
        <p:xfrm>
          <a:off x="827584" y="1442394"/>
          <a:ext cx="7488832" cy="43238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000" dirty="0"/>
              <a:t>РАСХОДЫ БЮДЖЕТА ДЯТЬКОВСКОГО РАЙОНА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27584" y="5785541"/>
            <a:ext cx="7488832" cy="793464"/>
          </a:xfrm>
          <a:prstGeom prst="foldedCorner">
            <a:avLst>
              <a:gd name="adj" fmla="val 24899"/>
            </a:avLst>
          </a:prstGeom>
          <a:solidFill>
            <a:schemeClr val="bg1">
              <a:lumMod val="95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tIns="108000" bIns="0" rtlCol="0" anchor="ctr">
            <a:spAutoFit/>
          </a:bodyPr>
          <a:lstStyle/>
          <a:p>
            <a:pPr algn="ctr"/>
            <a:r>
              <a:rPr lang="ru-RU" sz="1600" dirty="0"/>
              <a:t>По сравнению с </a:t>
            </a:r>
            <a:r>
              <a:rPr lang="ru-RU" sz="1600" dirty="0" smtClean="0"/>
              <a:t>2020 </a:t>
            </a:r>
            <a:r>
              <a:rPr lang="ru-RU" sz="1600" dirty="0"/>
              <a:t>годом наблюдается увеличение расходов на сумму </a:t>
            </a:r>
            <a:r>
              <a:rPr lang="ru-RU" sz="1600" dirty="0" smtClean="0"/>
              <a:t>79214,6 тыс. рублей.</a:t>
            </a:r>
            <a:endParaRPr lang="ru-RU" sz="16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7956376" y="548680"/>
            <a:ext cx="107112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ru-RU" sz="1400" dirty="0"/>
              <a:t>(ТЫС. РУБ.)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827584" y="5785541"/>
            <a:ext cx="7488832" cy="457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763381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000" dirty="0"/>
              <a:t>РАСХОДЫ БЮДЖЕТА ДЯТЬКОВСКОГО </a:t>
            </a:r>
            <a:br>
              <a:rPr lang="ru-RU" sz="2000" dirty="0"/>
            </a:br>
            <a:r>
              <a:rPr lang="ru-RU" sz="2000" dirty="0"/>
              <a:t>РАЙОНА ПО ОТРАСЛЯМ</a:t>
            </a:r>
          </a:p>
        </p:txBody>
      </p:sp>
      <p:graphicFrame>
        <p:nvGraphicFramePr>
          <p:cNvPr id="4" name="Group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57562916"/>
              </p:ext>
            </p:extLst>
          </p:nvPr>
        </p:nvGraphicFramePr>
        <p:xfrm>
          <a:off x="107504" y="1412776"/>
          <a:ext cx="8784975" cy="5345484"/>
        </p:xfrm>
        <a:graphic>
          <a:graphicData uri="http://schemas.openxmlformats.org/drawingml/2006/table">
            <a:tbl>
              <a:tblPr firstRow="1" lastRow="1" bandRow="1">
                <a:tableStyleId>{F5AB1C69-6EDB-4FF4-983F-18BD219EF322}</a:tableStyleId>
              </a:tblPr>
              <a:tblGrid>
                <a:gridCol w="5769946"/>
                <a:gridCol w="1534095"/>
                <a:gridCol w="1480934"/>
              </a:tblGrid>
              <a:tr h="346901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u="none" strike="noStrike" cap="none" normalizeH="0" baseline="0" dirty="0" smtClean="0">
                          <a:ln>
                            <a:noFill/>
                          </a:ln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Наименование отрасли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marT="45727" marB="45727" anchor="ctr" horzOverflow="overflow">
                    <a:solidFill>
                      <a:schemeClr val="tx2">
                        <a:lumMod val="5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u="none" strike="noStrike" cap="none" normalizeH="0" baseline="0" dirty="0" smtClean="0">
                          <a:ln>
                            <a:noFill/>
                          </a:ln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Исполнено, тыс. рублей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marT="45727" marB="45727" anchor="ctr" horzOverflow="overflow">
                    <a:solidFill>
                      <a:schemeClr val="tx2">
                        <a:lumMod val="5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4690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ru-RU" sz="1400" u="none" strike="noStrike" cap="none" normalizeH="0" baseline="0" dirty="0" smtClean="0">
                          <a:ln>
                            <a:noFill/>
                          </a:ln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2020 год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marT="45727" marB="45727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ru-RU" sz="1400" u="none" strike="noStrike" cap="none" normalizeH="0" baseline="0" dirty="0" smtClean="0">
                          <a:ln>
                            <a:noFill/>
                          </a:ln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2021 год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marT="45727" marB="45727" anchor="ctr" horzOverflow="overflow"/>
                </a:tc>
              </a:tr>
              <a:tr h="3469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Общегосударственные вопросы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marT="45727" marB="45727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66 690,8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marT="45727" marB="45727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71 678,1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marT="45727" marB="45727" anchor="ctr" horzOverflow="overflow"/>
                </a:tc>
              </a:tr>
              <a:tr h="35012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Национальная оборона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marT="45727" marB="45727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cs typeface="+mn-cs"/>
                        </a:rPr>
                        <a:t>4 399,8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marT="45727" marB="45727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cs typeface="+mn-cs"/>
                        </a:rPr>
                        <a:t>4 501,3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marT="45727" marB="45727" anchor="ctr" horzOverflow="overflow"/>
                </a:tc>
              </a:tr>
              <a:tr h="5897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Национальная безопасность и правоохранительная деятельность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marT="45727" marB="45727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3 945,5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marT="45727" marB="45727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3 818,4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marT="45727" marB="45727" anchor="ctr" horzOverflow="overflow"/>
                </a:tc>
              </a:tr>
              <a:tr h="3469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Национальная экономика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marT="45727" marB="45727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7 662,3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marT="45727" marB="45727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5 184,2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marT="45727" marB="45727" anchor="ctr" horzOverflow="overflow"/>
                </a:tc>
              </a:tr>
              <a:tr h="3469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ЖКХ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marT="45727" marB="45727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cs typeface="+mn-cs"/>
                        </a:rPr>
                        <a:t>2 575,5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marT="45727" marB="45727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cs typeface="+mn-cs"/>
                        </a:rPr>
                        <a:t>15 233,7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marT="45727" marB="45727" anchor="ctr" horzOverflow="overflow"/>
                </a:tc>
              </a:tr>
              <a:tr h="3469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Образование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marT="45727" marB="45727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cs typeface="+mn-cs"/>
                        </a:rPr>
                        <a:t>661 404,2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marT="45727" marB="45727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cs typeface="+mn-cs"/>
                        </a:rPr>
                        <a:t>695 530,2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marT="45727" marB="45727" anchor="ctr" horzOverflow="overflow"/>
                </a:tc>
              </a:tr>
              <a:tr h="3469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Культура, кинематография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marT="45727" marB="45727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cs typeface="+mn-cs"/>
                        </a:rPr>
                        <a:t>68 702,1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marT="45727" marB="45727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cs typeface="+mn-cs"/>
                        </a:rPr>
                        <a:t>73 737,0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marT="45727" marB="45727" anchor="ctr" horzOverflow="overflow"/>
                </a:tc>
              </a:tr>
              <a:tr h="3469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Социальная политика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marT="45727" marB="45727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36 806,2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marT="45727" marB="45727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41 052,5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marT="45727" marB="45727" anchor="ctr" horzOverflow="overflow"/>
                </a:tc>
              </a:tr>
              <a:tr h="3469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Физическая культура и спорт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marT="45727" marB="45727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cs typeface="+mn-cs"/>
                        </a:rPr>
                        <a:t>18 922,0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marT="45727" marB="45727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cs typeface="+mn-cs"/>
                        </a:rPr>
                        <a:t>40 811,6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marT="45727" marB="45727" anchor="ctr" horzOverflow="overflow"/>
                </a:tc>
              </a:tr>
              <a:tr h="58972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Обслуживание государственного и муниципального долга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marT="45727" marB="45727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cs typeface="+mn-cs"/>
                        </a:rPr>
                        <a:t>1 951,1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marT="45727" marB="45727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cs typeface="+mn-cs"/>
                        </a:rPr>
                        <a:t>1 664,3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marT="45727" marB="45727" anchor="ctr" horzOverflow="overflow"/>
                </a:tc>
              </a:tr>
              <a:tr h="3469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Межбюджетные трансферты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marT="45727" marB="45727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cs typeface="+mn-cs"/>
                        </a:rPr>
                        <a:t>6 811,1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marT="45727" marB="45727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cs typeface="+mn-cs"/>
                        </a:rPr>
                        <a:t>5 874,0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marT="45727" marB="45727" anchor="ctr" horzOverflow="overflow"/>
                </a:tc>
              </a:tr>
              <a:tr h="34689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u="none" strike="noStrike" cap="none" normalizeH="0" baseline="0" dirty="0" smtClean="0">
                          <a:ln>
                            <a:noFill/>
                          </a:ln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ИТОГО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marT="45727" marB="45727" anchor="ctr" horzOverflow="overflow"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chemeClr val="lt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cs typeface="+mn-cs"/>
                        </a:rPr>
                        <a:t>879</a:t>
                      </a:r>
                      <a:r>
                        <a:rPr lang="ru-RU" sz="1400" b="1" i="0" u="none" strike="noStrike" baseline="0" dirty="0" smtClean="0">
                          <a:solidFill>
                            <a:schemeClr val="lt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cs typeface="+mn-cs"/>
                        </a:rPr>
                        <a:t> 870,6</a:t>
                      </a:r>
                      <a:endParaRPr lang="ru-RU" sz="1400" b="1" i="0" u="none" strike="noStrike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1" marB="0" anchor="ctr"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baseline="0" dirty="0" smtClean="0">
                          <a:solidFill>
                            <a:schemeClr val="lt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cs typeface="+mn-cs"/>
                        </a:rPr>
                        <a:t>959 085,2</a:t>
                      </a:r>
                      <a:endParaRPr lang="ru-RU" sz="1400" b="1" i="0" u="none" strike="noStrike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1" marB="0" anchor="ctr">
                    <a:solidFill>
                      <a:schemeClr val="tx2">
                        <a:lumMod val="5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848179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000" dirty="0"/>
              <a:t>ИСПОЛНЕНИЕ БЮДЖЕТА ДЯТЬКОВСКОГО РАЙОНА  ПО СОЦИАЛЬНО-ЗНАЧИМЫМ РАСХОДАМ</a:t>
            </a:r>
          </a:p>
        </p:txBody>
      </p:sp>
      <p:graphicFrame>
        <p:nvGraphicFramePr>
          <p:cNvPr id="4" name="Group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89319044"/>
              </p:ext>
            </p:extLst>
          </p:nvPr>
        </p:nvGraphicFramePr>
        <p:xfrm>
          <a:off x="65539" y="862289"/>
          <a:ext cx="8983518" cy="5332368"/>
        </p:xfrm>
        <a:graphic>
          <a:graphicData uri="http://schemas.openxmlformats.org/drawingml/2006/table">
            <a:tbl>
              <a:tblPr firstRow="1" lastRow="1" bandRow="1">
                <a:tableStyleId>{F5AB1C69-6EDB-4FF4-983F-18BD219EF322}</a:tableStyleId>
              </a:tblPr>
              <a:tblGrid>
                <a:gridCol w="2577239"/>
                <a:gridCol w="1399073"/>
                <a:gridCol w="1399073"/>
                <a:gridCol w="1399073"/>
                <a:gridCol w="1325437"/>
                <a:gridCol w="883623"/>
              </a:tblGrid>
              <a:tr h="137354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u="none" strike="noStrike" cap="none" normalizeH="0" baseline="0" dirty="0" smtClean="0">
                          <a:ln>
                            <a:noFill/>
                          </a:ln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Наименование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u="none" strike="noStrike" cap="none" normalizeH="0" baseline="0" dirty="0" smtClean="0">
                          <a:ln>
                            <a:noFill/>
                          </a:ln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статей расходов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7" marB="45727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u="none" strike="noStrike" cap="none" normalizeH="0" baseline="0" dirty="0" smtClean="0">
                          <a:ln>
                            <a:noFill/>
                          </a:ln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Исполнено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u="none" strike="noStrike" cap="none" normalizeH="0" baseline="0" dirty="0" smtClean="0">
                          <a:ln>
                            <a:noFill/>
                          </a:ln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за 2020 год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u="none" strike="noStrike" cap="none" normalizeH="0" baseline="0" dirty="0" smtClean="0">
                          <a:ln>
                            <a:noFill/>
                          </a:ln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(тыс. рублей)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7" marB="45727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1400" u="none" strike="noStrike" cap="none" normalizeH="0" baseline="0" dirty="0" smtClean="0">
                        <a:ln>
                          <a:noFill/>
                        </a:ln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u="none" strike="noStrike" cap="none" normalizeH="0" baseline="0" dirty="0" smtClean="0">
                          <a:ln>
                            <a:noFill/>
                          </a:ln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Исполнено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u="none" strike="noStrike" cap="none" normalizeH="0" baseline="0" dirty="0" smtClean="0">
                          <a:ln>
                            <a:noFill/>
                          </a:ln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за 2021 год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u="none" strike="noStrike" cap="none" normalizeH="0" baseline="0" dirty="0" smtClean="0">
                          <a:ln>
                            <a:noFill/>
                          </a:ln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(тыс. рублей)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7" marB="45727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u="none" strike="noStrike" cap="none" normalizeH="0" baseline="0" dirty="0" smtClean="0">
                          <a:ln>
                            <a:noFill/>
                          </a:ln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Процент исполнения к общим расходам, %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7" marB="45727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u="none" strike="noStrike" cap="none" normalizeH="0" baseline="0" dirty="0" smtClean="0">
                          <a:ln>
                            <a:noFill/>
                          </a:ln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Процент исполнения к социально-значимым расходам, %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7" marB="45727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u="none" strike="noStrike" cap="none" normalizeH="0" baseline="0" dirty="0" smtClean="0">
                          <a:ln>
                            <a:noFill/>
                          </a:ln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Темп роста 2021 года к 2020 году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7" marB="45727" anchor="ctr" horzOverflow="overflow"/>
                </a:tc>
              </a:tr>
              <a:tr h="54615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Оплата труда и начисления на оплату труда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7" marB="45727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77 622,9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7" marB="45727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ru-RU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81 234,2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Times New Roman" pitchFamily="18" charset="0"/>
                      </a:endParaRPr>
                    </a:p>
                  </a:txBody>
                  <a:tcPr marT="45727" marB="45727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8,4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7" marB="45727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10,0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7" marB="45727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ru-RU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104,7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7" marB="45727" anchor="ctr" horzOverflow="overflow"/>
                </a:tc>
              </a:tr>
              <a:tr h="57780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Расходы по охране семьи и детства 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7" marB="45727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cs typeface="+mn-cs"/>
                        </a:rPr>
                        <a:t>25 785,2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7" marB="45727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cs typeface="+mn-cs"/>
                        </a:rPr>
                        <a:t>28 965,9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7" marB="45727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cs typeface="+mn-cs"/>
                        </a:rPr>
                        <a:t>3,0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7" marB="45727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cs typeface="+mn-cs"/>
                        </a:rPr>
                        <a:t>3,5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7" marB="45727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ru-RU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112,3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7" marB="45727" anchor="ctr" horzOverflow="overflow"/>
                </a:tc>
              </a:tr>
              <a:tr h="36586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Теплоэнергоресурсы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7" marB="45727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2 480,2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7" marB="45727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ru-RU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2 874,9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7" marB="45727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0,3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7" marB="45727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0,3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7" marB="45727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ru-RU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115,9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7" marB="45727" anchor="ctr" horzOverflow="overflow"/>
                </a:tc>
              </a:tr>
              <a:tr h="196116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Субсидии бюджетным и автономным учреждениям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В том числе: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• заработная плата с начислениями;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• коммунальные услуги;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• расходы на питание </a:t>
                      </a:r>
                      <a:endParaRPr kumimoji="0" lang="ru-RU" sz="12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7" marB="45727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646 454,0</a:t>
                      </a:r>
                      <a:endParaRPr kumimoji="0" lang="ru-RU" sz="1200" u="none" strike="noStrike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1200" u="none" strike="noStrike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1200" u="none" strike="noStrike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1200" u="none" strike="noStrike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508 895,4                        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58 127,4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8 327,6</a:t>
                      </a:r>
                      <a:endParaRPr kumimoji="0" lang="ru-RU" sz="12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7" marB="45727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  <a:defRPr/>
                      </a:pPr>
                      <a:endParaRPr kumimoji="0" lang="ru-RU" sz="1200" u="none" strike="noStrike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ru-RU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703 350,6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  <a:defRPr/>
                      </a:pPr>
                      <a:endParaRPr kumimoji="0" lang="ru-RU" sz="1200" u="none" strike="noStrike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  <a:defRPr/>
                      </a:pPr>
                      <a:endParaRPr kumimoji="0" lang="ru-RU" sz="1200" u="none" strike="noStrike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  <a:defRPr/>
                      </a:pPr>
                      <a:endParaRPr kumimoji="0" lang="ru-RU" sz="1200" u="none" strike="noStrike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ru-RU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553 947,2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75 826,9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10 150,6</a:t>
                      </a:r>
                      <a:endParaRPr kumimoji="0" lang="ru-RU" sz="12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12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7" marB="45727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73,3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1200" u="none" strike="noStrike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1200" u="none" strike="noStrike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1200" u="none" strike="noStrike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57,8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7,9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cs typeface="+mn-cs"/>
                        </a:rPr>
                        <a:t>1,1</a:t>
                      </a:r>
                      <a:endParaRPr kumimoji="0" lang="ru-RU" sz="12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7" marB="45727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86,1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1200" u="none" strike="noStrike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1200" u="none" strike="noStrike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1200" u="none" strike="noStrike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67,9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9,3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ru-RU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1,2</a:t>
                      </a:r>
                      <a:endParaRPr kumimoji="0" lang="ru-RU" sz="12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7" marB="45727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  <a:defRPr/>
                      </a:pPr>
                      <a:endParaRPr kumimoji="0" lang="ru-RU" sz="1200" u="none" strike="noStrike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ru-RU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108,9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  <a:defRPr/>
                      </a:pPr>
                      <a:endParaRPr kumimoji="0" lang="ru-RU" sz="1200" u="none" strike="noStrike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  <a:defRPr/>
                      </a:pPr>
                      <a:endParaRPr kumimoji="0" lang="ru-RU" sz="1200" u="none" strike="noStrike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  <a:defRPr/>
                      </a:pPr>
                      <a:endParaRPr kumimoji="0" lang="ru-RU" sz="1200" u="none" strike="noStrike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ru-RU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108,9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ru-RU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130,5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ru-RU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125,5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ru-RU" sz="12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3</a:t>
                      </a:r>
                    </a:p>
                  </a:txBody>
                  <a:tcPr marT="45727" marB="45727" anchor="ctr" horzOverflow="overflow"/>
                </a:tc>
              </a:tr>
              <a:tr h="36586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u="none" strike="noStrike" cap="none" normalizeH="0" baseline="0" dirty="0" smtClean="0">
                          <a:ln>
                            <a:noFill/>
                          </a:ln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Итого расходов</a:t>
                      </a:r>
                      <a:endParaRPr kumimoji="0" 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7" marB="45727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lt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cs typeface="+mn-cs"/>
                        </a:rPr>
                        <a:t>752 342,3</a:t>
                      </a:r>
                      <a:endParaRPr kumimoji="0" 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7" marB="45727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lt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cs typeface="+mn-cs"/>
                        </a:rPr>
                        <a:t>816 425,6</a:t>
                      </a:r>
                      <a:endParaRPr kumimoji="0" 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7" marB="45727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u="none" strike="noStrike" cap="none" normalizeH="0" baseline="0" dirty="0" smtClean="0">
                          <a:ln>
                            <a:noFill/>
                          </a:ln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85,1</a:t>
                      </a:r>
                      <a:endParaRPr kumimoji="0" lang="ru-RU" sz="1600" u="none" strike="noStrike" cap="none" normalizeH="0" baseline="0" dirty="0" smtClean="0">
                        <a:ln>
                          <a:noFill/>
                        </a:ln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7" marB="45727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u="none" strike="noStrike" cap="none" normalizeH="0" baseline="0" dirty="0" smtClean="0">
                          <a:ln>
                            <a:noFill/>
                          </a:ln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100,0</a:t>
                      </a:r>
                      <a:endParaRPr kumimoji="0" 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7" marB="45727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ru-RU" sz="1600" u="none" strike="noStrike" cap="none" normalizeH="0" baseline="0" dirty="0" smtClean="0">
                          <a:ln>
                            <a:noFill/>
                          </a:ln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108,5</a:t>
                      </a:r>
                      <a:endParaRPr kumimoji="0" 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7" marB="45727" anchor="ctr" horzOverflow="overflow"/>
                </a:tc>
              </a:tr>
            </a:tbl>
          </a:graphicData>
        </a:graphic>
      </p:graphicFrame>
      <p:sp>
        <p:nvSpPr>
          <p:cNvPr id="5" name="Загнутый угол 4"/>
          <p:cNvSpPr/>
          <p:nvPr/>
        </p:nvSpPr>
        <p:spPr>
          <a:xfrm>
            <a:off x="65539" y="6133139"/>
            <a:ext cx="9036496" cy="720079"/>
          </a:xfrm>
          <a:prstGeom prst="foldedCorner">
            <a:avLst>
              <a:gd name="adj" fmla="val 34778"/>
            </a:avLst>
          </a:pr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/>
          <a:p>
            <a:pPr algn="ctr">
              <a:defRPr/>
            </a:pPr>
            <a:r>
              <a:rPr lang="ru-RU" sz="1600" dirty="0"/>
              <a:t>В приоритетном порядке ресурсы бюджета направлялись на финансирование социально-значимых расходов и оплату за потребляемые энергоресурсы</a:t>
            </a:r>
          </a:p>
        </p:txBody>
      </p:sp>
      <p:sp>
        <p:nvSpPr>
          <p:cNvPr id="7" name="Прямоугольник 6"/>
          <p:cNvSpPr/>
          <p:nvPr/>
        </p:nvSpPr>
        <p:spPr>
          <a:xfrm flipV="1">
            <a:off x="251520" y="6171798"/>
            <a:ext cx="8882109" cy="457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444196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000" dirty="0"/>
              <a:t>ДИНАМИКА РАСХОДОВ БЮДЖЕТА ДЯТЬКОВСКОГО РАЙОНА В </a:t>
            </a:r>
            <a:r>
              <a:rPr lang="ru-RU" sz="2000" dirty="0" smtClean="0"/>
              <a:t>2019-2021 ГГ</a:t>
            </a:r>
            <a:r>
              <a:rPr lang="ru-RU" sz="2000" dirty="0"/>
              <a:t>. </a:t>
            </a: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>ПО ОТРАСЛЯМ</a:t>
            </a:r>
            <a:endParaRPr lang="ru-RU" sz="2000" dirty="0"/>
          </a:p>
        </p:txBody>
      </p:sp>
      <p:graphicFrame>
        <p:nvGraphicFramePr>
          <p:cNvPr id="6" name="Диаграмма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903841238"/>
              </p:ext>
            </p:extLst>
          </p:nvPr>
        </p:nvGraphicFramePr>
        <p:xfrm>
          <a:off x="0" y="980728"/>
          <a:ext cx="9120956" cy="57606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8282867" y="983255"/>
            <a:ext cx="861133" cy="307777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pPr algn="r"/>
            <a:r>
              <a:rPr lang="ru-RU" sz="1400" dirty="0"/>
              <a:t>(</a:t>
            </a:r>
            <a:r>
              <a:rPr lang="ru-RU" sz="900" dirty="0"/>
              <a:t>ТЫС. РУБ.)</a:t>
            </a:r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4511944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000" dirty="0"/>
              <a:t>СТРУКТУРА РАСХОДОВ БЮДЖЕТА </a:t>
            </a:r>
            <a:br>
              <a:rPr lang="ru-RU" sz="2000" dirty="0"/>
            </a:br>
            <a:r>
              <a:rPr lang="ru-RU" sz="2000" dirty="0"/>
              <a:t>ДЯТЬКОВСКОГО РАЙОНА ЗА </a:t>
            </a:r>
            <a:r>
              <a:rPr lang="ru-RU" sz="2000" dirty="0" smtClean="0"/>
              <a:t>2021 </a:t>
            </a:r>
            <a:r>
              <a:rPr lang="ru-RU" sz="2000" dirty="0"/>
              <a:t>ГОД</a:t>
            </a:r>
          </a:p>
        </p:txBody>
      </p:sp>
      <p:graphicFrame>
        <p:nvGraphicFramePr>
          <p:cNvPr id="4" name="Диаграмма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180563602"/>
              </p:ext>
            </p:extLst>
          </p:nvPr>
        </p:nvGraphicFramePr>
        <p:xfrm>
          <a:off x="539552" y="1340768"/>
          <a:ext cx="8280920" cy="48965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7995229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1800" dirty="0"/>
              <a:t>ПОВЫШЕНИЕ СРЕДНЕЙ ЗАРАБОТНОЙ ПЛАТЫ В </a:t>
            </a:r>
            <a:r>
              <a:rPr lang="ru-RU" sz="1800" dirty="0" smtClean="0"/>
              <a:t>2021 </a:t>
            </a:r>
            <a:r>
              <a:rPr lang="ru-RU" sz="1800" dirty="0"/>
              <a:t>ГОДУ ПО УКАЗАМ ПРЕЗИДЕНТА РФ (ПО УЧРЕЖДЕНИЯМ, ФИНАНСИРУЕМЫМ ЗА СЧЕТ СРЕДСТВ БЮДЖЕТА ДЯТЬКОВСКОГО РАЙОНА)</a:t>
            </a:r>
          </a:p>
        </p:txBody>
      </p:sp>
      <p:graphicFrame>
        <p:nvGraphicFramePr>
          <p:cNvPr id="49" name="Таблица 4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11421313"/>
              </p:ext>
            </p:extLst>
          </p:nvPr>
        </p:nvGraphicFramePr>
        <p:xfrm>
          <a:off x="251520" y="1124744"/>
          <a:ext cx="8640960" cy="5400599"/>
        </p:xfrm>
        <a:graphic>
          <a:graphicData uri="http://schemas.openxmlformats.org/drawingml/2006/table">
            <a:tbl>
              <a:tblPr firstRow="1">
                <a:tableStyleId>{46F890A9-2807-4EBB-B81D-B2AA78EC7F39}</a:tableStyleId>
              </a:tblPr>
              <a:tblGrid>
                <a:gridCol w="1533074"/>
                <a:gridCol w="2787406"/>
                <a:gridCol w="2160240"/>
                <a:gridCol w="2160240"/>
              </a:tblGrid>
              <a:tr h="825861">
                <a:tc>
                  <a:txBody>
                    <a:bodyPr/>
                    <a:lstStyle/>
                    <a:p>
                      <a:pPr algn="ctr"/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anchor="ctr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Категории работников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Целевое значение на 2021 год (руб.)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Средняя заработная плата на 01.01.2022 (руб.)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</a:tr>
              <a:tr h="1104826">
                <a:tc>
                  <a:txBody>
                    <a:bodyPr/>
                    <a:lstStyle/>
                    <a:p>
                      <a:pPr algn="ctr"/>
                      <a:endParaRPr lang="ru-RU" sz="15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anchor="ctr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 dpi="0" rotWithShape="1">
                      <a:blip r:embed="rId2"/>
                      <a:srcRect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500" dirty="0" smtClean="0">
                          <a:latin typeface="Times New Roman" pitchFamily="18" charset="0"/>
                          <a:cs typeface="Times New Roman" pitchFamily="18" charset="0"/>
                        </a:rPr>
                        <a:t>Педагогические работники образовательных учреждений</a:t>
                      </a:r>
                      <a:endParaRPr lang="ru-RU" sz="15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25 827,0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31 067,4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1179770">
                <a:tc>
                  <a:txBody>
                    <a:bodyPr/>
                    <a:lstStyle/>
                    <a:p>
                      <a:pPr algn="ctr"/>
                      <a:endParaRPr lang="ru-RU" sz="15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anchor="ctr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3"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500" dirty="0" smtClean="0">
                          <a:latin typeface="Times New Roman" pitchFamily="18" charset="0"/>
                          <a:cs typeface="Times New Roman" pitchFamily="18" charset="0"/>
                        </a:rPr>
                        <a:t>Педагогические работники дошкольных образовательных учреждений</a:t>
                      </a:r>
                      <a:endParaRPr lang="ru-RU" sz="15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25</a:t>
                      </a:r>
                      <a:r>
                        <a:rPr lang="ru-RU" sz="18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187,0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27 328,8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1179770">
                <a:tc>
                  <a:txBody>
                    <a:bodyPr/>
                    <a:lstStyle/>
                    <a:p>
                      <a:pPr algn="ctr"/>
                      <a:endParaRPr lang="ru-RU" sz="15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anchor="ctr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4"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500" dirty="0" smtClean="0">
                          <a:latin typeface="Times New Roman" pitchFamily="18" charset="0"/>
                          <a:cs typeface="Times New Roman" pitchFamily="18" charset="0"/>
                        </a:rPr>
                        <a:t>Педагогические работники образовательных организаций дополнительного образования детей</a:t>
                      </a:r>
                      <a:endParaRPr lang="ru-RU" sz="15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24 003,0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25 800,8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1110372">
                <a:tc>
                  <a:txBody>
                    <a:bodyPr/>
                    <a:lstStyle/>
                    <a:p>
                      <a:pPr algn="ctr"/>
                      <a:endParaRPr lang="ru-RU" sz="15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anchor="ctr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5"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500" dirty="0" smtClean="0">
                          <a:latin typeface="Times New Roman" pitchFamily="18" charset="0"/>
                          <a:cs typeface="Times New Roman" pitchFamily="18" charset="0"/>
                        </a:rPr>
                        <a:t>Работники учреждений культуры</a:t>
                      </a:r>
                      <a:endParaRPr lang="ru-RU" sz="15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23 368,0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22 634,4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41634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79899"/>
            <a:ext cx="9144000" cy="847817"/>
          </a:xfrm>
        </p:spPr>
        <p:txBody>
          <a:bodyPr>
            <a:normAutofit/>
          </a:bodyPr>
          <a:lstStyle/>
          <a:p>
            <a:r>
              <a:rPr lang="ru-RU" sz="2000" dirty="0" smtClean="0"/>
              <a:t>РАСХОДЫ БЮДЖЕТА ДЯТЬКОВСКОГО РАЙОНА НА </a:t>
            </a:r>
            <a:r>
              <a:rPr lang="ru-RU" sz="2000" dirty="0"/>
              <a:t>ОБРАЗОВАНИЕ</a:t>
            </a:r>
            <a:br>
              <a:rPr lang="ru-RU" sz="2000" dirty="0"/>
            </a:br>
            <a:r>
              <a:rPr lang="ru-RU" sz="2000" dirty="0"/>
              <a:t>(ТЫС. РУБЛЕЙ)</a:t>
            </a:r>
          </a:p>
        </p:txBody>
      </p:sp>
      <p:grpSp>
        <p:nvGrpSpPr>
          <p:cNvPr id="4" name="Группа 3"/>
          <p:cNvGrpSpPr/>
          <p:nvPr/>
        </p:nvGrpSpPr>
        <p:grpSpPr>
          <a:xfrm rot="5400000">
            <a:off x="-1828655" y="2992092"/>
            <a:ext cx="5616627" cy="1712061"/>
            <a:chOff x="354636" y="-1"/>
            <a:chExt cx="8214318" cy="1422694"/>
          </a:xfrm>
          <a:noFill/>
        </p:grpSpPr>
        <p:sp>
          <p:nvSpPr>
            <p:cNvPr id="5" name="Скругленный прямоугольник 4"/>
            <p:cNvSpPr/>
            <p:nvPr/>
          </p:nvSpPr>
          <p:spPr>
            <a:xfrm>
              <a:off x="354636" y="-1"/>
              <a:ext cx="8214318" cy="1417657"/>
            </a:xfrm>
            <a:prstGeom prst="roundRect">
              <a:avLst>
                <a:gd name="adj" fmla="val 10000"/>
              </a:avLst>
            </a:prstGeom>
            <a:solidFill>
              <a:schemeClr val="bg1">
                <a:alpha val="80000"/>
              </a:schemeClr>
            </a:solidFill>
            <a:ln>
              <a:solidFill>
                <a:schemeClr val="accent1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6" name="Скругленный прямоугольник 4"/>
            <p:cNvSpPr/>
            <p:nvPr/>
          </p:nvSpPr>
          <p:spPr>
            <a:xfrm>
              <a:off x="2376826" y="5029"/>
              <a:ext cx="5792146" cy="1417664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vert270" wrap="square" lIns="144000" tIns="60960" rIns="60960" bIns="60960" numCol="1" spcCol="1270" anchor="t" anchorCtr="0">
              <a:noAutofit/>
            </a:bodyPr>
            <a:lstStyle/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200" b="1" dirty="0">
                  <a:solidFill>
                    <a:schemeClr val="tx1"/>
                  </a:solidFill>
                </a:rPr>
                <a:t>Дошкольное образование</a:t>
              </a:r>
            </a:p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200" dirty="0">
                  <a:solidFill>
                    <a:schemeClr val="tx1"/>
                  </a:solidFill>
                </a:rPr>
                <a:t>(субсидии бюджетным и автономным учреждениям на финансовое обеспечение муниципального задания на оказание муниципальных услуг (вып. работ)</a:t>
              </a:r>
            </a:p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200" dirty="0">
                  <a:solidFill>
                    <a:schemeClr val="tx1"/>
                  </a:solidFill>
                </a:rPr>
                <a:t>(15 дошкольных учреждений)</a:t>
              </a:r>
            </a:p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14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7" name="Группа 6"/>
          <p:cNvGrpSpPr/>
          <p:nvPr/>
        </p:nvGrpSpPr>
        <p:grpSpPr>
          <a:xfrm rot="5400000">
            <a:off x="-40568" y="2995117"/>
            <a:ext cx="5616621" cy="1706010"/>
            <a:chOff x="354636" y="-1"/>
            <a:chExt cx="8214318" cy="1417661"/>
          </a:xfrm>
          <a:noFill/>
        </p:grpSpPr>
        <p:sp>
          <p:nvSpPr>
            <p:cNvPr id="8" name="Скругленный прямоугольник 7"/>
            <p:cNvSpPr/>
            <p:nvPr/>
          </p:nvSpPr>
          <p:spPr>
            <a:xfrm>
              <a:off x="354636" y="-1"/>
              <a:ext cx="8214318" cy="1417657"/>
            </a:xfrm>
            <a:prstGeom prst="roundRect">
              <a:avLst>
                <a:gd name="adj" fmla="val 10000"/>
              </a:avLst>
            </a:prstGeom>
            <a:solidFill>
              <a:schemeClr val="bg1">
                <a:alpha val="80000"/>
              </a:schemeClr>
            </a:solidFill>
            <a:ln>
              <a:solidFill>
                <a:schemeClr val="accent1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9" name="Скругленный прямоугольник 4"/>
            <p:cNvSpPr/>
            <p:nvPr/>
          </p:nvSpPr>
          <p:spPr>
            <a:xfrm>
              <a:off x="2436311" y="3"/>
              <a:ext cx="5792152" cy="1417657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vert270" wrap="square" lIns="144000" tIns="60960" rIns="60960" bIns="60960" numCol="1" spcCol="1270" anchor="t" anchorCtr="0">
              <a:noAutofit/>
            </a:bodyPr>
            <a:lstStyle/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200" b="1" dirty="0">
                  <a:solidFill>
                    <a:schemeClr val="tx1"/>
                  </a:solidFill>
                </a:rPr>
                <a:t>Общее образование</a:t>
              </a:r>
            </a:p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200" dirty="0" smtClean="0">
                  <a:solidFill>
                    <a:schemeClr val="tx1"/>
                  </a:solidFill>
                </a:rPr>
                <a:t>(субсидии </a:t>
              </a:r>
              <a:r>
                <a:rPr lang="ru-RU" sz="1200" dirty="0">
                  <a:solidFill>
                    <a:schemeClr val="tx1"/>
                  </a:solidFill>
                </a:rPr>
                <a:t>бюджетным и автономным учреждениям на финансовое обеспечение муниципального задания на оказание муниципальных услуг (</a:t>
              </a:r>
              <a:r>
                <a:rPr lang="ru-RU" sz="1200" dirty="0" err="1">
                  <a:solidFill>
                    <a:schemeClr val="tx1"/>
                  </a:solidFill>
                </a:rPr>
                <a:t>вып</a:t>
              </a:r>
              <a:r>
                <a:rPr lang="ru-RU" sz="1200" dirty="0">
                  <a:solidFill>
                    <a:schemeClr val="tx1"/>
                  </a:solidFill>
                </a:rPr>
                <a:t>. работ</a:t>
              </a:r>
              <a:r>
                <a:rPr lang="ru-RU" sz="1200" dirty="0" smtClean="0">
                  <a:solidFill>
                    <a:schemeClr val="tx1"/>
                  </a:solidFill>
                </a:rPr>
                <a:t>)</a:t>
              </a:r>
              <a:endParaRPr lang="ru-RU" sz="1200" dirty="0">
                <a:solidFill>
                  <a:schemeClr val="tx1"/>
                </a:solidFill>
              </a:endParaRPr>
            </a:p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200" dirty="0" smtClean="0">
                  <a:solidFill>
                    <a:schemeClr val="tx1"/>
                  </a:solidFill>
                </a:rPr>
                <a:t>(13 </a:t>
              </a:r>
              <a:r>
                <a:rPr lang="ru-RU" sz="1200" dirty="0" err="1" smtClean="0">
                  <a:solidFill>
                    <a:schemeClr val="tx1"/>
                  </a:solidFill>
                </a:rPr>
                <a:t>общеобразо-вательных</a:t>
              </a:r>
              <a:r>
                <a:rPr lang="ru-RU" sz="1200" dirty="0" smtClean="0">
                  <a:solidFill>
                    <a:schemeClr val="tx1"/>
                  </a:solidFill>
                </a:rPr>
                <a:t> </a:t>
              </a:r>
              <a:r>
                <a:rPr lang="ru-RU" sz="1200" dirty="0">
                  <a:solidFill>
                    <a:schemeClr val="tx1"/>
                  </a:solidFill>
                </a:rPr>
                <a:t>учреждений)</a:t>
              </a:r>
            </a:p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12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10" name="Группа 9"/>
          <p:cNvGrpSpPr/>
          <p:nvPr/>
        </p:nvGrpSpPr>
        <p:grpSpPr>
          <a:xfrm rot="5400000">
            <a:off x="3533521" y="3007377"/>
            <a:ext cx="5617965" cy="1706000"/>
            <a:chOff x="354635" y="-1"/>
            <a:chExt cx="8214319" cy="1417662"/>
          </a:xfrm>
          <a:noFill/>
        </p:grpSpPr>
        <p:sp>
          <p:nvSpPr>
            <p:cNvPr id="11" name="Скругленный прямоугольник 10"/>
            <p:cNvSpPr/>
            <p:nvPr/>
          </p:nvSpPr>
          <p:spPr>
            <a:xfrm>
              <a:off x="354635" y="-1"/>
              <a:ext cx="8214319" cy="1417657"/>
            </a:xfrm>
            <a:prstGeom prst="roundRect">
              <a:avLst>
                <a:gd name="adj" fmla="val 10000"/>
              </a:avLst>
            </a:prstGeom>
            <a:solidFill>
              <a:schemeClr val="bg1">
                <a:alpha val="80000"/>
              </a:schemeClr>
            </a:solidFill>
            <a:ln>
              <a:solidFill>
                <a:schemeClr val="accent1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2" name="Скругленный прямоугольник 4"/>
            <p:cNvSpPr/>
            <p:nvPr/>
          </p:nvSpPr>
          <p:spPr>
            <a:xfrm>
              <a:off x="2376342" y="4"/>
              <a:ext cx="5792731" cy="1417657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vert270" wrap="square" lIns="144000" tIns="60960" rIns="60960" bIns="60960" numCol="1" spcCol="1270" anchor="t" anchorCtr="0">
              <a:noAutofit/>
            </a:bodyPr>
            <a:lstStyle/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200" b="1" dirty="0">
                  <a:solidFill>
                    <a:schemeClr val="tx1"/>
                  </a:solidFill>
                </a:rPr>
                <a:t>Молодежная политика и оздоровление детей </a:t>
              </a:r>
            </a:p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200" dirty="0">
                  <a:solidFill>
                    <a:schemeClr val="tx1"/>
                  </a:solidFill>
                </a:rPr>
                <a:t>(расходы по финансированию мероприятий по работе с детьми и молодежью)</a:t>
              </a:r>
            </a:p>
          </p:txBody>
        </p:sp>
      </p:grpSp>
      <p:grpSp>
        <p:nvGrpSpPr>
          <p:cNvPr id="13" name="Группа 12"/>
          <p:cNvGrpSpPr/>
          <p:nvPr/>
        </p:nvGrpSpPr>
        <p:grpSpPr>
          <a:xfrm rot="5400000">
            <a:off x="5329536" y="2990717"/>
            <a:ext cx="5617969" cy="1742007"/>
            <a:chOff x="354636" y="-1"/>
            <a:chExt cx="8214322" cy="1417661"/>
          </a:xfrm>
          <a:noFill/>
        </p:grpSpPr>
        <p:sp>
          <p:nvSpPr>
            <p:cNvPr id="14" name="Скругленный прямоугольник 13"/>
            <p:cNvSpPr/>
            <p:nvPr/>
          </p:nvSpPr>
          <p:spPr>
            <a:xfrm>
              <a:off x="354636" y="-1"/>
              <a:ext cx="8214318" cy="1417657"/>
            </a:xfrm>
            <a:prstGeom prst="roundRect">
              <a:avLst>
                <a:gd name="adj" fmla="val 10000"/>
              </a:avLst>
            </a:prstGeom>
            <a:solidFill>
              <a:schemeClr val="bg1">
                <a:alpha val="80000"/>
              </a:schemeClr>
            </a:solidFill>
            <a:ln>
              <a:solidFill>
                <a:schemeClr val="accent1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5" name="Скругленный прямоугольник 4"/>
            <p:cNvSpPr/>
            <p:nvPr/>
          </p:nvSpPr>
          <p:spPr>
            <a:xfrm>
              <a:off x="2416913" y="3"/>
              <a:ext cx="6152045" cy="1417657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vert270" wrap="square" lIns="144000" tIns="60960" rIns="60960" bIns="60960" numCol="1" spcCol="1270" anchor="t" anchorCtr="0">
              <a:noAutofit/>
            </a:bodyPr>
            <a:lstStyle/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200" b="1" dirty="0">
                  <a:solidFill>
                    <a:schemeClr val="tx1"/>
                  </a:solidFill>
                </a:rPr>
                <a:t>Другие вопросы в области образования</a:t>
              </a:r>
            </a:p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200" dirty="0">
                  <a:solidFill>
                    <a:schemeClr val="tx1"/>
                  </a:solidFill>
                </a:rPr>
                <a:t>(расходы на выплаты персоналу госорганов, </a:t>
              </a:r>
              <a:r>
                <a:rPr lang="ru-RU" sz="1200" dirty="0" smtClean="0">
                  <a:solidFill>
                    <a:schemeClr val="tx1"/>
                  </a:solidFill>
                </a:rPr>
                <a:t> </a:t>
              </a:r>
              <a:r>
                <a:rPr lang="ru-RU" sz="1200" dirty="0">
                  <a:solidFill>
                    <a:schemeClr val="tx1"/>
                  </a:solidFill>
                </a:rPr>
                <a:t>учреждений</a:t>
              </a:r>
              <a:r>
                <a:rPr lang="ru-RU" sz="1200" dirty="0" smtClean="0">
                  <a:solidFill>
                    <a:schemeClr val="tx1"/>
                  </a:solidFill>
                </a:rPr>
                <a:t>, обеспечивающих </a:t>
              </a:r>
              <a:r>
                <a:rPr lang="ru-RU" sz="1200" dirty="0">
                  <a:solidFill>
                    <a:schemeClr val="tx1"/>
                  </a:solidFill>
                </a:rPr>
                <a:t>оказание услуг в сфере образования)</a:t>
              </a:r>
            </a:p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200" dirty="0" smtClean="0">
                  <a:solidFill>
                    <a:schemeClr val="tx1"/>
                  </a:solidFill>
                </a:rPr>
                <a:t> </a:t>
              </a:r>
              <a:endParaRPr lang="ru-RU" sz="1200" dirty="0">
                <a:solidFill>
                  <a:schemeClr val="tx1"/>
                </a:solidFill>
              </a:endParaRPr>
            </a:p>
          </p:txBody>
        </p:sp>
      </p:grpSp>
      <p:sp>
        <p:nvSpPr>
          <p:cNvPr id="28" name="Скругленный прямоугольник 27"/>
          <p:cNvSpPr/>
          <p:nvPr/>
        </p:nvSpPr>
        <p:spPr>
          <a:xfrm>
            <a:off x="180490" y="1090462"/>
            <a:ext cx="1609200" cy="1042394"/>
          </a:xfrm>
          <a:prstGeom prst="roundRect">
            <a:avLst>
              <a:gd name="adj" fmla="val 12310"/>
            </a:avLst>
          </a:prstGeom>
          <a:blipFill rotWithShape="1">
            <a:blip r:embed="rId2"/>
            <a:stretch>
              <a:fillRect/>
            </a:stretch>
          </a:blipFill>
          <a:ln>
            <a:solidFill>
              <a:schemeClr val="accent1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2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29" name="Скругленный прямоугольник 28"/>
          <p:cNvSpPr/>
          <p:nvPr/>
        </p:nvSpPr>
        <p:spPr>
          <a:xfrm>
            <a:off x="1962149" y="1090462"/>
            <a:ext cx="1611184" cy="1286584"/>
          </a:xfrm>
          <a:prstGeom prst="roundRect">
            <a:avLst>
              <a:gd name="adj" fmla="val 11218"/>
            </a:avLst>
          </a:prstGeom>
          <a:blipFill rotWithShape="1">
            <a:blip r:embed="rId3"/>
            <a:stretch>
              <a:fillRect/>
            </a:stretch>
          </a:blipFill>
          <a:ln>
            <a:solidFill>
              <a:schemeClr val="accent1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2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30" name="Скругленный прямоугольник 29"/>
          <p:cNvSpPr/>
          <p:nvPr/>
        </p:nvSpPr>
        <p:spPr>
          <a:xfrm>
            <a:off x="5526309" y="1102675"/>
            <a:ext cx="1632393" cy="1331412"/>
          </a:xfrm>
          <a:prstGeom prst="roundRect">
            <a:avLst>
              <a:gd name="adj" fmla="val 10000"/>
            </a:avLst>
          </a:prstGeom>
          <a:blipFill rotWithShape="1">
            <a:blip r:embed="rId4"/>
            <a:stretch>
              <a:fillRect/>
            </a:stretch>
          </a:blipFill>
          <a:ln>
            <a:solidFill>
              <a:schemeClr val="accent1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2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31" name="Скругленный прямоугольник 30"/>
          <p:cNvSpPr/>
          <p:nvPr/>
        </p:nvSpPr>
        <p:spPr>
          <a:xfrm>
            <a:off x="7309213" y="1102675"/>
            <a:ext cx="1638000" cy="1196025"/>
          </a:xfrm>
          <a:prstGeom prst="roundRect">
            <a:avLst>
              <a:gd name="adj" fmla="val 10000"/>
            </a:avLst>
          </a:prstGeom>
          <a:blipFill rotWithShape="1">
            <a:blip r:embed="rId5"/>
            <a:stretch>
              <a:fillRect/>
            </a:stretch>
          </a:blipFill>
          <a:ln>
            <a:solidFill>
              <a:schemeClr val="accent1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2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26" name="Прямоугольник 25"/>
          <p:cNvSpPr/>
          <p:nvPr/>
        </p:nvSpPr>
        <p:spPr>
          <a:xfrm>
            <a:off x="129691" y="5229200"/>
            <a:ext cx="1706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 smtClean="0"/>
              <a:t>    </a:t>
            </a:r>
            <a:r>
              <a:rPr lang="ru-RU" sz="1200" dirty="0"/>
              <a:t>2021 – </a:t>
            </a:r>
            <a:r>
              <a:rPr lang="ru-RU" sz="1200" dirty="0" smtClean="0"/>
              <a:t>212 187,3</a:t>
            </a:r>
          </a:p>
          <a:p>
            <a:pPr algn="ctr"/>
            <a:r>
              <a:rPr lang="ru-RU" sz="1200" dirty="0" smtClean="0"/>
              <a:t>2020 – 201 618,9</a:t>
            </a:r>
          </a:p>
          <a:p>
            <a:pPr algn="ctr"/>
            <a:r>
              <a:rPr lang="ru-RU" sz="1200" dirty="0" smtClean="0"/>
              <a:t>2019 – 192 835,2</a:t>
            </a:r>
          </a:p>
        </p:txBody>
      </p:sp>
      <p:sp>
        <p:nvSpPr>
          <p:cNvPr id="1024" name="Прямоугольник 1023"/>
          <p:cNvSpPr/>
          <p:nvPr/>
        </p:nvSpPr>
        <p:spPr>
          <a:xfrm>
            <a:off x="1913883" y="5229200"/>
            <a:ext cx="170686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dirty="0" smtClean="0"/>
              <a:t>2021 </a:t>
            </a:r>
            <a:r>
              <a:rPr lang="ru-RU" sz="1200" dirty="0"/>
              <a:t>– </a:t>
            </a:r>
            <a:r>
              <a:rPr lang="ru-RU" sz="1200" dirty="0" smtClean="0"/>
              <a:t>371 950,1</a:t>
            </a:r>
          </a:p>
          <a:p>
            <a:pPr algn="ctr"/>
            <a:r>
              <a:rPr lang="ru-RU" sz="1200" dirty="0" smtClean="0"/>
              <a:t>2020 – 335 577,6</a:t>
            </a:r>
          </a:p>
          <a:p>
            <a:pPr algn="ctr"/>
            <a:r>
              <a:rPr lang="ru-RU" sz="1200" dirty="0" smtClean="0"/>
              <a:t>2019 – 300 949,0</a:t>
            </a:r>
          </a:p>
        </p:txBody>
      </p:sp>
      <p:sp>
        <p:nvSpPr>
          <p:cNvPr id="34" name="Прямоугольник 33"/>
          <p:cNvSpPr/>
          <p:nvPr/>
        </p:nvSpPr>
        <p:spPr>
          <a:xfrm>
            <a:off x="5489503" y="5228571"/>
            <a:ext cx="170600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dirty="0" smtClean="0"/>
              <a:t>2021 </a:t>
            </a:r>
            <a:r>
              <a:rPr lang="ru-RU" sz="1200" dirty="0"/>
              <a:t>– 3 </a:t>
            </a:r>
            <a:r>
              <a:rPr lang="ru-RU" sz="1200" dirty="0" smtClean="0"/>
              <a:t>247,8</a:t>
            </a:r>
          </a:p>
          <a:p>
            <a:pPr algn="ctr"/>
            <a:r>
              <a:rPr lang="ru-RU" sz="1200" dirty="0" smtClean="0"/>
              <a:t>2020 – 1 934,4</a:t>
            </a:r>
          </a:p>
          <a:p>
            <a:pPr algn="ctr"/>
            <a:r>
              <a:rPr lang="ru-RU" sz="1200" dirty="0" smtClean="0"/>
              <a:t>2019 – 3 623,9</a:t>
            </a:r>
          </a:p>
        </p:txBody>
      </p:sp>
      <p:sp>
        <p:nvSpPr>
          <p:cNvPr id="35" name="Прямоугольник 34"/>
          <p:cNvSpPr/>
          <p:nvPr/>
        </p:nvSpPr>
        <p:spPr>
          <a:xfrm>
            <a:off x="7267517" y="5229200"/>
            <a:ext cx="174200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 smtClean="0"/>
              <a:t>     2021 </a:t>
            </a:r>
            <a:r>
              <a:rPr lang="ru-RU" sz="1200" dirty="0"/>
              <a:t>– </a:t>
            </a:r>
            <a:r>
              <a:rPr lang="ru-RU" sz="1200" dirty="0" smtClean="0"/>
              <a:t>25 050,8</a:t>
            </a:r>
            <a:endParaRPr lang="ru-RU" sz="1200" dirty="0"/>
          </a:p>
          <a:p>
            <a:pPr algn="ctr"/>
            <a:r>
              <a:rPr lang="ru-RU" sz="1200" dirty="0" smtClean="0"/>
              <a:t>2020 – 43 808,2</a:t>
            </a:r>
            <a:r>
              <a:rPr lang="ru-RU" sz="700" i="1" dirty="0" smtClean="0"/>
              <a:t>, </a:t>
            </a:r>
          </a:p>
          <a:p>
            <a:pPr algn="ctr"/>
            <a:r>
              <a:rPr lang="ru-RU" sz="1200" dirty="0" smtClean="0"/>
              <a:t>2019 – 23 860,2</a:t>
            </a:r>
          </a:p>
        </p:txBody>
      </p:sp>
      <p:grpSp>
        <p:nvGrpSpPr>
          <p:cNvPr id="40" name="Группа 39"/>
          <p:cNvGrpSpPr/>
          <p:nvPr/>
        </p:nvGrpSpPr>
        <p:grpSpPr>
          <a:xfrm rot="5400000">
            <a:off x="1741446" y="2991464"/>
            <a:ext cx="5616627" cy="1712061"/>
            <a:chOff x="354636" y="-1"/>
            <a:chExt cx="8214318" cy="1422694"/>
          </a:xfrm>
          <a:noFill/>
        </p:grpSpPr>
        <p:sp>
          <p:nvSpPr>
            <p:cNvPr id="41" name="Скругленный прямоугольник 40"/>
            <p:cNvSpPr/>
            <p:nvPr/>
          </p:nvSpPr>
          <p:spPr>
            <a:xfrm>
              <a:off x="354636" y="-1"/>
              <a:ext cx="8214318" cy="1417657"/>
            </a:xfrm>
            <a:prstGeom prst="roundRect">
              <a:avLst>
                <a:gd name="adj" fmla="val 10000"/>
              </a:avLst>
            </a:prstGeom>
            <a:solidFill>
              <a:schemeClr val="bg1">
                <a:alpha val="80000"/>
              </a:schemeClr>
            </a:solidFill>
            <a:ln>
              <a:solidFill>
                <a:schemeClr val="accent1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42" name="Скругленный прямоугольник 4"/>
            <p:cNvSpPr/>
            <p:nvPr/>
          </p:nvSpPr>
          <p:spPr>
            <a:xfrm>
              <a:off x="2377746" y="5029"/>
              <a:ext cx="5791226" cy="1417664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vert270" wrap="square" lIns="144000" tIns="60960" rIns="60960" bIns="60960" numCol="1" spcCol="1270" anchor="t" anchorCtr="0">
              <a:noAutofit/>
            </a:bodyPr>
            <a:lstStyle/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200" b="1" dirty="0" smtClean="0">
                  <a:solidFill>
                    <a:schemeClr val="tx1"/>
                  </a:solidFill>
                </a:rPr>
                <a:t>Дополнительное образование детей</a:t>
              </a:r>
              <a:endParaRPr lang="ru-RU" sz="1200" b="1" dirty="0">
                <a:solidFill>
                  <a:schemeClr val="tx1"/>
                </a:solidFill>
              </a:endParaRPr>
            </a:p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200" dirty="0">
                  <a:solidFill>
                    <a:schemeClr val="tx1"/>
                  </a:solidFill>
                </a:rPr>
                <a:t>(субсидии бюджетным и автономным учреждениям на финансовое обеспечение муниципального задания на оказание муниципальных услуг (вып. работ)</a:t>
              </a:r>
            </a:p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200" dirty="0">
                  <a:solidFill>
                    <a:schemeClr val="tx1"/>
                  </a:solidFill>
                </a:rPr>
                <a:t>(9 учреждений дополнительного образования)</a:t>
              </a:r>
            </a:p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1400" dirty="0">
                <a:solidFill>
                  <a:schemeClr val="tx1"/>
                </a:solidFill>
              </a:endParaRPr>
            </a:p>
          </p:txBody>
        </p:sp>
      </p:grpSp>
      <p:sp>
        <p:nvSpPr>
          <p:cNvPr id="44" name="Прямоугольник 43"/>
          <p:cNvSpPr/>
          <p:nvPr/>
        </p:nvSpPr>
        <p:spPr>
          <a:xfrm>
            <a:off x="3699792" y="5228572"/>
            <a:ext cx="1706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dirty="0" smtClean="0"/>
              <a:t>2021 </a:t>
            </a:r>
            <a:r>
              <a:rPr lang="ru-RU" sz="1200" dirty="0"/>
              <a:t>– </a:t>
            </a:r>
            <a:r>
              <a:rPr lang="ru-RU" sz="1200" dirty="0" smtClean="0"/>
              <a:t>83 094,2</a:t>
            </a:r>
          </a:p>
          <a:p>
            <a:pPr algn="ctr"/>
            <a:r>
              <a:rPr lang="ru-RU" sz="1200" dirty="0" smtClean="0"/>
              <a:t>2020 – 78 465,2</a:t>
            </a:r>
          </a:p>
          <a:p>
            <a:pPr algn="ctr"/>
            <a:r>
              <a:rPr lang="ru-RU" sz="1200" dirty="0" smtClean="0"/>
              <a:t>2019 – 67 578,4</a:t>
            </a:r>
          </a:p>
        </p:txBody>
      </p:sp>
      <p:sp>
        <p:nvSpPr>
          <p:cNvPr id="49" name="Скругленный прямоугольник 48"/>
          <p:cNvSpPr/>
          <p:nvPr/>
        </p:nvSpPr>
        <p:spPr>
          <a:xfrm>
            <a:off x="3739706" y="1090462"/>
            <a:ext cx="1632393" cy="1208238"/>
          </a:xfrm>
          <a:prstGeom prst="roundRect">
            <a:avLst>
              <a:gd name="adj" fmla="val 11052"/>
            </a:avLst>
          </a:prstGeom>
          <a:blipFill rotWithShape="1">
            <a:blip r:embed="rId6"/>
            <a:stretch>
              <a:fillRect/>
            </a:stretch>
          </a:blipFill>
          <a:ln>
            <a:solidFill>
              <a:schemeClr val="accent1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2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</p:spTree>
    <p:extLst>
      <p:ext uri="{BB962C8B-B14F-4D97-AF65-F5344CB8AC3E}">
        <p14:creationId xmlns:p14="http://schemas.microsoft.com/office/powerpoint/2010/main" val="11358491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000" dirty="0" smtClean="0"/>
              <a:t>РАСХОДЫ БЮДЖЕТА ДЯТЬКОВСКОГО РАЙОНА НА КУЛЬТУРУ</a:t>
            </a:r>
            <a:endParaRPr lang="ru-RU" sz="2000" dirty="0"/>
          </a:p>
        </p:txBody>
      </p:sp>
      <p:sp>
        <p:nvSpPr>
          <p:cNvPr id="30" name="Скругленный прямоугольник 29"/>
          <p:cNvSpPr/>
          <p:nvPr/>
        </p:nvSpPr>
        <p:spPr>
          <a:xfrm>
            <a:off x="151396" y="1082326"/>
            <a:ext cx="8900987" cy="618482"/>
          </a:xfrm>
          <a:prstGeom prst="roundRect">
            <a:avLst/>
          </a:prstGeom>
          <a:solidFill>
            <a:schemeClr val="bg1">
              <a:lumMod val="85000"/>
              <a:alpha val="80000"/>
            </a:schemeClr>
          </a:solidFill>
          <a:ln>
            <a:noFill/>
          </a:ln>
        </p:spPr>
        <p:txBody>
          <a:bodyPr wrap="square" lIns="180000" tIns="0" rIns="0" bIns="0" anchor="ctr" anchorCtr="0">
            <a:noAutofit/>
          </a:bodyPr>
          <a:lstStyle/>
          <a:p>
            <a:pPr algn="ctr"/>
            <a:r>
              <a:rPr lang="ru-RU" b="1" dirty="0">
                <a:solidFill>
                  <a:schemeClr val="accent1"/>
                </a:solidFill>
                <a:cs typeface="Times New Roman" pitchFamily="18" charset="0"/>
              </a:rPr>
              <a:t>Расходы на культуру составили  </a:t>
            </a:r>
            <a:r>
              <a:rPr lang="ru-RU" b="1" dirty="0" smtClean="0">
                <a:solidFill>
                  <a:schemeClr val="accent1"/>
                </a:solidFill>
                <a:cs typeface="Times New Roman" pitchFamily="18" charset="0"/>
              </a:rPr>
              <a:t>73 737 тыс</a:t>
            </a:r>
            <a:r>
              <a:rPr lang="ru-RU" b="1" dirty="0">
                <a:solidFill>
                  <a:schemeClr val="accent1"/>
                </a:solidFill>
                <a:cs typeface="Times New Roman" pitchFamily="18" charset="0"/>
              </a:rPr>
              <a:t>. </a:t>
            </a:r>
            <a:r>
              <a:rPr lang="ru-RU" b="1" dirty="0" smtClean="0">
                <a:solidFill>
                  <a:schemeClr val="accent1"/>
                </a:solidFill>
                <a:cs typeface="Times New Roman" pitchFamily="18" charset="0"/>
              </a:rPr>
              <a:t>руб.</a:t>
            </a:r>
          </a:p>
        </p:txBody>
      </p:sp>
      <p:grpSp>
        <p:nvGrpSpPr>
          <p:cNvPr id="27" name="Группа 26"/>
          <p:cNvGrpSpPr/>
          <p:nvPr/>
        </p:nvGrpSpPr>
        <p:grpSpPr>
          <a:xfrm rot="5400000">
            <a:off x="-993977" y="2927694"/>
            <a:ext cx="4347695" cy="2181954"/>
            <a:chOff x="354634" y="-14247"/>
            <a:chExt cx="8214318" cy="1431908"/>
          </a:xfrm>
          <a:noFill/>
        </p:grpSpPr>
        <p:sp>
          <p:nvSpPr>
            <p:cNvPr id="28" name="Скругленный прямоугольник 27"/>
            <p:cNvSpPr/>
            <p:nvPr/>
          </p:nvSpPr>
          <p:spPr>
            <a:xfrm>
              <a:off x="354634" y="-14247"/>
              <a:ext cx="8214318" cy="1417657"/>
            </a:xfrm>
            <a:prstGeom prst="roundRect">
              <a:avLst>
                <a:gd name="adj" fmla="val 10000"/>
              </a:avLst>
            </a:prstGeom>
            <a:solidFill>
              <a:schemeClr val="bg1">
                <a:alpha val="80000"/>
              </a:schemeClr>
            </a:solidFill>
            <a:ln>
              <a:solidFill>
                <a:schemeClr val="accent1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9" name="Скругленный прямоугольник 4"/>
            <p:cNvSpPr/>
            <p:nvPr/>
          </p:nvSpPr>
          <p:spPr>
            <a:xfrm>
              <a:off x="3749698" y="4"/>
              <a:ext cx="4819254" cy="1417657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vert270" wrap="square" lIns="144000" tIns="60960" rIns="60960" bIns="60960" numCol="1" spcCol="1270" anchor="t" anchorCtr="0">
              <a:noAutofit/>
            </a:bodyPr>
            <a:lstStyle/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200" b="1" dirty="0">
                  <a:solidFill>
                    <a:schemeClr val="tx1"/>
                  </a:solidFill>
                </a:rPr>
                <a:t>«Межпоселенческий культурно-досуговый центр» Дятьковского </a:t>
              </a:r>
              <a:r>
                <a:rPr lang="ru-RU" sz="1200" b="1" dirty="0" smtClean="0">
                  <a:solidFill>
                    <a:schemeClr val="tx1"/>
                  </a:solidFill>
                </a:rPr>
                <a:t>района</a:t>
              </a:r>
            </a:p>
            <a:p>
              <a:pPr algn="ctr" defTabSz="711200">
                <a:lnSpc>
                  <a:spcPct val="90000"/>
                </a:lnSpc>
                <a:spcAft>
                  <a:spcPct val="35000"/>
                </a:spcAft>
              </a:pPr>
              <a:endParaRPr lang="ru-RU" sz="800" dirty="0" smtClean="0">
                <a:solidFill>
                  <a:schemeClr val="tx1"/>
                </a:solidFill>
              </a:endParaRPr>
            </a:p>
            <a:p>
              <a:pPr defTabSz="711200">
                <a:lnSpc>
                  <a:spcPct val="90000"/>
                </a:lnSpc>
                <a:spcAft>
                  <a:spcPct val="35000"/>
                </a:spcAft>
              </a:pPr>
              <a:r>
                <a:rPr lang="ru-RU" sz="1400" dirty="0">
                  <a:solidFill>
                    <a:schemeClr val="tx1"/>
                  </a:solidFill>
                </a:rPr>
                <a:t> </a:t>
              </a:r>
              <a:r>
                <a:rPr lang="ru-RU" sz="1400" dirty="0" smtClean="0">
                  <a:solidFill>
                    <a:schemeClr val="tx1"/>
                  </a:solidFill>
                </a:rPr>
                <a:t>  </a:t>
              </a:r>
              <a:r>
                <a:rPr lang="ru-RU" sz="1200" dirty="0" smtClean="0">
                  <a:solidFill>
                    <a:schemeClr val="tx1"/>
                  </a:solidFill>
                </a:rPr>
                <a:t>2021 </a:t>
              </a:r>
              <a:r>
                <a:rPr lang="ru-RU" sz="1200" dirty="0">
                  <a:solidFill>
                    <a:schemeClr val="tx1"/>
                  </a:solidFill>
                </a:rPr>
                <a:t>– </a:t>
              </a:r>
              <a:r>
                <a:rPr lang="ru-RU" sz="1200" dirty="0" smtClean="0">
                  <a:solidFill>
                    <a:schemeClr val="tx1"/>
                  </a:solidFill>
                </a:rPr>
                <a:t>54 295,2 </a:t>
              </a:r>
              <a:r>
                <a:rPr lang="ru-RU" sz="1200" dirty="0">
                  <a:solidFill>
                    <a:schemeClr val="tx1"/>
                  </a:solidFill>
                </a:rPr>
                <a:t>тыс. руб</a:t>
              </a:r>
              <a:r>
                <a:rPr lang="ru-RU" sz="1200" dirty="0" smtClean="0">
                  <a:solidFill>
                    <a:schemeClr val="tx1"/>
                  </a:solidFill>
                </a:rPr>
                <a:t>.</a:t>
              </a:r>
              <a:endParaRPr lang="ru-RU" sz="1200" dirty="0">
                <a:solidFill>
                  <a:schemeClr val="tx1"/>
                </a:solidFill>
              </a:endParaRPr>
            </a:p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200" dirty="0" smtClean="0">
                  <a:solidFill>
                    <a:schemeClr val="tx1"/>
                  </a:solidFill>
                </a:rPr>
                <a:t>2020 – 45 825,5 </a:t>
              </a:r>
              <a:r>
                <a:rPr lang="ru-RU" sz="1200" dirty="0" err="1" smtClean="0">
                  <a:solidFill>
                    <a:schemeClr val="tx1"/>
                  </a:solidFill>
                </a:rPr>
                <a:t>тыс.руб</a:t>
              </a:r>
              <a:r>
                <a:rPr lang="ru-RU" sz="1200" dirty="0" smtClean="0">
                  <a:solidFill>
                    <a:schemeClr val="tx1"/>
                  </a:solidFill>
                </a:rPr>
                <a:t>.</a:t>
              </a:r>
            </a:p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200" dirty="0" smtClean="0">
                  <a:solidFill>
                    <a:schemeClr val="tx1"/>
                  </a:solidFill>
                </a:rPr>
                <a:t>2019 – 53 710,5 </a:t>
              </a:r>
              <a:r>
                <a:rPr lang="ru-RU" sz="1200" dirty="0" err="1" smtClean="0">
                  <a:solidFill>
                    <a:schemeClr val="tx1"/>
                  </a:solidFill>
                </a:rPr>
                <a:t>тыс.руб</a:t>
              </a:r>
              <a:r>
                <a:rPr lang="ru-RU" sz="1200" dirty="0" smtClean="0">
                  <a:solidFill>
                    <a:schemeClr val="tx1"/>
                  </a:solidFill>
                </a:rPr>
                <a:t>. </a:t>
              </a:r>
            </a:p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000" dirty="0" smtClean="0">
                  <a:solidFill>
                    <a:schemeClr val="tx1"/>
                  </a:solidFill>
                </a:rPr>
                <a:t>в </a:t>
              </a:r>
              <a:r>
                <a:rPr lang="ru-RU" sz="1000" dirty="0" err="1">
                  <a:solidFill>
                    <a:schemeClr val="tx1"/>
                  </a:solidFill>
                </a:rPr>
                <a:t>т.ч</a:t>
              </a:r>
              <a:r>
                <a:rPr lang="ru-RU" sz="1000" dirty="0">
                  <a:solidFill>
                    <a:schemeClr val="tx1"/>
                  </a:solidFill>
                </a:rPr>
                <a:t>. Ремонт ДК п. </a:t>
              </a:r>
              <a:r>
                <a:rPr lang="ru-RU" sz="1000" dirty="0" smtClean="0">
                  <a:solidFill>
                    <a:schemeClr val="tx1"/>
                  </a:solidFill>
                </a:rPr>
                <a:t>Старь              2 084,2 </a:t>
              </a:r>
              <a:r>
                <a:rPr lang="ru-RU" sz="1000" dirty="0">
                  <a:solidFill>
                    <a:schemeClr val="tx1"/>
                  </a:solidFill>
                </a:rPr>
                <a:t>тыс. </a:t>
              </a:r>
              <a:r>
                <a:rPr lang="ru-RU" sz="1000" dirty="0" smtClean="0">
                  <a:solidFill>
                    <a:schemeClr val="tx1"/>
                  </a:solidFill>
                </a:rPr>
                <a:t>рублей и «</a:t>
              </a:r>
              <a:r>
                <a:rPr lang="ru-RU" sz="1000" dirty="0" err="1" smtClean="0">
                  <a:solidFill>
                    <a:schemeClr val="tx1"/>
                  </a:solidFill>
                </a:rPr>
                <a:t>Немеричский</a:t>
              </a:r>
              <a:r>
                <a:rPr lang="ru-RU" sz="1000" dirty="0" smtClean="0">
                  <a:solidFill>
                    <a:schemeClr val="tx1"/>
                  </a:solidFill>
                </a:rPr>
                <a:t>» сельский Дом культуры 2 </a:t>
              </a:r>
              <a:r>
                <a:rPr lang="ru-RU" sz="1000" dirty="0">
                  <a:solidFill>
                    <a:schemeClr val="tx1"/>
                  </a:solidFill>
                </a:rPr>
                <a:t>000,0 тыс. рублей </a:t>
              </a:r>
            </a:p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1000" dirty="0">
                <a:solidFill>
                  <a:schemeClr val="tx1"/>
                </a:solidFill>
              </a:endParaRPr>
            </a:p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14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45" name="Группа 44"/>
          <p:cNvGrpSpPr/>
          <p:nvPr/>
        </p:nvGrpSpPr>
        <p:grpSpPr>
          <a:xfrm rot="5400000">
            <a:off x="1227412" y="2938551"/>
            <a:ext cx="4347699" cy="2160242"/>
            <a:chOff x="354630" y="2"/>
            <a:chExt cx="8214329" cy="1417660"/>
          </a:xfrm>
          <a:noFill/>
        </p:grpSpPr>
        <p:sp>
          <p:nvSpPr>
            <p:cNvPr id="47" name="Скругленный прямоугольник 46"/>
            <p:cNvSpPr/>
            <p:nvPr/>
          </p:nvSpPr>
          <p:spPr>
            <a:xfrm>
              <a:off x="354630" y="5"/>
              <a:ext cx="8214317" cy="1417657"/>
            </a:xfrm>
            <a:prstGeom prst="roundRect">
              <a:avLst>
                <a:gd name="adj" fmla="val 10000"/>
              </a:avLst>
            </a:prstGeom>
            <a:solidFill>
              <a:schemeClr val="bg1">
                <a:alpha val="80000"/>
              </a:schemeClr>
            </a:solidFill>
            <a:ln>
              <a:solidFill>
                <a:schemeClr val="accent1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48" name="Скругленный прямоугольник 4"/>
            <p:cNvSpPr/>
            <p:nvPr/>
          </p:nvSpPr>
          <p:spPr>
            <a:xfrm>
              <a:off x="3749701" y="2"/>
              <a:ext cx="4819258" cy="1417657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vert270" wrap="square" lIns="144000" tIns="60960" rIns="60960" bIns="60960" numCol="1" spcCol="1270" anchor="t" anchorCtr="0">
              <a:noAutofit/>
            </a:bodyPr>
            <a:lstStyle/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200" b="1" dirty="0">
                  <a:solidFill>
                    <a:schemeClr val="tx1"/>
                  </a:solidFill>
                </a:rPr>
                <a:t>«Межпоселенческая </a:t>
              </a:r>
              <a:r>
                <a:rPr lang="ru-RU" sz="1200" b="1" dirty="0" smtClean="0">
                  <a:solidFill>
                    <a:schemeClr val="tx1"/>
                  </a:solidFill>
                </a:rPr>
                <a:t>централизованная </a:t>
              </a:r>
              <a:r>
                <a:rPr lang="ru-RU" sz="1200" b="1" dirty="0">
                  <a:solidFill>
                    <a:schemeClr val="tx1"/>
                  </a:solidFill>
                </a:rPr>
                <a:t>районная </a:t>
              </a:r>
              <a:r>
                <a:rPr lang="ru-RU" sz="1200" b="1" dirty="0" smtClean="0">
                  <a:solidFill>
                    <a:schemeClr val="tx1"/>
                  </a:solidFill>
                </a:rPr>
                <a:t>библиотека» Дятьковского района</a:t>
              </a:r>
            </a:p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800" b="1" dirty="0">
                <a:solidFill>
                  <a:schemeClr val="tx1"/>
                </a:solidFill>
              </a:endParaRPr>
            </a:p>
            <a:p>
              <a:pPr algn="ctr" defTabSz="711200">
                <a:lnSpc>
                  <a:spcPct val="90000"/>
                </a:lnSpc>
                <a:spcAft>
                  <a:spcPct val="35000"/>
                </a:spcAft>
              </a:pPr>
              <a:r>
                <a:rPr lang="ru-RU" sz="1200" dirty="0" smtClean="0">
                  <a:solidFill>
                    <a:schemeClr val="tx1"/>
                  </a:solidFill>
                </a:rPr>
                <a:t>2021 </a:t>
              </a:r>
              <a:r>
                <a:rPr lang="ru-RU" sz="1200" dirty="0">
                  <a:solidFill>
                    <a:schemeClr val="tx1"/>
                  </a:solidFill>
                </a:rPr>
                <a:t>– 14 </a:t>
              </a:r>
              <a:r>
                <a:rPr lang="ru-RU" sz="1200" dirty="0" smtClean="0">
                  <a:solidFill>
                    <a:schemeClr val="tx1"/>
                  </a:solidFill>
                </a:rPr>
                <a:t>632,3 </a:t>
              </a:r>
              <a:r>
                <a:rPr lang="ru-RU" sz="1200" dirty="0">
                  <a:solidFill>
                    <a:schemeClr val="tx1"/>
                  </a:solidFill>
                </a:rPr>
                <a:t>тыс. руб</a:t>
              </a:r>
              <a:r>
                <a:rPr lang="ru-RU" sz="1200" dirty="0" smtClean="0">
                  <a:solidFill>
                    <a:schemeClr val="tx1"/>
                  </a:solidFill>
                </a:rPr>
                <a:t>.</a:t>
              </a:r>
            </a:p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200" dirty="0" smtClean="0">
                  <a:solidFill>
                    <a:schemeClr val="tx1"/>
                  </a:solidFill>
                </a:rPr>
                <a:t>2020 – 14 229,7 тыс. руб.</a:t>
              </a:r>
            </a:p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200" dirty="0" smtClean="0">
                  <a:solidFill>
                    <a:schemeClr val="tx1"/>
                  </a:solidFill>
                </a:rPr>
                <a:t>2019 – 14 920,0 </a:t>
              </a:r>
              <a:r>
                <a:rPr lang="ru-RU" sz="1200" dirty="0" err="1" smtClean="0">
                  <a:solidFill>
                    <a:schemeClr val="tx1"/>
                  </a:solidFill>
                </a:rPr>
                <a:t>тыс.руб</a:t>
              </a:r>
              <a:r>
                <a:rPr lang="ru-RU" sz="1200" dirty="0" smtClean="0">
                  <a:solidFill>
                    <a:schemeClr val="tx1"/>
                  </a:solidFill>
                </a:rPr>
                <a:t>.</a:t>
              </a:r>
            </a:p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12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50" name="Группа 49"/>
          <p:cNvGrpSpPr/>
          <p:nvPr/>
        </p:nvGrpSpPr>
        <p:grpSpPr>
          <a:xfrm rot="5400000">
            <a:off x="3474565" y="2939073"/>
            <a:ext cx="4348736" cy="2160244"/>
            <a:chOff x="354636" y="-1"/>
            <a:chExt cx="8214324" cy="1417661"/>
          </a:xfrm>
          <a:noFill/>
        </p:grpSpPr>
        <p:sp>
          <p:nvSpPr>
            <p:cNvPr id="52" name="Скругленный прямоугольник 51"/>
            <p:cNvSpPr/>
            <p:nvPr/>
          </p:nvSpPr>
          <p:spPr>
            <a:xfrm>
              <a:off x="354636" y="-1"/>
              <a:ext cx="8214318" cy="1417657"/>
            </a:xfrm>
            <a:prstGeom prst="roundRect">
              <a:avLst>
                <a:gd name="adj" fmla="val 10000"/>
              </a:avLst>
            </a:prstGeom>
            <a:solidFill>
              <a:schemeClr val="bg1">
                <a:alpha val="80000"/>
              </a:schemeClr>
            </a:solidFill>
            <a:ln>
              <a:solidFill>
                <a:schemeClr val="accent1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53" name="Скругленный прямоугольник 4"/>
            <p:cNvSpPr/>
            <p:nvPr/>
          </p:nvSpPr>
          <p:spPr>
            <a:xfrm>
              <a:off x="3748885" y="3"/>
              <a:ext cx="4820075" cy="1417657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vert270" wrap="square" lIns="144000" tIns="60960" rIns="60960" bIns="60960" numCol="1" spcCol="1270" anchor="t" anchorCtr="0">
              <a:noAutofit/>
            </a:bodyPr>
            <a:lstStyle/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200" b="1" dirty="0">
                  <a:solidFill>
                    <a:schemeClr val="tx1"/>
                  </a:solidFill>
                </a:rPr>
                <a:t>«Историко-краеведческий музей» Дятьковского района Брянской </a:t>
              </a:r>
              <a:r>
                <a:rPr lang="ru-RU" sz="1200" b="1" dirty="0" smtClean="0">
                  <a:solidFill>
                    <a:schemeClr val="tx1"/>
                  </a:solidFill>
                </a:rPr>
                <a:t>области</a:t>
              </a:r>
            </a:p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1200" dirty="0" smtClean="0">
                <a:solidFill>
                  <a:schemeClr val="tx1"/>
                </a:solidFill>
              </a:endParaRPr>
            </a:p>
            <a:p>
              <a:pPr algn="ctr" defTabSz="711200">
                <a:lnSpc>
                  <a:spcPct val="90000"/>
                </a:lnSpc>
                <a:spcAft>
                  <a:spcPct val="35000"/>
                </a:spcAft>
              </a:pPr>
              <a:r>
                <a:rPr lang="ru-RU" sz="1200" dirty="0" smtClean="0">
                  <a:solidFill>
                    <a:schemeClr val="tx1"/>
                  </a:solidFill>
                </a:rPr>
                <a:t>2021 </a:t>
              </a:r>
              <a:r>
                <a:rPr lang="ru-RU" sz="1200" dirty="0">
                  <a:solidFill>
                    <a:schemeClr val="tx1"/>
                  </a:solidFill>
                </a:rPr>
                <a:t>– 1 </a:t>
              </a:r>
              <a:r>
                <a:rPr lang="ru-RU" sz="1200" dirty="0" smtClean="0">
                  <a:solidFill>
                    <a:schemeClr val="tx1"/>
                  </a:solidFill>
                </a:rPr>
                <a:t>855,7 </a:t>
              </a:r>
              <a:r>
                <a:rPr lang="ru-RU" sz="1200" dirty="0">
                  <a:solidFill>
                    <a:schemeClr val="tx1"/>
                  </a:solidFill>
                </a:rPr>
                <a:t>тыс. руб</a:t>
              </a:r>
              <a:r>
                <a:rPr lang="ru-RU" sz="1200" dirty="0" smtClean="0">
                  <a:solidFill>
                    <a:schemeClr val="tx1"/>
                  </a:solidFill>
                </a:rPr>
                <a:t>.</a:t>
              </a:r>
            </a:p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200" dirty="0" smtClean="0">
                  <a:solidFill>
                    <a:schemeClr val="tx1"/>
                  </a:solidFill>
                </a:rPr>
                <a:t>2020 – 1761,4 тыс. руб.</a:t>
              </a:r>
            </a:p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200" dirty="0" smtClean="0">
                  <a:solidFill>
                    <a:schemeClr val="tx1"/>
                  </a:solidFill>
                </a:rPr>
                <a:t>2019 – 1 997,0 </a:t>
              </a:r>
              <a:r>
                <a:rPr lang="ru-RU" sz="1200" dirty="0" err="1" smtClean="0">
                  <a:solidFill>
                    <a:schemeClr val="tx1"/>
                  </a:solidFill>
                </a:rPr>
                <a:t>тыс.руб</a:t>
              </a:r>
              <a:r>
                <a:rPr lang="ru-RU" sz="1200" dirty="0" smtClean="0">
                  <a:solidFill>
                    <a:schemeClr val="tx1"/>
                  </a:solidFill>
                </a:rPr>
                <a:t>.</a:t>
              </a:r>
            </a:p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1200" dirty="0">
                <a:solidFill>
                  <a:schemeClr val="tx1"/>
                </a:solidFill>
              </a:endParaRPr>
            </a:p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1200" dirty="0">
                <a:solidFill>
                  <a:schemeClr val="tx1"/>
                </a:solidFill>
              </a:endParaRPr>
            </a:p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200" dirty="0" smtClean="0">
                  <a:solidFill>
                    <a:schemeClr val="tx1"/>
                  </a:solidFill>
                </a:rPr>
                <a:t>.</a:t>
              </a:r>
              <a:endParaRPr lang="ru-RU" sz="1200" b="1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56" name="Группа 55"/>
          <p:cNvGrpSpPr/>
          <p:nvPr/>
        </p:nvGrpSpPr>
        <p:grpSpPr>
          <a:xfrm rot="5400000">
            <a:off x="5735399" y="2939070"/>
            <a:ext cx="4348736" cy="2160244"/>
            <a:chOff x="354636" y="-1"/>
            <a:chExt cx="8214321" cy="1417661"/>
          </a:xfrm>
          <a:noFill/>
        </p:grpSpPr>
        <p:sp>
          <p:nvSpPr>
            <p:cNvPr id="58" name="Скругленный прямоугольник 57"/>
            <p:cNvSpPr/>
            <p:nvPr/>
          </p:nvSpPr>
          <p:spPr>
            <a:xfrm>
              <a:off x="354636" y="-1"/>
              <a:ext cx="8214318" cy="1417657"/>
            </a:xfrm>
            <a:prstGeom prst="roundRect">
              <a:avLst>
                <a:gd name="adj" fmla="val 10000"/>
              </a:avLst>
            </a:prstGeom>
            <a:solidFill>
              <a:schemeClr val="bg1">
                <a:alpha val="80000"/>
              </a:schemeClr>
            </a:solidFill>
            <a:ln>
              <a:solidFill>
                <a:schemeClr val="accent1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59" name="Скругленный прямоугольник 4"/>
            <p:cNvSpPr/>
            <p:nvPr/>
          </p:nvSpPr>
          <p:spPr>
            <a:xfrm>
              <a:off x="3748890" y="3"/>
              <a:ext cx="4820067" cy="1417657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vert270" wrap="square" lIns="144000" tIns="60960" rIns="60960" bIns="60960" numCol="1" spcCol="1270" anchor="t" anchorCtr="0">
              <a:noAutofit/>
            </a:bodyPr>
            <a:lstStyle/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200" b="1" dirty="0">
                  <a:solidFill>
                    <a:schemeClr val="tx1"/>
                  </a:solidFill>
                </a:rPr>
                <a:t>Другие вопросы в области </a:t>
              </a:r>
              <a:r>
                <a:rPr lang="ru-RU" sz="1200" b="1" dirty="0" smtClean="0">
                  <a:solidFill>
                    <a:schemeClr val="tx1"/>
                  </a:solidFill>
                </a:rPr>
                <a:t>культуры</a:t>
              </a:r>
            </a:p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800" b="1" dirty="0">
                <a:solidFill>
                  <a:schemeClr val="tx1"/>
                </a:solidFill>
              </a:endParaRPr>
            </a:p>
            <a:p>
              <a:pPr algn="ctr" defTabSz="711200">
                <a:lnSpc>
                  <a:spcPct val="90000"/>
                </a:lnSpc>
                <a:spcAft>
                  <a:spcPct val="35000"/>
                </a:spcAft>
              </a:pPr>
              <a:r>
                <a:rPr lang="ru-RU" sz="1200" dirty="0" smtClean="0">
                  <a:solidFill>
                    <a:schemeClr val="tx1"/>
                  </a:solidFill>
                </a:rPr>
                <a:t>2021 </a:t>
              </a:r>
              <a:r>
                <a:rPr lang="ru-RU" sz="1200" dirty="0">
                  <a:solidFill>
                    <a:schemeClr val="tx1"/>
                  </a:solidFill>
                </a:rPr>
                <a:t>– </a:t>
              </a:r>
              <a:r>
                <a:rPr lang="ru-RU" sz="1200" dirty="0" smtClean="0">
                  <a:solidFill>
                    <a:schemeClr val="tx1"/>
                  </a:solidFill>
                </a:rPr>
                <a:t>179,4 </a:t>
              </a:r>
              <a:r>
                <a:rPr lang="ru-RU" sz="1200" dirty="0">
                  <a:solidFill>
                    <a:schemeClr val="tx1"/>
                  </a:solidFill>
                </a:rPr>
                <a:t>тыс. руб</a:t>
              </a:r>
              <a:r>
                <a:rPr lang="ru-RU" sz="1200" dirty="0" smtClean="0">
                  <a:solidFill>
                    <a:schemeClr val="tx1"/>
                  </a:solidFill>
                </a:rPr>
                <a:t>.</a:t>
              </a:r>
            </a:p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200" dirty="0" smtClean="0">
                  <a:solidFill>
                    <a:schemeClr val="tx1"/>
                  </a:solidFill>
                </a:rPr>
                <a:t>2020 – 211,2 тыс. руб.</a:t>
              </a:r>
            </a:p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200" dirty="0" smtClean="0">
                  <a:solidFill>
                    <a:schemeClr val="tx1"/>
                  </a:solidFill>
                </a:rPr>
                <a:t>2019 – 198,4 тыс. руб.</a:t>
              </a:r>
            </a:p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200" b="1" dirty="0" smtClean="0">
                  <a:solidFill>
                    <a:schemeClr val="tx1"/>
                  </a:solidFill>
                </a:rPr>
                <a:t> </a:t>
              </a:r>
              <a:endParaRPr lang="ru-RU" sz="1200" b="1" dirty="0">
                <a:solidFill>
                  <a:schemeClr val="tx1"/>
                </a:solidFill>
              </a:endParaRPr>
            </a:p>
          </p:txBody>
        </p:sp>
      </p:grpSp>
      <p:sp>
        <p:nvSpPr>
          <p:cNvPr id="60" name="Скругленный прямоугольник 59"/>
          <p:cNvSpPr/>
          <p:nvPr/>
        </p:nvSpPr>
        <p:spPr>
          <a:xfrm>
            <a:off x="216907" y="1940433"/>
            <a:ext cx="1904211" cy="1652932"/>
          </a:xfrm>
          <a:prstGeom prst="roundRect">
            <a:avLst/>
          </a:prstGeom>
          <a:blipFill>
            <a:blip r:embed="rId2"/>
            <a:stretch>
              <a:fillRect/>
            </a:stretch>
          </a:blip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>
              <a:defRPr/>
            </a:pPr>
            <a:endParaRPr lang="ru-RU" dirty="0"/>
          </a:p>
        </p:txBody>
      </p:sp>
      <p:sp>
        <p:nvSpPr>
          <p:cNvPr id="62" name="Скругленный прямоугольник 61"/>
          <p:cNvSpPr/>
          <p:nvPr/>
        </p:nvSpPr>
        <p:spPr>
          <a:xfrm>
            <a:off x="2449155" y="1957883"/>
            <a:ext cx="1904211" cy="1556382"/>
          </a:xfrm>
          <a:prstGeom prst="roundRect">
            <a:avLst/>
          </a:prstGeom>
          <a:blipFill>
            <a:blip r:embed="rId3" cstate="print"/>
            <a:stretch>
              <a:fillRect/>
            </a:stretch>
          </a:blip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>
              <a:defRPr/>
            </a:pPr>
            <a:endParaRPr lang="ru-RU" dirty="0"/>
          </a:p>
        </p:txBody>
      </p:sp>
      <p:sp>
        <p:nvSpPr>
          <p:cNvPr id="63" name="Скругленный прямоугольник 62"/>
          <p:cNvSpPr/>
          <p:nvPr/>
        </p:nvSpPr>
        <p:spPr>
          <a:xfrm>
            <a:off x="4696830" y="1957883"/>
            <a:ext cx="1904211" cy="1556383"/>
          </a:xfrm>
          <a:prstGeom prst="roundRect">
            <a:avLst/>
          </a:prstGeom>
          <a:blipFill>
            <a:blip r:embed="rId4"/>
            <a:stretch>
              <a:fillRect/>
            </a:stretch>
          </a:blip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>
              <a:defRPr/>
            </a:pPr>
            <a:endParaRPr lang="ru-RU" dirty="0"/>
          </a:p>
        </p:txBody>
      </p:sp>
      <p:sp>
        <p:nvSpPr>
          <p:cNvPr id="64" name="Скругленный прямоугольник 63"/>
          <p:cNvSpPr/>
          <p:nvPr/>
        </p:nvSpPr>
        <p:spPr>
          <a:xfrm>
            <a:off x="6957657" y="1940433"/>
            <a:ext cx="1904211" cy="1555343"/>
          </a:xfrm>
          <a:prstGeom prst="roundRect">
            <a:avLst/>
          </a:prstGeom>
          <a:blipFill>
            <a:blip r:embed="rId5" cstate="print"/>
            <a:stretch>
              <a:fillRect/>
            </a:stretch>
          </a:blip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>
              <a:defRPr/>
            </a:pPr>
            <a:endParaRPr lang="ru-RU" dirty="0"/>
          </a:p>
        </p:txBody>
      </p:sp>
      <p:sp>
        <p:nvSpPr>
          <p:cNvPr id="33" name="Прямоугольник 32"/>
          <p:cNvSpPr/>
          <p:nvPr/>
        </p:nvSpPr>
        <p:spPr>
          <a:xfrm>
            <a:off x="88901" y="6193563"/>
            <a:ext cx="8927614" cy="547805"/>
          </a:xfrm>
          <a:prstGeom prst="rect">
            <a:avLst/>
          </a:prstGeom>
          <a:solidFill>
            <a:schemeClr val="bg1">
              <a:alpha val="50000"/>
            </a:schemeClr>
          </a:solidFill>
        </p:spPr>
        <p:txBody>
          <a:bodyPr wrap="square" anchor="ctr">
            <a:noAutofit/>
          </a:bodyPr>
          <a:lstStyle/>
          <a:p>
            <a:r>
              <a:rPr lang="ru-RU" sz="1200" dirty="0"/>
              <a:t>Кроме того по разделу «Культура, кинематография» отражаются расходы на содержание отдела по культуре и делам молодежи администрации Дятьковского района (</a:t>
            </a:r>
            <a:r>
              <a:rPr lang="ru-RU" sz="1200" dirty="0" smtClean="0"/>
              <a:t>2021 </a:t>
            </a:r>
            <a:r>
              <a:rPr lang="ru-RU" sz="1200" dirty="0"/>
              <a:t>год – </a:t>
            </a:r>
            <a:r>
              <a:rPr lang="ru-RU" sz="1200" dirty="0" smtClean="0"/>
              <a:t>2 774,4 </a:t>
            </a:r>
            <a:r>
              <a:rPr lang="ru-RU" sz="1200" dirty="0"/>
              <a:t>тыс. </a:t>
            </a:r>
            <a:r>
              <a:rPr lang="ru-RU" sz="1200" dirty="0" smtClean="0"/>
              <a:t>руб.)</a:t>
            </a:r>
            <a:endParaRPr lang="ru-RU" sz="1200" dirty="0"/>
          </a:p>
        </p:txBody>
      </p:sp>
    </p:spTree>
    <p:extLst>
      <p:ext uri="{BB962C8B-B14F-4D97-AF65-F5344CB8AC3E}">
        <p14:creationId xmlns:p14="http://schemas.microsoft.com/office/powerpoint/2010/main" val="38499334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000" dirty="0" smtClean="0"/>
              <a:t>РАСХОДЫ БЮДЖЕТА ДЯТЬКОВСКОГО РАЙОНА НА ФИЗИЧЕСКУЮ КУЛЬТУРУ И СПОРТ</a:t>
            </a:r>
            <a:endParaRPr lang="ru-RU" sz="2000" dirty="0"/>
          </a:p>
        </p:txBody>
      </p:sp>
      <p:sp>
        <p:nvSpPr>
          <p:cNvPr id="3" name="AutoShape 2" descr="https://www.aum.news/system/user_files/Images/2017-IV/Depositphotos_19085613_original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1" name="AutoShape 4" descr="https://www.aum.news/system/user_files/Images/2017-IV/Depositphotos_19085613_original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" name="AutoShape 6" descr="https://www.aum.news/system/user_files/Images/2017-IV/Depositphotos_19085613_original.jpg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36" name="Picture 12" descr="https://static-openask-com.s3.amazonaws.com/content/images/tests/large/463_test.jpg"/>
          <p:cNvPicPr>
            <a:picLocks noChangeAspect="1" noChangeArrowheads="1"/>
          </p:cNvPicPr>
          <p:nvPr/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3" y="1052612"/>
            <a:ext cx="8929237" cy="44646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Скругленный прямоугольник 18"/>
          <p:cNvSpPr/>
          <p:nvPr/>
        </p:nvSpPr>
        <p:spPr>
          <a:xfrm>
            <a:off x="107504" y="1052736"/>
            <a:ext cx="8928992" cy="864096"/>
          </a:xfrm>
          <a:prstGeom prst="roundRect">
            <a:avLst/>
          </a:prstGeom>
          <a:solidFill>
            <a:schemeClr val="bg1">
              <a:lumMod val="85000"/>
              <a:alpha val="60000"/>
            </a:schemeClr>
          </a:solidFill>
          <a:ln>
            <a:noFill/>
          </a:ln>
        </p:spPr>
        <p:txBody>
          <a:bodyPr wrap="square" anchor="ctr">
            <a:noAutofit/>
          </a:bodyPr>
          <a:lstStyle/>
          <a:p>
            <a:pPr algn="ctr"/>
            <a:r>
              <a:rPr lang="ru-RU" sz="2800" b="1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2021 год – 40 811,6тыс</a:t>
            </a:r>
            <a:r>
              <a:rPr lang="ru-RU" sz="2800" b="1" dirty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800" b="1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руб</a:t>
            </a:r>
            <a:r>
              <a:rPr lang="ru-RU" sz="1600" b="1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1600" b="1" dirty="0">
              <a:solidFill>
                <a:schemeClr val="accent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107504" y="4365104"/>
            <a:ext cx="8928992" cy="1152128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7" name="Схема 6"/>
          <p:cNvGraphicFramePr/>
          <p:nvPr>
            <p:extLst>
              <p:ext uri="{D42A27DB-BD31-4B8C-83A1-F6EECF244321}">
                <p14:modId xmlns:p14="http://schemas.microsoft.com/office/powerpoint/2010/main" val="2525190306"/>
              </p:ext>
            </p:extLst>
          </p:nvPr>
        </p:nvGraphicFramePr>
        <p:xfrm>
          <a:off x="323528" y="2060848"/>
          <a:ext cx="8568952" cy="45365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5223517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ИСПОЛНЕНИЕ БЮДЖЕТА</a:t>
            </a:r>
          </a:p>
        </p:txBody>
      </p:sp>
      <p:sp>
        <p:nvSpPr>
          <p:cNvPr id="3" name="Объект 2"/>
          <p:cNvSpPr txBox="1">
            <a:spLocks/>
          </p:cNvSpPr>
          <p:nvPr/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buFontTx/>
              <a:buNone/>
            </a:pPr>
            <a:r>
              <a:rPr lang="ru-RU" sz="2000" kern="0" dirty="0" smtClean="0"/>
              <a:t>Исполнение бюджета – один из этапов бюджетного процесса, который начинается после принятия решения о бюджете Дятьковского района представительным органом муниципального образования и осуществляется с 1 января по 31 декабря финансового года.</a:t>
            </a:r>
          </a:p>
          <a:p>
            <a:endParaRPr lang="ru-RU" sz="2000" kern="0" dirty="0"/>
          </a:p>
        </p:txBody>
      </p:sp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2045689"/>
              </p:ext>
            </p:extLst>
          </p:nvPr>
        </p:nvGraphicFramePr>
        <p:xfrm>
          <a:off x="0" y="3212976"/>
          <a:ext cx="9142178" cy="302433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1969085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ttp://ekburg.tv/uploads/56d7074832e1b60851491814/dengi.jpg"/>
          <p:cNvPicPr>
            <a:picLocks noChangeAspect="1" noChangeArrowheads="1"/>
          </p:cNvPicPr>
          <p:nvPr/>
        </p:nvPicPr>
        <p:blipFill rotWithShape="1"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288"/>
          <a:stretch/>
        </p:blipFill>
        <p:spPr bwMode="auto">
          <a:xfrm>
            <a:off x="0" y="2064474"/>
            <a:ext cx="9144000" cy="48164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0" y="2064474"/>
            <a:ext cx="9144000" cy="4816445"/>
          </a:xfrm>
          <a:prstGeom prst="rect">
            <a:avLst/>
          </a:prstGeom>
          <a:gradFill>
            <a:gsLst>
              <a:gs pos="0">
                <a:schemeClr val="bg1"/>
              </a:gs>
              <a:gs pos="90000">
                <a:srgbClr val="FFFFFF">
                  <a:alpha val="0"/>
                </a:srgbClr>
              </a:gs>
              <a:gs pos="49000">
                <a:schemeClr val="bg1">
                  <a:alpha val="30000"/>
                </a:schemeClr>
              </a:gs>
              <a:gs pos="100000">
                <a:schemeClr val="bg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000" dirty="0" smtClean="0"/>
              <a:t>ИСТОЧНИКИ ФИНАНСИРОВАНИЯ ДЕФИЦИТА БЮДЖЕТА ДЯТЬКОВСКОГО РАЙОНА </a:t>
            </a:r>
            <a:endParaRPr lang="ru-RU" sz="2000" dirty="0"/>
          </a:p>
        </p:txBody>
      </p:sp>
      <p:sp>
        <p:nvSpPr>
          <p:cNvPr id="7" name="Объект 2"/>
          <p:cNvSpPr>
            <a:spLocks noGrp="1"/>
          </p:cNvSpPr>
          <p:nvPr>
            <p:ph idx="1"/>
          </p:nvPr>
        </p:nvSpPr>
        <p:spPr>
          <a:xfrm>
            <a:off x="341459" y="1412776"/>
            <a:ext cx="8461082" cy="1584176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Бюджет  Дятьковского района за 2021 </a:t>
            </a: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год исполнен 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превышением 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доходов над расходами, </a:t>
            </a: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т.е. с 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профицитом.</a:t>
            </a:r>
            <a:endParaRPr lang="ru-RU" dirty="0" smtClean="0">
              <a:solidFill>
                <a:srgbClr val="22222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>
              <a:solidFill>
                <a:srgbClr val="22222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744490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000" dirty="0"/>
              <a:t>АНАЛИЗ ИСПОЛНЕНИЯ ИСТОЧНИКОВ ФИНАНСИРОВАНИЯ ДЕФИЦИТА БЮДЖЕТА ДЯТЬКОВСКОГО РАЙОНА ЗА </a:t>
            </a:r>
            <a:r>
              <a:rPr lang="ru-RU" sz="2000" dirty="0" smtClean="0"/>
              <a:t>2021 </a:t>
            </a:r>
            <a:r>
              <a:rPr lang="ru-RU" sz="2000" dirty="0"/>
              <a:t>ГОД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7884368" y="1180080"/>
            <a:ext cx="107112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ru-RU" sz="1400" dirty="0"/>
              <a:t>(ТЫС. РУБ.)</a:t>
            </a: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82956412"/>
              </p:ext>
            </p:extLst>
          </p:nvPr>
        </p:nvGraphicFramePr>
        <p:xfrm>
          <a:off x="179511" y="1540615"/>
          <a:ext cx="8775984" cy="4624689"/>
        </p:xfrm>
        <a:graphic>
          <a:graphicData uri="http://schemas.openxmlformats.org/drawingml/2006/table">
            <a:tbl>
              <a:tblPr firstRow="1" lastRow="1" bandRow="1">
                <a:tableStyleId>{5C22544A-7EE6-4342-B048-85BDC9FD1C3A}</a:tableStyleId>
              </a:tblPr>
              <a:tblGrid>
                <a:gridCol w="3746420"/>
                <a:gridCol w="1887862"/>
                <a:gridCol w="1636562"/>
                <a:gridCol w="1505140"/>
              </a:tblGrid>
              <a:tr h="64183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Наименование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Утвержденный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план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Уточненный план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Кассовое исполнение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64183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</a:rPr>
                        <a:t>Кредиты кредитных организаций в валюте Российской Федерации, в том числе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 smtClean="0">
                          <a:effectLst/>
                        </a:rPr>
                        <a:t>0,00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 smtClean="0">
                          <a:effectLst/>
                          <a:latin typeface="+mn-lt"/>
                          <a:ea typeface="+mn-ea"/>
                        </a:rPr>
                        <a:t>-1 000,0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 smtClean="0">
                          <a:effectLst/>
                          <a:latin typeface="+mn-lt"/>
                          <a:ea typeface="+mn-ea"/>
                        </a:rPr>
                        <a:t>-1 000,0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320918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</a:rPr>
                        <a:t>Получение кредитов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 smtClean="0">
                          <a:effectLst/>
                        </a:rPr>
                        <a:t>25 000,0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 smtClean="0">
                          <a:effectLst/>
                        </a:rPr>
                        <a:t>25</a:t>
                      </a:r>
                      <a:r>
                        <a:rPr lang="ru-RU" sz="1300" dirty="0">
                          <a:effectLst/>
                        </a:rPr>
                        <a:t> 000,0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 smtClean="0">
                          <a:effectLst/>
                        </a:rPr>
                        <a:t>25</a:t>
                      </a:r>
                      <a:r>
                        <a:rPr lang="ru-RU" sz="1300" dirty="0">
                          <a:effectLst/>
                        </a:rPr>
                        <a:t> 000,0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320918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</a:rPr>
                        <a:t>Погашение кредитов</a:t>
                      </a:r>
                      <a:endParaRPr lang="ru-RU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</a:rPr>
                        <a:t>-</a:t>
                      </a:r>
                      <a:r>
                        <a:rPr lang="ru-RU" sz="1300" dirty="0" smtClean="0">
                          <a:effectLst/>
                        </a:rPr>
                        <a:t>25</a:t>
                      </a:r>
                      <a:r>
                        <a:rPr lang="ru-RU" sz="1300" dirty="0">
                          <a:effectLst/>
                        </a:rPr>
                        <a:t> </a:t>
                      </a:r>
                      <a:r>
                        <a:rPr lang="ru-RU" sz="1300" dirty="0" smtClean="0">
                          <a:effectLst/>
                        </a:rPr>
                        <a:t>000,0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</a:rPr>
                        <a:t>-</a:t>
                      </a:r>
                      <a:r>
                        <a:rPr lang="ru-RU" sz="1300" dirty="0" smtClean="0">
                          <a:effectLst/>
                        </a:rPr>
                        <a:t>26</a:t>
                      </a:r>
                      <a:r>
                        <a:rPr lang="ru-RU" sz="1300" dirty="0">
                          <a:effectLst/>
                        </a:rPr>
                        <a:t> </a:t>
                      </a:r>
                      <a:r>
                        <a:rPr lang="ru-RU" sz="1300" dirty="0" smtClean="0">
                          <a:effectLst/>
                        </a:rPr>
                        <a:t>000,0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</a:rPr>
                        <a:t>-</a:t>
                      </a:r>
                      <a:r>
                        <a:rPr lang="ru-RU" sz="1300" dirty="0" smtClean="0">
                          <a:effectLst/>
                        </a:rPr>
                        <a:t>26</a:t>
                      </a:r>
                      <a:r>
                        <a:rPr lang="ru-RU" sz="1300" baseline="0" dirty="0" smtClean="0">
                          <a:effectLst/>
                        </a:rPr>
                        <a:t> 000</a:t>
                      </a:r>
                      <a:r>
                        <a:rPr lang="ru-RU" sz="1300" dirty="0" smtClean="0">
                          <a:effectLst/>
                        </a:rPr>
                        <a:t>,0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64183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</a:rPr>
                        <a:t>Бюджетные кредиты от других бюджетов бюджетной системы Российской Федерации</a:t>
                      </a:r>
                      <a:endParaRPr lang="ru-RU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 smtClean="0">
                          <a:effectLst/>
                        </a:rPr>
                        <a:t>0,00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 smtClean="0">
                          <a:effectLst/>
                        </a:rPr>
                        <a:t>0,00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 smtClean="0">
                          <a:effectLst/>
                        </a:rPr>
                        <a:t>0,00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320918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</a:rPr>
                        <a:t>Получение кредитов</a:t>
                      </a:r>
                      <a:endParaRPr lang="ru-RU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 smtClean="0">
                          <a:effectLst/>
                        </a:rPr>
                        <a:t>0,00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 smtClean="0">
                          <a:effectLst/>
                        </a:rPr>
                        <a:t>0,00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 smtClean="0">
                          <a:effectLst/>
                        </a:rPr>
                        <a:t>0,00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320918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</a:rPr>
                        <a:t>Погашение кредитов</a:t>
                      </a:r>
                      <a:endParaRPr lang="ru-RU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 smtClean="0">
                          <a:effectLst/>
                        </a:rPr>
                        <a:t>0,00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 smtClean="0">
                          <a:effectLst/>
                        </a:rPr>
                        <a:t>0,00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 smtClean="0">
                          <a:effectLst/>
                        </a:rPr>
                        <a:t>0,00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64183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</a:rPr>
                        <a:t>Изменение остатков средств на счетах по учету средств бюджета</a:t>
                      </a:r>
                      <a:endParaRPr lang="ru-RU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 smtClean="0">
                          <a:effectLst/>
                        </a:rPr>
                        <a:t>0,00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baseline="0" dirty="0" smtClean="0">
                          <a:effectLst/>
                          <a:latin typeface="+mn-lt"/>
                          <a:ea typeface="+mn-ea"/>
                        </a:rPr>
                        <a:t>9 315,2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 smtClean="0">
                          <a:effectLst/>
                          <a:latin typeface="+mn-lt"/>
                          <a:ea typeface="+mn-ea"/>
                        </a:rPr>
                        <a:t>-</a:t>
                      </a:r>
                      <a:r>
                        <a:rPr lang="ru-RU" sz="1300" baseline="0" dirty="0" smtClean="0">
                          <a:effectLst/>
                          <a:latin typeface="+mn-lt"/>
                          <a:ea typeface="+mn-ea"/>
                        </a:rPr>
                        <a:t> 4 354,2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773673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Итого источников внутреннего финансирования дефицита бюджета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0,00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+mn-lt"/>
                          <a:ea typeface="+mn-ea"/>
                        </a:rPr>
                        <a:t>8</a:t>
                      </a:r>
                      <a:r>
                        <a:rPr lang="ru-RU" sz="1400" baseline="0" dirty="0" smtClean="0">
                          <a:effectLst/>
                          <a:latin typeface="+mn-lt"/>
                          <a:ea typeface="+mn-ea"/>
                        </a:rPr>
                        <a:t> 315,2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+mn-lt"/>
                          <a:ea typeface="+mn-ea"/>
                        </a:rPr>
                        <a:t>-</a:t>
                      </a:r>
                      <a:r>
                        <a:rPr lang="ru-RU" sz="1400" baseline="0" dirty="0" smtClean="0">
                          <a:effectLst/>
                          <a:latin typeface="+mn-lt"/>
                          <a:ea typeface="+mn-ea"/>
                        </a:rPr>
                        <a:t> 5 354,2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281100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000" dirty="0"/>
              <a:t>ОБЪЕМ И СТРУКТУРА МУНИЦИПАЛЬНОГО ДОЛГА ДЯТЬКОВСКОГО РАЙОНА</a:t>
            </a:r>
          </a:p>
        </p:txBody>
      </p:sp>
      <p:sp>
        <p:nvSpPr>
          <p:cNvPr id="5" name="Загнутый угол 4"/>
          <p:cNvSpPr/>
          <p:nvPr/>
        </p:nvSpPr>
        <p:spPr>
          <a:xfrm>
            <a:off x="414661" y="6021288"/>
            <a:ext cx="8352927" cy="548104"/>
          </a:xfrm>
          <a:prstGeom prst="foldedCorner">
            <a:avLst>
              <a:gd name="adj" fmla="val 38670"/>
            </a:avLst>
          </a:prstGeom>
          <a:solidFill>
            <a:schemeClr val="bg1">
              <a:lumMod val="95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anchor="ctr">
            <a:spAutoFit/>
          </a:bodyPr>
          <a:lstStyle/>
          <a:p>
            <a:pPr algn="ctr"/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Объем муниципального долга  1 января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2022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года составил на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24 000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тыс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. рублей.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7696462" y="1269583"/>
            <a:ext cx="107112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ru-RU" sz="1400" dirty="0"/>
              <a:t>(ТЫС. РУБ.)</a:t>
            </a:r>
          </a:p>
        </p:txBody>
      </p:sp>
      <p:graphicFrame>
        <p:nvGraphicFramePr>
          <p:cNvPr id="7" name="Диаграмма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098237426"/>
              </p:ext>
            </p:extLst>
          </p:nvPr>
        </p:nvGraphicFramePr>
        <p:xfrm>
          <a:off x="414663" y="1124744"/>
          <a:ext cx="8352926" cy="47525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0" name="Прямоугольник 9"/>
          <p:cNvSpPr/>
          <p:nvPr/>
        </p:nvSpPr>
        <p:spPr>
          <a:xfrm>
            <a:off x="414660" y="5975569"/>
            <a:ext cx="8352927" cy="45719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171995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000" dirty="0"/>
              <a:t>БЮДЖЕТНЫЕ ПОКАЗАТЕЛИ И МУНИЦИПАЛЬНЫЙ ДОЛГ</a:t>
            </a:r>
          </a:p>
        </p:txBody>
      </p:sp>
      <p:pic>
        <p:nvPicPr>
          <p:cNvPr id="4" name="Picture 2" descr="http://img.ppt.ru/img/ddd0c20593be72a9a5b3dd232c113995.jpg"/>
          <p:cNvPicPr>
            <a:picLocks noChangeAspect="1" noChangeArrowheads="1"/>
          </p:cNvPicPr>
          <p:nvPr/>
        </p:nvPicPr>
        <p:blipFill rotWithShape="1"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734" b="17988"/>
          <a:stretch/>
        </p:blipFill>
        <p:spPr bwMode="auto">
          <a:xfrm>
            <a:off x="5643226" y="1608569"/>
            <a:ext cx="3500774" cy="52494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5643226" y="1608569"/>
            <a:ext cx="720080" cy="5249431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bg1">
                  <a:alpha val="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 rot="5400000">
            <a:off x="7128823" y="122972"/>
            <a:ext cx="529580" cy="3500774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bg1">
                  <a:alpha val="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107504" y="1812811"/>
            <a:ext cx="5823754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/>
              <a:t>В </a:t>
            </a:r>
            <a:r>
              <a:rPr lang="ru-RU" sz="1600" dirty="0"/>
              <a:t>течение </a:t>
            </a:r>
            <a:r>
              <a:rPr lang="ru-RU" sz="1600" dirty="0" smtClean="0"/>
              <a:t>2021 </a:t>
            </a:r>
            <a:r>
              <a:rPr lang="ru-RU" sz="1600" dirty="0"/>
              <a:t>года с целью погашения  долговых обязательств Дятьковского района  были привлечены средства в виде кредитов от кредитных организаций в сумме </a:t>
            </a:r>
            <a:r>
              <a:rPr lang="ru-RU" sz="1600" dirty="0" smtClean="0"/>
              <a:t>25 </a:t>
            </a:r>
            <a:r>
              <a:rPr lang="ru-RU" sz="1600" dirty="0"/>
              <a:t>000,0 тыс. рублей (100 процентов от плана). </a:t>
            </a:r>
            <a:endParaRPr lang="ru-RU" sz="1600" dirty="0" smtClean="0"/>
          </a:p>
          <a:p>
            <a:endParaRPr lang="ru-RU" sz="1600" dirty="0"/>
          </a:p>
          <a:p>
            <a:r>
              <a:rPr lang="ru-RU" sz="1600" dirty="0" smtClean="0"/>
              <a:t>Обязательства </a:t>
            </a:r>
            <a:r>
              <a:rPr lang="ru-RU" sz="1600" dirty="0"/>
              <a:t>по погашению кредитов по кредитным договорам, заключенным от имени </a:t>
            </a:r>
            <a:r>
              <a:rPr lang="ru-RU" sz="1600" dirty="0" smtClean="0"/>
              <a:t>Дятьковского муниципального района </a:t>
            </a:r>
            <a:r>
              <a:rPr lang="ru-RU" sz="1600" dirty="0"/>
              <a:t>в отчетном периоде исполнены в объеме </a:t>
            </a:r>
            <a:r>
              <a:rPr lang="ru-RU" sz="1600" dirty="0" smtClean="0"/>
              <a:t>26 000 </a:t>
            </a:r>
            <a:r>
              <a:rPr lang="ru-RU" sz="1600" dirty="0"/>
              <a:t>тыс. рублей (100 процентов), из них:</a:t>
            </a:r>
          </a:p>
          <a:p>
            <a:r>
              <a:rPr lang="ru-RU" sz="1600" dirty="0"/>
              <a:t>- погашение кредитов кредитных организаций в </a:t>
            </a:r>
            <a:r>
              <a:rPr lang="ru-RU" sz="1600" dirty="0" smtClean="0"/>
              <a:t>объеме   26 000,0 </a:t>
            </a:r>
            <a:r>
              <a:rPr lang="ru-RU" sz="1600" dirty="0"/>
              <a:t>тыс. рублей (100 процентов</a:t>
            </a:r>
            <a:r>
              <a:rPr lang="ru-RU" sz="1600" dirty="0" smtClean="0"/>
              <a:t>).</a:t>
            </a:r>
            <a:endParaRPr lang="ru-RU" sz="1600" dirty="0"/>
          </a:p>
          <a:p>
            <a:endParaRPr lang="ru-RU" sz="1600" dirty="0" smtClean="0"/>
          </a:p>
          <a:p>
            <a:r>
              <a:rPr lang="ru-RU" sz="1600" dirty="0" smtClean="0"/>
              <a:t>Бюджетные </a:t>
            </a:r>
            <a:r>
              <a:rPr lang="ru-RU" sz="1600" dirty="0"/>
              <a:t>кредиты юридическим лицам и муниципальные гарантии в </a:t>
            </a:r>
            <a:r>
              <a:rPr lang="ru-RU" sz="1600" dirty="0" smtClean="0"/>
              <a:t>2021 </a:t>
            </a:r>
            <a:r>
              <a:rPr lang="ru-RU" sz="1600" dirty="0"/>
              <a:t>году не  предоставлялись.</a:t>
            </a:r>
          </a:p>
        </p:txBody>
      </p:sp>
    </p:spTree>
    <p:extLst>
      <p:ext uri="{BB962C8B-B14F-4D97-AF65-F5344CB8AC3E}">
        <p14:creationId xmlns:p14="http://schemas.microsoft.com/office/powerpoint/2010/main" val="33883682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000" dirty="0" smtClean="0"/>
              <a:t>ИНФОРМАЦИОННЫЕ РЕСУРСЫ</a:t>
            </a:r>
            <a:endParaRPr lang="ru-RU" sz="2000" dirty="0"/>
          </a:p>
        </p:txBody>
      </p:sp>
      <p:pic>
        <p:nvPicPr>
          <p:cNvPr id="4" name="Picture 4" descr="http://4.bp.blogspot.com/-NHXG1z22dBI/VQaN2hAkepI/AAAAAAAAEXk/52jZ_gEK5fg/s1600/VhYC6a44rOw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91186" y="3356992"/>
            <a:ext cx="5252814" cy="35018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3891186" y="3048868"/>
            <a:ext cx="2857500" cy="3809132"/>
          </a:xfrm>
          <a:prstGeom prst="rect">
            <a:avLst/>
          </a:prstGeom>
          <a:gradFill>
            <a:gsLst>
              <a:gs pos="25000">
                <a:schemeClr val="bg1"/>
              </a:gs>
              <a:gs pos="100000">
                <a:schemeClr val="bg1">
                  <a:alpha val="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 rot="5400000">
            <a:off x="6173465" y="612527"/>
            <a:ext cx="226070" cy="5715000"/>
          </a:xfrm>
          <a:prstGeom prst="rect">
            <a:avLst/>
          </a:prstGeom>
          <a:gradFill>
            <a:gsLst>
              <a:gs pos="25000">
                <a:schemeClr val="bg1"/>
              </a:gs>
              <a:gs pos="100000">
                <a:schemeClr val="bg1">
                  <a:alpha val="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0" y="1568633"/>
            <a:ext cx="6012160" cy="526297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002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buFont typeface="Wingdings" pitchFamily="2" charset="2"/>
              <a:buChar char="v"/>
            </a:pP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www.budget.gov.ru</a:t>
            </a:r>
            <a:r>
              <a:rPr lang="ru-RU" sz="14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– единый портал бюджетной системы Российской Федерации;</a:t>
            </a:r>
          </a:p>
          <a:p>
            <a:endParaRPr lang="ru-RU" sz="140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v"/>
            </a:pPr>
            <a:r>
              <a:rPr lang="ru-RU" sz="14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www.minfin.ru </a:t>
            </a:r>
            <a:r>
              <a:rPr lang="ru-RU" sz="14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– официальный сайт Министерства финансов Российской Федерации;</a:t>
            </a:r>
          </a:p>
          <a:p>
            <a:pPr>
              <a:buFont typeface="Wingdings" pitchFamily="2" charset="2"/>
              <a:buChar char="v"/>
            </a:pPr>
            <a:endParaRPr lang="ru-RU" sz="140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v"/>
            </a:pPr>
            <a:r>
              <a:rPr lang="ru-RU" sz="1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fz-83.ru </a:t>
            </a:r>
            <a:r>
              <a:rPr lang="ru-RU" sz="14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– информационно-аналитический ресурс о  реализации положений Федерального закона от 8 мая 2010 года № 83-ФЗ «О внесении изменений в отдельные законодательные акты Российской Федерации в связи с совершенствованием правового положения государственных (муниципальных) учреждений» в субъектах Российской Федерации;</a:t>
            </a:r>
          </a:p>
          <a:p>
            <a:endParaRPr lang="ru-RU" sz="140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v"/>
            </a:pPr>
            <a:r>
              <a:rPr lang="ru-RU" sz="1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budget.</a:t>
            </a:r>
            <a:r>
              <a:rPr lang="ru-RU" sz="1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bryanskoblfin.ru </a:t>
            </a:r>
            <a:r>
              <a:rPr lang="ru-RU" sz="14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– единый портал  бюджетной системы Брянской области;</a:t>
            </a:r>
          </a:p>
          <a:p>
            <a:pPr>
              <a:buFont typeface="Wingdings" pitchFamily="2" charset="2"/>
              <a:buChar char="v"/>
            </a:pPr>
            <a:endParaRPr lang="ru-RU" sz="140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v"/>
            </a:pPr>
            <a:r>
              <a:rPr lang="ru-RU" sz="1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www.bus.gov.ru </a:t>
            </a:r>
            <a:r>
              <a:rPr lang="ru-RU" sz="14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– официальный сайт раскрытия информации о деятельности государственных (муниципальных) учреждений;</a:t>
            </a:r>
          </a:p>
          <a:p>
            <a:pPr>
              <a:buFont typeface="Wingdings" pitchFamily="2" charset="2"/>
              <a:buChar char="v"/>
            </a:pPr>
            <a:endParaRPr lang="ru-RU" sz="140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v"/>
            </a:pPr>
            <a:r>
              <a:rPr lang="ru-RU" sz="14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www.roskazna.ru</a:t>
            </a:r>
            <a:r>
              <a:rPr lang="ru-RU" sz="14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– официальный сайт Федерального казначейства;</a:t>
            </a:r>
          </a:p>
          <a:p>
            <a:endParaRPr lang="ru-RU" sz="140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v"/>
            </a:pPr>
            <a:r>
              <a:rPr lang="ru-RU" sz="1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www.r32.nalog.ru</a:t>
            </a:r>
            <a:r>
              <a:rPr lang="ru-RU" sz="1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- управление федеральной налоговой службы по Брянской области;</a:t>
            </a:r>
          </a:p>
          <a:p>
            <a:pPr>
              <a:buFont typeface="Wingdings" pitchFamily="2" charset="2"/>
              <a:buChar char="v"/>
            </a:pPr>
            <a:endParaRPr lang="ru-RU" sz="140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v"/>
            </a:pPr>
            <a:r>
              <a:rPr lang="ru-RU" sz="14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admindtk.ru</a:t>
            </a:r>
            <a:r>
              <a:rPr lang="ru-RU" sz="14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- официальный  сайт  </a:t>
            </a:r>
            <a:r>
              <a:rPr lang="ru-RU" sz="14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администрации Дятьковского </a:t>
            </a:r>
            <a:r>
              <a:rPr lang="ru-RU" sz="14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района</a:t>
            </a: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4067437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000" dirty="0" smtClean="0"/>
              <a:t>КОНТАКТНАЯ ИНФОРМАЦИЯ</a:t>
            </a:r>
            <a:endParaRPr lang="ru-RU" sz="20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0" y="1916832"/>
            <a:ext cx="9144000" cy="424847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Picture 6" descr="http://dyatkovo-info.narod.ru/images/foto/gorod/admin_rajon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95936" y="2204864"/>
            <a:ext cx="4780819" cy="358561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Прямоугольник 5"/>
          <p:cNvSpPr/>
          <p:nvPr/>
        </p:nvSpPr>
        <p:spPr>
          <a:xfrm>
            <a:off x="179512" y="2199978"/>
            <a:ext cx="381642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Информация подготовлена 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финансовым управлением администрации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Дятьковского района </a:t>
            </a:r>
          </a:p>
          <a:p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ул. Ленина, д. 141 «А», г. Дятьково, 242600, </a:t>
            </a:r>
          </a:p>
          <a:p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тел. (48333) 3-37-19, факс (84333) 3-25-35, </a:t>
            </a:r>
          </a:p>
          <a:p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E-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mail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: dohod2014@yandex.ru 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323528" y="3993136"/>
            <a:ext cx="352839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Режим работы: </a:t>
            </a:r>
          </a:p>
          <a:p>
            <a:pPr marL="285750" indent="-285750">
              <a:buFont typeface="Wingdings" pitchFamily="2" charset="2"/>
              <a:buChar char="v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понедельник - четверг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 8.30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до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17.45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marL="285750" indent="-285750">
              <a:buFont typeface="Wingdings" pitchFamily="2" charset="2"/>
              <a:buChar char="v"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пятница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 8.30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до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16.30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marL="285750" indent="-285750">
              <a:buFont typeface="Wingdings" pitchFamily="2" charset="2"/>
              <a:buChar char="v"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суббота-воскресенье выходной</a:t>
            </a:r>
          </a:p>
        </p:txBody>
      </p:sp>
    </p:spTree>
    <p:extLst>
      <p:ext uri="{BB962C8B-B14F-4D97-AF65-F5344CB8AC3E}">
        <p14:creationId xmlns:p14="http://schemas.microsoft.com/office/powerpoint/2010/main" val="33154011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188640"/>
            <a:ext cx="8147248" cy="679723"/>
          </a:xfrm>
        </p:spPr>
        <p:txBody>
          <a:bodyPr/>
          <a:lstStyle/>
          <a:p>
            <a:r>
              <a:rPr lang="ru-RU" sz="1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РАЗЛИЧАЮТ ИСПОЛНЕНИЕ БЮДЖЕТА ПО ДОХОДАМ </a:t>
            </a:r>
            <a:br>
              <a:rPr lang="ru-RU" sz="1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1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 ИСПОЛНЕНИЕ БЮДЖЕТА ПО РАСХОДАМ </a:t>
            </a:r>
            <a:br>
              <a:rPr lang="ru-RU" sz="1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endParaRPr lang="ru-RU" sz="1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val="2864277944"/>
              </p:ext>
            </p:extLst>
          </p:nvPr>
        </p:nvGraphicFramePr>
        <p:xfrm>
          <a:off x="0" y="1486525"/>
          <a:ext cx="9145488" cy="33123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139216" y="5157192"/>
            <a:ext cx="878497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>
                <a:latin typeface="Times New Roman" pitchFamily="18" charset="0"/>
                <a:cs typeface="Times New Roman" pitchFamily="18" charset="0"/>
              </a:rPr>
              <a:t>В процессе исполнения бюджета большое значение приобретает сбалансированность доходов и расходов. Если доходы превышают расходы, возникает профицит. В случае превышения  расходов над доходами возникает дефицит. Дефицит покрывается источниками финансирования дефицита </a:t>
            </a:r>
          </a:p>
        </p:txBody>
      </p:sp>
    </p:spTree>
    <p:extLst>
      <p:ext uri="{BB962C8B-B14F-4D97-AF65-F5344CB8AC3E}">
        <p14:creationId xmlns:p14="http://schemas.microsoft.com/office/powerpoint/2010/main" val="29731605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497" y="1320354"/>
            <a:ext cx="8928992" cy="53707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" indent="0" algn="just">
              <a:buNone/>
            </a:pPr>
            <a:r>
              <a:rPr lang="ru-RU" sz="1250" dirty="0">
                <a:latin typeface="Times New Roman" pitchFamily="18" charset="0"/>
                <a:cs typeface="Times New Roman" pitchFamily="18" charset="0"/>
              </a:rPr>
              <a:t>Исполнение бюджета Дятьковского района организуется финансовым управлением администрации Дятьковского района на основе сводной бюджетной росписи и кассового плана. </a:t>
            </a:r>
          </a:p>
          <a:p>
            <a:pPr marL="45720" indent="0" algn="just">
              <a:buNone/>
            </a:pPr>
            <a:r>
              <a:rPr lang="ru-RU" sz="1250" dirty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1250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Сводная бюджетная роспись</a:t>
            </a:r>
            <a:r>
              <a:rPr lang="ru-RU" sz="125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50" dirty="0">
                <a:latin typeface="Times New Roman" pitchFamily="18" charset="0"/>
                <a:cs typeface="Times New Roman" pitchFamily="18" charset="0"/>
              </a:rPr>
              <a:t>- документ, который составляется финансовым управлением администрации Дятьковского района на основании решения о бюджете и ведется в целях организации исполнения бюджета по расходам бюджета и источникам финансирования дефицита бюджета. В сводной бюджетной росписи отражается распределение расходов бюджета по кодам бюджетной классификации. </a:t>
            </a:r>
          </a:p>
          <a:p>
            <a:pPr marL="45720" indent="0" algn="just">
              <a:buNone/>
            </a:pPr>
            <a:r>
              <a:rPr lang="ru-RU" sz="1250" dirty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1250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Кассовый план</a:t>
            </a:r>
            <a:r>
              <a:rPr lang="ru-RU" sz="125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50" dirty="0">
                <a:latin typeface="Times New Roman" pitchFamily="18" charset="0"/>
                <a:cs typeface="Times New Roman" pitchFamily="18" charset="0"/>
              </a:rPr>
              <a:t>– это прогноз кассовых поступлений в бюджет и кассовых выплат из бюджета, который используется для определения потребности в денежных средствах на едином счете бюджета в любой период для своевременной и полной оплаты бюджетных обязательств. </a:t>
            </a:r>
          </a:p>
          <a:p>
            <a:pPr marL="45720" indent="0" algn="just">
              <a:buNone/>
            </a:pPr>
            <a:r>
              <a:rPr lang="ru-RU" sz="1250" dirty="0">
                <a:latin typeface="Times New Roman" pitchFamily="18" charset="0"/>
                <a:cs typeface="Times New Roman" pitchFamily="18" charset="0"/>
              </a:rPr>
              <a:t>	Одновременно  с показателями сводной  бюджетной росписи получателям  бюджетных средств утверждаются лимиты бюджетных обязательств, в пределах которых они могут заключать муниципальные контракты и иные договоры и расходовать бюджетные средства (на выплату заработной  платы, оплату командировочных  расходов,  на оплату коммунальных,  транспортных и прочих  услуг, на приобретение материальных ресурсов и другие расходы). </a:t>
            </a:r>
          </a:p>
          <a:p>
            <a:pPr marL="45720" indent="0" algn="just">
              <a:buNone/>
            </a:pPr>
            <a:r>
              <a:rPr lang="ru-RU" sz="1250" dirty="0">
                <a:latin typeface="Times New Roman" pitchFamily="18" charset="0"/>
                <a:cs typeface="Times New Roman" pitchFamily="18" charset="0"/>
              </a:rPr>
              <a:t>	Бюджетный процесс завершается составлением и утверждением </a:t>
            </a:r>
            <a:r>
              <a:rPr lang="ru-RU" sz="125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отчета об исполнении бюджета </a:t>
            </a:r>
            <a:r>
              <a:rPr lang="ru-RU" sz="1250" dirty="0">
                <a:latin typeface="Times New Roman" pitchFamily="18" charset="0"/>
                <a:cs typeface="Times New Roman" pitchFamily="18" charset="0"/>
              </a:rPr>
              <a:t>- подведением итогов исполнения бюджета по окончании финансового года. </a:t>
            </a:r>
          </a:p>
          <a:p>
            <a:pPr marL="45720" indent="0" algn="just">
              <a:buNone/>
            </a:pPr>
            <a:r>
              <a:rPr lang="ru-RU" sz="1250" dirty="0">
                <a:latin typeface="Times New Roman" pitchFamily="18" charset="0"/>
                <a:cs typeface="Times New Roman" pitchFamily="18" charset="0"/>
              </a:rPr>
              <a:t>	Составляет отчет об исполнении бюджета Дятьковского района финансовое управление администрации Дятьковского района.</a:t>
            </a:r>
          </a:p>
          <a:p>
            <a:pPr marL="45720" indent="0" algn="just">
              <a:buNone/>
            </a:pPr>
            <a:r>
              <a:rPr lang="ru-RU" sz="1250" dirty="0">
                <a:latin typeface="Times New Roman" pitchFamily="18" charset="0"/>
                <a:cs typeface="Times New Roman" pitchFamily="18" charset="0"/>
              </a:rPr>
              <a:t>	До его рассмотрения в представительном органе, годовой отчет об исполнении бюджета подлежит внешней проверке, которая осуществляется Контрольно-счетной палатой администрации Дятьковского района. По результатам внешней проверки Контрольно-счетная палата администрации Дятьковского района готовит заключение на годовой отчет об исполнении бюджета. </a:t>
            </a:r>
          </a:p>
          <a:p>
            <a:pPr marL="45720" indent="0" algn="just">
              <a:buNone/>
            </a:pPr>
            <a:r>
              <a:rPr lang="ru-RU" sz="1250" dirty="0">
                <a:latin typeface="Times New Roman" pitchFamily="18" charset="0"/>
                <a:cs typeface="Times New Roman" pitchFamily="18" charset="0"/>
              </a:rPr>
              <a:t>	Годовой отчет об исполнении бюджета за отчетный финансовый год представляется администрацией Дятьковского района на рассмотрение в Дятьковский районный Совет народных депутатов не позднее 1 мая текущего года. </a:t>
            </a:r>
          </a:p>
          <a:p>
            <a:pPr marL="45720" indent="0" algn="just">
              <a:buNone/>
            </a:pPr>
            <a:r>
              <a:rPr lang="ru-RU" sz="1250" dirty="0">
                <a:latin typeface="Times New Roman" pitchFamily="18" charset="0"/>
                <a:cs typeface="Times New Roman" pitchFamily="18" charset="0"/>
              </a:rPr>
              <a:t>	Годовой отчет об исполнении бюджета Дятьковского района утверждается решением Дятьковского районного Совета народных депутатов об исполнении бюджета Дятьковского района с указанием общего объема доходов, расходов и дефицита (профицита) бюджета. </a:t>
            </a:r>
          </a:p>
          <a:p>
            <a:endParaRPr lang="ru-RU" dirty="0"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66419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1600" dirty="0"/>
              <a:t>ОСНОВНЫЕ ЭКОНОМИЧЕСКИЕ ПОКАЗАТЕЛИ РАЗВИТИЯ ЭКОНОМИКИ МУНИЦИПАЛЬНОГО ОБРАЗОВАНИЯ ДЯТЬКОВСКИЙ РАЙОН ЗА </a:t>
            </a:r>
            <a:r>
              <a:rPr lang="ru-RU" sz="1600" dirty="0" smtClean="0"/>
              <a:t>2021 </a:t>
            </a:r>
            <a:r>
              <a:rPr lang="ru-RU" sz="1600" dirty="0"/>
              <a:t>ГОД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 txBox="1">
            <a:spLocks/>
          </p:cNvSpPr>
          <p:nvPr/>
        </p:nvSpPr>
        <p:spPr>
          <a:xfrm>
            <a:off x="818638" y="1340768"/>
            <a:ext cx="8271474" cy="1295135"/>
          </a:xfrm>
          <a:prstGeom prst="rect">
            <a:avLst/>
          </a:prstGeom>
          <a:ln>
            <a:noFill/>
          </a:ln>
        </p:spPr>
        <p:txBody>
          <a:bodyPr tIns="18000" bIns="36000">
            <a:noAutofit/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buClr>
                <a:schemeClr val="tx2"/>
              </a:buClr>
              <a:buFont typeface="Wingdings" pitchFamily="2" charset="2"/>
              <a:buChar char="q"/>
            </a:pPr>
            <a:r>
              <a:rPr lang="ru-RU" sz="1600" kern="0" dirty="0" smtClean="0">
                <a:cs typeface="Times New Roman" pitchFamily="18" charset="0"/>
              </a:rPr>
              <a:t>55,892 тыс. чел. – численность населения </a:t>
            </a:r>
            <a:r>
              <a:rPr lang="ru-RU" sz="1600" kern="0" smtClean="0">
                <a:cs typeface="Times New Roman" pitchFamily="18" charset="0"/>
              </a:rPr>
              <a:t>на </a:t>
            </a:r>
            <a:r>
              <a:rPr lang="ru-RU" sz="1600" kern="0" smtClean="0">
                <a:cs typeface="Times New Roman" pitchFamily="18" charset="0"/>
              </a:rPr>
              <a:t>01.01.2022 </a:t>
            </a:r>
            <a:r>
              <a:rPr lang="ru-RU" sz="1600" kern="0" dirty="0" smtClean="0">
                <a:cs typeface="Times New Roman" pitchFamily="18" charset="0"/>
              </a:rPr>
              <a:t>года</a:t>
            </a:r>
          </a:p>
          <a:p>
            <a:pPr>
              <a:buClr>
                <a:schemeClr val="tx2"/>
              </a:buClr>
              <a:buFont typeface="Wingdings" pitchFamily="2" charset="2"/>
              <a:buChar char="q"/>
            </a:pPr>
            <a:r>
              <a:rPr lang="ru-RU" sz="1600" kern="0" dirty="0" smtClean="0">
                <a:cs typeface="Times New Roman" pitchFamily="18" charset="0"/>
              </a:rPr>
              <a:t>6,656 тыс. чел. – работники крупных  и средних предприятий</a:t>
            </a:r>
          </a:p>
          <a:p>
            <a:pPr>
              <a:buClr>
                <a:schemeClr val="tx2"/>
              </a:buClr>
              <a:buFont typeface="Wingdings" pitchFamily="2" charset="2"/>
              <a:buChar char="q"/>
            </a:pPr>
            <a:r>
              <a:rPr lang="ru-RU" sz="1600" kern="0" dirty="0" smtClean="0">
                <a:cs typeface="Times New Roman" pitchFamily="18" charset="0"/>
              </a:rPr>
              <a:t>2 484,5 млн. руб. – фонд заработной платы работников</a:t>
            </a:r>
          </a:p>
          <a:p>
            <a:pPr>
              <a:buClr>
                <a:schemeClr val="tx2"/>
              </a:buClr>
              <a:buFont typeface="Wingdings" pitchFamily="2" charset="2"/>
              <a:buChar char="q"/>
            </a:pPr>
            <a:r>
              <a:rPr lang="ru-RU" sz="1600" kern="0" dirty="0" smtClean="0">
                <a:cs typeface="Times New Roman" pitchFamily="18" charset="0"/>
              </a:rPr>
              <a:t>1,4% – уровень официально регистрируемой безработицы в среднем за год</a:t>
            </a:r>
          </a:p>
          <a:p>
            <a:pPr>
              <a:buClr>
                <a:schemeClr val="tx2"/>
              </a:buClr>
              <a:buFont typeface="Wingdings" pitchFamily="2" charset="2"/>
              <a:buChar char="q"/>
            </a:pPr>
            <a:endParaRPr lang="ru-RU" sz="1600" kern="0" dirty="0">
              <a:cs typeface="Times New Roman" pitchFamily="18" charset="0"/>
            </a:endParaRPr>
          </a:p>
        </p:txBody>
      </p:sp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val="44097137"/>
              </p:ext>
            </p:extLst>
          </p:nvPr>
        </p:nvGraphicFramePr>
        <p:xfrm>
          <a:off x="323527" y="2924944"/>
          <a:ext cx="4030339" cy="334817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5" name="Диаграмма 4"/>
          <p:cNvGraphicFramePr/>
          <p:nvPr>
            <p:extLst>
              <p:ext uri="{D42A27DB-BD31-4B8C-83A1-F6EECF244321}">
                <p14:modId xmlns:p14="http://schemas.microsoft.com/office/powerpoint/2010/main" val="2885217312"/>
              </p:ext>
            </p:extLst>
          </p:nvPr>
        </p:nvGraphicFramePr>
        <p:xfrm>
          <a:off x="4813300" y="2953916"/>
          <a:ext cx="4032448" cy="331796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9520821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1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ОСНОВНЫЕ ПАРАМЕТРЫ ИСПОЛНЕНИЯ БЮДЖЕТА </a:t>
            </a:r>
            <a:br>
              <a:rPr lang="ru-RU" sz="1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1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ДЯТЬКОВСКОГО РАЙОНА ЗА </a:t>
            </a:r>
            <a:r>
              <a:rPr lang="ru-RU" sz="1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2021 </a:t>
            </a:r>
            <a:r>
              <a:rPr lang="ru-RU" sz="1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ГОД</a:t>
            </a:r>
            <a:endParaRPr lang="ru-RU" sz="1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40596068"/>
              </p:ext>
            </p:extLst>
          </p:nvPr>
        </p:nvGraphicFramePr>
        <p:xfrm>
          <a:off x="323528" y="1916832"/>
          <a:ext cx="8640959" cy="2520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85608"/>
                <a:gridCol w="1383973"/>
                <a:gridCol w="1472689"/>
                <a:gridCol w="1295257"/>
                <a:gridCol w="1490432"/>
                <a:gridCol w="1313000"/>
              </a:tblGrid>
              <a:tr h="116563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>
                          <a:solidFill>
                            <a:schemeClr val="bg2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Наименование показателя</a:t>
                      </a:r>
                      <a:endParaRPr lang="ru-RU" sz="1600" b="1" i="0" u="none" strike="noStrike" dirty="0">
                        <a:solidFill>
                          <a:schemeClr val="bg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>
                          <a:solidFill>
                            <a:schemeClr val="bg2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Утверждено</a:t>
                      </a:r>
                      <a:endParaRPr lang="ru-RU" sz="1600" b="1" i="0" u="none" strike="noStrike" dirty="0">
                        <a:solidFill>
                          <a:schemeClr val="bg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>
                          <a:solidFill>
                            <a:schemeClr val="bg2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Уточненный план</a:t>
                      </a:r>
                      <a:endParaRPr lang="ru-RU" sz="1600" b="1" i="0" u="none" strike="noStrike" dirty="0">
                        <a:solidFill>
                          <a:schemeClr val="bg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>
                          <a:solidFill>
                            <a:schemeClr val="bg2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Исполнено</a:t>
                      </a:r>
                      <a:endParaRPr lang="ru-RU" sz="1600" b="1" i="0" u="none" strike="noStrike" dirty="0">
                        <a:solidFill>
                          <a:schemeClr val="bg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>
                          <a:solidFill>
                            <a:schemeClr val="bg2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% исполнения к уточненному плану</a:t>
                      </a:r>
                      <a:endParaRPr lang="ru-RU" sz="1600" b="1" i="0" u="none" strike="noStrike" dirty="0">
                        <a:solidFill>
                          <a:schemeClr val="bg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>
                          <a:solidFill>
                            <a:schemeClr val="bg2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Темп роста </a:t>
                      </a:r>
                      <a:r>
                        <a:rPr lang="ru-RU" sz="1600" u="none" strike="noStrike" dirty="0" smtClean="0">
                          <a:solidFill>
                            <a:schemeClr val="bg2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2021 </a:t>
                      </a:r>
                      <a:r>
                        <a:rPr lang="ru-RU" sz="1600" u="none" strike="noStrike" dirty="0">
                          <a:solidFill>
                            <a:schemeClr val="bg2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года к </a:t>
                      </a:r>
                      <a:r>
                        <a:rPr lang="ru-RU" sz="1600" u="none" strike="noStrike" dirty="0" smtClean="0">
                          <a:solidFill>
                            <a:schemeClr val="bg2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2020 </a:t>
                      </a:r>
                      <a:r>
                        <a:rPr lang="ru-RU" sz="1600" u="none" strike="noStrike" dirty="0">
                          <a:solidFill>
                            <a:schemeClr val="bg2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году</a:t>
                      </a:r>
                      <a:endParaRPr lang="ru-RU" sz="1600" b="1" i="0" u="none" strike="noStrike" dirty="0">
                        <a:solidFill>
                          <a:schemeClr val="bg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</a:tr>
              <a:tr h="273030">
                <a:tc gridSpan="6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2021 </a:t>
                      </a:r>
                      <a:r>
                        <a:rPr lang="ru-RU" sz="16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год</a:t>
                      </a:r>
                      <a:endParaRPr lang="ru-RU" sz="18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7303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Доходы</a:t>
                      </a:r>
                      <a:endParaRPr lang="ru-RU" sz="1800" dirty="0"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884</a:t>
                      </a:r>
                      <a:r>
                        <a:rPr lang="ru-RU" sz="1600" b="0" i="0" u="none" strike="noStrike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 140,1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961</a:t>
                      </a:r>
                      <a:r>
                        <a:rPr lang="ru-RU" sz="1600" b="0" i="0" u="none" strike="noStrike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 321,9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964</a:t>
                      </a:r>
                      <a:r>
                        <a:rPr lang="ru-RU" sz="1600" b="0" i="0" u="none" strike="noStrike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 439,4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100,3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 dirty="0" smtClean="0">
                          <a:effectLst/>
                        </a:rPr>
                        <a:t>108,8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</a:tr>
              <a:tr h="27303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Расходы</a:t>
                      </a:r>
                      <a:endParaRPr lang="ru-RU" sz="1800" dirty="0"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884</a:t>
                      </a:r>
                      <a:r>
                        <a:rPr lang="ru-RU" sz="1600" b="0" i="0" u="none" strike="noStrike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 140,1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969</a:t>
                      </a:r>
                      <a:r>
                        <a:rPr lang="ru-RU" sz="1600" b="0" i="0" u="none" strike="noStrike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 637,2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959</a:t>
                      </a:r>
                      <a:r>
                        <a:rPr lang="ru-RU" sz="1600" b="0" i="0" u="none" strike="noStrike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 085,2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 dirty="0" smtClean="0">
                          <a:effectLst/>
                        </a:rPr>
                        <a:t>98,9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 dirty="0" smtClean="0">
                          <a:effectLst/>
                        </a:rPr>
                        <a:t>109,0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</a:tr>
              <a:tr h="53556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Профицит (+) Дефицит (-) </a:t>
                      </a:r>
                      <a:endParaRPr lang="ru-RU" sz="1800" dirty="0"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-</a:t>
                      </a:r>
                      <a:r>
                        <a:rPr lang="ru-RU" sz="1600" b="0" i="0" u="none" strike="noStrike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 8315,2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+</a:t>
                      </a:r>
                      <a:r>
                        <a:rPr lang="ru-RU" sz="1600" b="0" i="0" u="none" strike="noStrike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 5354,2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4237220"/>
              </p:ext>
            </p:extLst>
          </p:nvPr>
        </p:nvGraphicFramePr>
        <p:xfrm>
          <a:off x="395536" y="4797152"/>
          <a:ext cx="8568952" cy="1786498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576970"/>
                <a:gridCol w="3889394"/>
                <a:gridCol w="4102588"/>
              </a:tblGrid>
              <a:tr h="396044"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Год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 dirty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Доходы в расчете на 1 </a:t>
                      </a:r>
                      <a:r>
                        <a:rPr lang="ru-RU" sz="1600" u="none" strike="noStrike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жителя (руб.)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 dirty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Расходы в расчете на 1 </a:t>
                      </a:r>
                      <a:r>
                        <a:rPr lang="ru-RU" sz="1600" u="none" strike="noStrike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жителя (руб.)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</a:tr>
              <a:tr h="396044"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 dirty="0" smtClean="0">
                          <a:solidFill>
                            <a:srgbClr val="000000"/>
                          </a:solidFill>
                          <a:effectLst/>
                        </a:rPr>
                        <a:t>2019 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cs typeface="+mn-cs"/>
                        </a:rPr>
                        <a:t>14 298,1</a:t>
                      </a:r>
                      <a:endParaRPr lang="ru-RU" sz="16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u="none" strike="noStrike" dirty="0" smtClean="0">
                          <a:solidFill>
                            <a:srgbClr val="000000"/>
                          </a:solidFill>
                          <a:effectLst/>
                        </a:rPr>
                        <a:t>14 322,7</a:t>
                      </a:r>
                      <a:endParaRPr lang="ru-RU" sz="16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 fontAlgn="b"/>
                      <a:endParaRPr lang="ru-RU" sz="16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</a:tr>
              <a:tr h="396044"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u="none" strike="noStrike" dirty="0" smtClean="0">
                          <a:solidFill>
                            <a:srgbClr val="000000"/>
                          </a:solidFill>
                          <a:effectLst/>
                        </a:rPr>
                        <a:t>2020 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cs typeface="+mn-cs"/>
                        </a:rPr>
                        <a:t>15</a:t>
                      </a:r>
                      <a:r>
                        <a:rPr lang="ru-RU" sz="16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cs typeface="+mn-cs"/>
                        </a:rPr>
                        <a:t> 619,4</a:t>
                      </a:r>
                      <a:endParaRPr lang="ru-RU" sz="16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 fontAlgn="b"/>
                      <a:endParaRPr lang="ru-RU" sz="16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 dirty="0" smtClean="0">
                          <a:solidFill>
                            <a:srgbClr val="000000"/>
                          </a:solidFill>
                          <a:effectLst/>
                        </a:rPr>
                        <a:t>15</a:t>
                      </a:r>
                      <a:r>
                        <a:rPr lang="ru-RU" sz="1600" u="none" strike="noStrike" baseline="0" dirty="0" smtClean="0">
                          <a:solidFill>
                            <a:srgbClr val="000000"/>
                          </a:solidFill>
                          <a:effectLst/>
                        </a:rPr>
                        <a:t> 497,8</a:t>
                      </a:r>
                      <a:endParaRPr lang="ru-RU" sz="16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 fontAlgn="b"/>
                      <a:endParaRPr lang="ru-RU" sz="16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</a:tr>
              <a:tr h="396044"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 dirty="0" smtClean="0">
                          <a:solidFill>
                            <a:srgbClr val="000000"/>
                          </a:solidFill>
                          <a:effectLst/>
                        </a:rPr>
                        <a:t>2021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cs typeface="+mn-cs"/>
                        </a:rPr>
                        <a:t>17</a:t>
                      </a:r>
                      <a:r>
                        <a:rPr lang="ru-RU" sz="16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cs typeface="+mn-cs"/>
                        </a:rPr>
                        <a:t> 120,3</a:t>
                      </a:r>
                      <a:endParaRPr lang="ru-RU" sz="16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 dirty="0" smtClean="0">
                          <a:solidFill>
                            <a:srgbClr val="000000"/>
                          </a:solidFill>
                          <a:effectLst/>
                        </a:rPr>
                        <a:t>17</a:t>
                      </a:r>
                      <a:r>
                        <a:rPr lang="ru-RU" sz="1600" u="none" strike="noStrike" baseline="0" dirty="0" smtClean="0">
                          <a:solidFill>
                            <a:srgbClr val="000000"/>
                          </a:solidFill>
                          <a:effectLst/>
                        </a:rPr>
                        <a:t> 025,3</a:t>
                      </a:r>
                      <a:endParaRPr lang="ru-RU" sz="16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7813755" y="1494656"/>
            <a:ext cx="1070486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ru-RU" sz="1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(ТЫС. РУБ.)</a:t>
            </a:r>
          </a:p>
        </p:txBody>
      </p:sp>
    </p:spTree>
    <p:extLst>
      <p:ext uri="{BB962C8B-B14F-4D97-AF65-F5344CB8AC3E}">
        <p14:creationId xmlns:p14="http://schemas.microsoft.com/office/powerpoint/2010/main" val="40278290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1640" y="228600"/>
            <a:ext cx="7704856" cy="639763"/>
          </a:xfrm>
        </p:spPr>
        <p:txBody>
          <a:bodyPr/>
          <a:lstStyle/>
          <a:p>
            <a:r>
              <a:rPr lang="ru-RU" sz="1600" dirty="0"/>
              <a:t>ОСНОВНЫЕ ИТОГИ ИСПОЛНЕНИЯ БЮДЖЕТА ДЯТЬКОВСКОГО РАЙОНА </a:t>
            </a:r>
            <a:br>
              <a:rPr lang="ru-RU" sz="1600" dirty="0"/>
            </a:br>
            <a:r>
              <a:rPr lang="ru-RU" sz="1600" dirty="0"/>
              <a:t>ПО ДОХОДАМ ЗА </a:t>
            </a:r>
            <a:r>
              <a:rPr lang="ru-RU" sz="1600" dirty="0" smtClean="0"/>
              <a:t>2021 </a:t>
            </a:r>
            <a:r>
              <a:rPr lang="ru-RU" sz="1600" dirty="0"/>
              <a:t>ГОД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73781137"/>
              </p:ext>
            </p:extLst>
          </p:nvPr>
        </p:nvGraphicFramePr>
        <p:xfrm>
          <a:off x="179514" y="1556791"/>
          <a:ext cx="8568953" cy="4896546"/>
        </p:xfrm>
        <a:graphic>
          <a:graphicData uri="http://schemas.openxmlformats.org/drawingml/2006/table">
            <a:tbl>
              <a:tblPr firstRow="1" lastRow="1" bandRow="1">
                <a:tableStyleId>{5C22544A-7EE6-4342-B048-85BDC9FD1C3A}</a:tableStyleId>
              </a:tblPr>
              <a:tblGrid>
                <a:gridCol w="1911798"/>
                <a:gridCol w="1331431"/>
                <a:gridCol w="1331431"/>
                <a:gridCol w="1331431"/>
                <a:gridCol w="1331431"/>
                <a:gridCol w="1331431"/>
              </a:tblGrid>
              <a:tr h="678258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2"/>
                          </a:solidFill>
                          <a:effectLst/>
                        </a:rPr>
                        <a:t>Группа доходов</a:t>
                      </a:r>
                      <a:endParaRPr lang="ru-RU" sz="1400" dirty="0">
                        <a:solidFill>
                          <a:schemeClr val="bg2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2"/>
                          </a:solidFill>
                          <a:effectLst/>
                        </a:rPr>
                        <a:t>Кассовое исполнение за  2020 г.</a:t>
                      </a:r>
                      <a:endParaRPr lang="ru-RU" sz="1400" dirty="0">
                        <a:solidFill>
                          <a:schemeClr val="bg2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2"/>
                          </a:solidFill>
                          <a:effectLst/>
                        </a:rPr>
                        <a:t>2021 год</a:t>
                      </a:r>
                      <a:endParaRPr lang="ru-RU" sz="1400" dirty="0">
                        <a:solidFill>
                          <a:schemeClr val="bg2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2"/>
                          </a:solidFill>
                          <a:effectLst/>
                        </a:rPr>
                        <a:t>Темп изменения 2021 года к 2020 году</a:t>
                      </a:r>
                      <a:endParaRPr lang="ru-RU" sz="1400" dirty="0">
                        <a:solidFill>
                          <a:schemeClr val="bg2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75361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План доходов</a:t>
                      </a:r>
                      <a:endParaRPr lang="ru-RU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Кассовое исполнение</a:t>
                      </a:r>
                      <a:endParaRPr lang="ru-RU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Процент исполнения</a:t>
                      </a:r>
                      <a:endParaRPr lang="ru-RU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7825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Налоговые и неналоговые доходы</a:t>
                      </a:r>
                      <a:endParaRPr lang="ru-RU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258 030,96</a:t>
                      </a:r>
                      <a:endParaRPr lang="ru-RU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268 554,40</a:t>
                      </a:r>
                      <a:endParaRPr lang="ru-RU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280 475,68</a:t>
                      </a:r>
                      <a:endParaRPr lang="ru-RU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104,44</a:t>
                      </a:r>
                      <a:endParaRPr lang="ru-RU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108,7</a:t>
                      </a:r>
                      <a:endParaRPr lang="ru-RU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/>
                </a:tc>
              </a:tr>
              <a:tr h="75361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Безвозмездные поступления, из них:</a:t>
                      </a:r>
                      <a:endParaRPr lang="ru-RU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628 747,64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692 757,54</a:t>
                      </a:r>
                      <a:endParaRPr lang="ru-RU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683 963,76</a:t>
                      </a:r>
                      <a:endParaRPr lang="ru-RU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98,73</a:t>
                      </a:r>
                      <a:endParaRPr lang="ru-RU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108,8</a:t>
                      </a:r>
                      <a:endParaRPr lang="ru-RU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/>
                </a:tc>
              </a:tr>
              <a:tr h="60253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в бюджеты          поселений</a:t>
                      </a:r>
                      <a:endParaRPr lang="ru-RU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12 851,42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12 379,28</a:t>
                      </a:r>
                      <a:endParaRPr lang="ru-RU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12 165,71</a:t>
                      </a:r>
                      <a:endParaRPr lang="ru-RU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98,27</a:t>
                      </a:r>
                      <a:endParaRPr lang="ru-RU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94,66</a:t>
                      </a:r>
                      <a:endParaRPr lang="ru-RU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/>
                </a:tc>
              </a:tr>
              <a:tr h="60253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из  бюджетов поселений</a:t>
                      </a:r>
                      <a:endParaRPr lang="ru-RU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5 057,15</a:t>
                      </a:r>
                      <a:endParaRPr lang="ru-RU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3 800,21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3 399,56</a:t>
                      </a:r>
                      <a:endParaRPr lang="ru-RU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89,46</a:t>
                      </a:r>
                      <a:endParaRPr lang="ru-RU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67,22</a:t>
                      </a:r>
                      <a:endParaRPr lang="ru-RU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/>
                </a:tc>
              </a:tr>
              <a:tr h="82772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2"/>
                          </a:solidFill>
                          <a:effectLst/>
                        </a:rPr>
                        <a:t>Всего доходов</a:t>
                      </a:r>
                      <a:endParaRPr lang="ru-RU" sz="1400" dirty="0">
                        <a:solidFill>
                          <a:schemeClr val="bg2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2"/>
                          </a:solidFill>
                          <a:effectLst/>
                        </a:rPr>
                        <a:t>886 778,61</a:t>
                      </a:r>
                      <a:endParaRPr lang="ru-RU" sz="1400" dirty="0">
                        <a:solidFill>
                          <a:schemeClr val="bg2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2"/>
                          </a:solidFill>
                          <a:effectLst/>
                        </a:rPr>
                        <a:t>961 321,94</a:t>
                      </a:r>
                      <a:endParaRPr lang="ru-RU" sz="1400" dirty="0">
                        <a:solidFill>
                          <a:schemeClr val="bg2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2"/>
                          </a:solidFill>
                          <a:effectLst/>
                        </a:rPr>
                        <a:t>964 439,43</a:t>
                      </a:r>
                      <a:endParaRPr lang="ru-RU" sz="1400" dirty="0">
                        <a:solidFill>
                          <a:schemeClr val="bg2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2"/>
                          </a:solidFill>
                          <a:effectLst/>
                        </a:rPr>
                        <a:t>100,32</a:t>
                      </a:r>
                      <a:endParaRPr lang="ru-RU" sz="1400" dirty="0">
                        <a:solidFill>
                          <a:schemeClr val="bg2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2"/>
                          </a:solidFill>
                          <a:effectLst/>
                        </a:rPr>
                        <a:t>108,76</a:t>
                      </a:r>
                      <a:endParaRPr lang="ru-RU" sz="1400" dirty="0">
                        <a:solidFill>
                          <a:schemeClr val="bg2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72425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ИСПОЛНЕНИЕ БЮДЖЕТА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431032" y="1916832"/>
            <a:ext cx="8605464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За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2021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год  бюджет Дятьковского района по доходам исполнен в сумме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964 439,4 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тыс. рублей, что составило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100,32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процента от плана отчетного периода и на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8,8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процента превысило объем доходов, поступивших в 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2020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году, в абсолютном значении увеличение по сравнению с предыдущим отчетным периодом составило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77 660,8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тыс. рублей.</a:t>
            </a:r>
          </a:p>
          <a:p>
            <a:pPr algn="just"/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Расходы бюджета в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2021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году составили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959 085,2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тыс. рублей, что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на 79 214,6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тыс. рублей, или на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9,0 процентов,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превышает объем расходов 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2020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года. К годовым назначениям план по расходам исполнен на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98,9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процентов.</a:t>
            </a:r>
          </a:p>
          <a:p>
            <a:pPr algn="just"/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По итогам исполнения бюджета </a:t>
            </a:r>
            <a:r>
              <a:rPr lang="ru-RU" sz="200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2000" smtClean="0">
                <a:latin typeface="Times New Roman" pitchFamily="18" charset="0"/>
                <a:cs typeface="Times New Roman" pitchFamily="18" charset="0"/>
              </a:rPr>
              <a:t>2021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году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доходы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превысили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расходы,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и сложился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профицит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2000">
                <a:latin typeface="Times New Roman" pitchFamily="18" charset="0"/>
                <a:cs typeface="Times New Roman" pitchFamily="18" charset="0"/>
              </a:rPr>
              <a:t>сумме </a:t>
            </a:r>
            <a:r>
              <a:rPr lang="ru-RU" sz="2000" smtClean="0">
                <a:latin typeface="Times New Roman" pitchFamily="18" charset="0"/>
                <a:cs typeface="Times New Roman" pitchFamily="18" charset="0"/>
              </a:rPr>
              <a:t>5 354,2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тыс. рублей.</a:t>
            </a:r>
          </a:p>
        </p:txBody>
      </p:sp>
    </p:spTree>
    <p:extLst>
      <p:ext uri="{BB962C8B-B14F-4D97-AF65-F5344CB8AC3E}">
        <p14:creationId xmlns:p14="http://schemas.microsoft.com/office/powerpoint/2010/main" val="22250003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8">
  <a:themeElements>
    <a:clrScheme name="sample_dark 2">
      <a:dk1>
        <a:srgbClr val="0F4334"/>
      </a:dk1>
      <a:lt1>
        <a:srgbClr val="FFFFFF"/>
      </a:lt1>
      <a:dk2>
        <a:srgbClr val="2C7F92"/>
      </a:dk2>
      <a:lt2>
        <a:srgbClr val="F0F7BD"/>
      </a:lt2>
      <a:accent1>
        <a:srgbClr val="B2B838"/>
      </a:accent1>
      <a:accent2>
        <a:srgbClr val="E68B30"/>
      </a:accent2>
      <a:accent3>
        <a:srgbClr val="ACC0C7"/>
      </a:accent3>
      <a:accent4>
        <a:srgbClr val="DADADA"/>
      </a:accent4>
      <a:accent5>
        <a:srgbClr val="D5D8AE"/>
      </a:accent5>
      <a:accent6>
        <a:srgbClr val="D07D2A"/>
      </a:accent6>
      <a:hlink>
        <a:srgbClr val="3FB180"/>
      </a:hlink>
      <a:folHlink>
        <a:srgbClr val="3BA7E3"/>
      </a:folHlink>
    </a:clrScheme>
    <a:fontScheme name="sample_dark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sample_dark 1">
        <a:dk1>
          <a:srgbClr val="000066"/>
        </a:dk1>
        <a:lt1>
          <a:srgbClr val="FFFFFF"/>
        </a:lt1>
        <a:dk2>
          <a:srgbClr val="006699"/>
        </a:dk2>
        <a:lt2>
          <a:srgbClr val="EEE378"/>
        </a:lt2>
        <a:accent1>
          <a:srgbClr val="69C828"/>
        </a:accent1>
        <a:accent2>
          <a:srgbClr val="E68B30"/>
        </a:accent2>
        <a:accent3>
          <a:srgbClr val="AAB8CA"/>
        </a:accent3>
        <a:accent4>
          <a:srgbClr val="DADADA"/>
        </a:accent4>
        <a:accent5>
          <a:srgbClr val="B9E0AC"/>
        </a:accent5>
        <a:accent6>
          <a:srgbClr val="D07D2A"/>
        </a:accent6>
        <a:hlink>
          <a:srgbClr val="0FAAE1"/>
        </a:hlink>
        <a:folHlink>
          <a:srgbClr val="547FEA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ample_dark 2">
        <a:dk1>
          <a:srgbClr val="0F4334"/>
        </a:dk1>
        <a:lt1>
          <a:srgbClr val="FFFFFF"/>
        </a:lt1>
        <a:dk2>
          <a:srgbClr val="2C7F92"/>
        </a:dk2>
        <a:lt2>
          <a:srgbClr val="F0F7BD"/>
        </a:lt2>
        <a:accent1>
          <a:srgbClr val="B2B838"/>
        </a:accent1>
        <a:accent2>
          <a:srgbClr val="E68B30"/>
        </a:accent2>
        <a:accent3>
          <a:srgbClr val="ACC0C7"/>
        </a:accent3>
        <a:accent4>
          <a:srgbClr val="DADADA"/>
        </a:accent4>
        <a:accent5>
          <a:srgbClr val="D5D8AE"/>
        </a:accent5>
        <a:accent6>
          <a:srgbClr val="D07D2A"/>
        </a:accent6>
        <a:hlink>
          <a:srgbClr val="3FB180"/>
        </a:hlink>
        <a:folHlink>
          <a:srgbClr val="3BA7E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ample_dark 3">
        <a:dk1>
          <a:srgbClr val="281472"/>
        </a:dk1>
        <a:lt1>
          <a:srgbClr val="FFFFFF"/>
        </a:lt1>
        <a:dk2>
          <a:srgbClr val="2B64D5"/>
        </a:dk2>
        <a:lt2>
          <a:srgbClr val="F0F7BD"/>
        </a:lt2>
        <a:accent1>
          <a:srgbClr val="C0C0C0"/>
        </a:accent1>
        <a:accent2>
          <a:srgbClr val="5DB42C"/>
        </a:accent2>
        <a:accent3>
          <a:srgbClr val="ACB8E7"/>
        </a:accent3>
        <a:accent4>
          <a:srgbClr val="DADADA"/>
        </a:accent4>
        <a:accent5>
          <a:srgbClr val="DCDCDC"/>
        </a:accent5>
        <a:accent6>
          <a:srgbClr val="53A327"/>
        </a:accent6>
        <a:hlink>
          <a:srgbClr val="288FC8"/>
        </a:hlink>
        <a:folHlink>
          <a:srgbClr val="4F71CF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8</Template>
  <TotalTime>5445</TotalTime>
  <Words>2897</Words>
  <Application>Microsoft Office PowerPoint</Application>
  <PresentationFormat>Экран (4:3)</PresentationFormat>
  <Paragraphs>589</Paragraphs>
  <Slides>35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35</vt:i4>
      </vt:variant>
    </vt:vector>
  </HeadingPairs>
  <TitlesOfParts>
    <vt:vector size="36" baseType="lpstr">
      <vt:lpstr>8</vt:lpstr>
      <vt:lpstr>на основе проекта решения Дятьковского районного Совета народных депутатов  «об  исполнении бюджета  Дятьковского муниципального района Брянской области за 2021 год» </vt:lpstr>
      <vt:lpstr> Уважаемые жители Дятьковского района! </vt:lpstr>
      <vt:lpstr>ИСПОЛНЕНИЕ БЮДЖЕТА</vt:lpstr>
      <vt:lpstr>РАЗЛИЧАЮТ ИСПОЛНЕНИЕ БЮДЖЕТА ПО ДОХОДАМ  И ИСПОЛНЕНИЕ БЮДЖЕТА ПО РАСХОДАМ  </vt:lpstr>
      <vt:lpstr>Презентация PowerPoint</vt:lpstr>
      <vt:lpstr>ОСНОВНЫЕ ЭКОНОМИЧЕСКИЕ ПОКАЗАТЕЛИ РАЗВИТИЯ ЭКОНОМИКИ МУНИЦИПАЛЬНОГО ОБРАЗОВАНИЯ ДЯТЬКОВСКИЙ РАЙОН ЗА 2021 ГОД</vt:lpstr>
      <vt:lpstr>ОСНОВНЫЕ ПАРАМЕТРЫ ИСПОЛНЕНИЯ БЮДЖЕТА  ДЯТЬКОВСКОГО РАЙОНА ЗА 2021 ГОД</vt:lpstr>
      <vt:lpstr>ОСНОВНЫЕ ИТОГИ ИСПОЛНЕНИЯ БЮДЖЕТА ДЯТЬКОВСКОГО РАЙОНА  ПО ДОХОДАМ ЗА 2021 ГОД</vt:lpstr>
      <vt:lpstr>ИСПОЛНЕНИЕ БЮДЖЕТА</vt:lpstr>
      <vt:lpstr>ДОХОДЫ БЮДЖЕТА</vt:lpstr>
      <vt:lpstr>ДИНАМИКА ПОСТУПЛЕНИЯ ДОХОДОВ В БЮДЖЕТ  ДЯТЬКОВСКОГО РАЙОНА В 2019-2021 ГГ.</vt:lpstr>
      <vt:lpstr>СТРУКТУРА ДОХОДОВ БЮДЖЕТА  ДЯТЬКОВСКОГО РАЙОНА ЗА 2019-2021 гг.</vt:lpstr>
      <vt:lpstr>ДИНАМИКА ПОСТУПЛЕНИЯ НАЛОГОВЫХ И НЕНАЛОГОВЫХ ДОХОДОВ  В БЮДЖЕТ ДЯТЬКОВСКОГО РАЙОНА В 2019-2021 гг.</vt:lpstr>
      <vt:lpstr>ДИНАМИКА ОБЪЁМОВ ЗАДОЛЖЕННОСТИ И НЕДОИМКИ ПО НАЛОГОВЫМ ПЛАТЕЖАМ В 2019-2021 ГГ.</vt:lpstr>
      <vt:lpstr>СТРУКТУРА ДОХОДОВ БЮДЖЕТА  ДЯТЬКОВСКОГО РАЙОНА ЗА 2021 ГОД</vt:lpstr>
      <vt:lpstr>СТРУКТУРА  НАЛОГОВЫХ ДОХОДОВ ЗА 2020-2021 ГОДЫ</vt:lpstr>
      <vt:lpstr>ИНФОРМАЦИЯ О ПОСТУПЛЕНИИ НАЛОГОВЫХ И НЕНАЛОГОВЫХ ДОХОДОВ БЮДЖЕТА ДЯТЬКОВСКОГО РАЙОНА В РАЗРЕЗЕ АДМИНИСТРАТОРОВ (ТЫС. РУБЛЕЙ) </vt:lpstr>
      <vt:lpstr>ЧТО ТАКОЕ ФИНАНСОВАЯ ПОМОЩЬ МЕСТНЫМ БЮДЖЕТАМ?</vt:lpstr>
      <vt:lpstr>МЕЖБЮДЖЕТНЫЕ ТРАНСФЕРТЫ ИЗ ОБЛАСТНОГО БЮДЖЕТА</vt:lpstr>
      <vt:lpstr>ВЫПЛАЧИВАЕМЫЕ ИЗ БЮДЖЕТА ДЕНЕЖНЫЕ СРЕДСТВА НАЗЫВАЮТСЯ РАСХОДАМИ БЮДЖЕТА</vt:lpstr>
      <vt:lpstr>РАСХОДЫ БЮДЖЕТА ДЯТЬКОВСКОГО РАЙОНА</vt:lpstr>
      <vt:lpstr>РАСХОДЫ БЮДЖЕТА ДЯТЬКОВСКОГО  РАЙОНА ПО ОТРАСЛЯМ</vt:lpstr>
      <vt:lpstr>ИСПОЛНЕНИЕ БЮДЖЕТА ДЯТЬКОВСКОГО РАЙОНА  ПО СОЦИАЛЬНО-ЗНАЧИМЫМ РАСХОДАМ</vt:lpstr>
      <vt:lpstr>ДИНАМИКА РАСХОДОВ БЮДЖЕТА ДЯТЬКОВСКОГО РАЙОНА В 2019-2021 ГГ.  ПО ОТРАСЛЯМ</vt:lpstr>
      <vt:lpstr>СТРУКТУРА РАСХОДОВ БЮДЖЕТА  ДЯТЬКОВСКОГО РАЙОНА ЗА 2021 ГОД</vt:lpstr>
      <vt:lpstr>ПОВЫШЕНИЕ СРЕДНЕЙ ЗАРАБОТНОЙ ПЛАТЫ В 2021 ГОДУ ПО УКАЗАМ ПРЕЗИДЕНТА РФ (ПО УЧРЕЖДЕНИЯМ, ФИНАНСИРУЕМЫМ ЗА СЧЕТ СРЕДСТВ БЮДЖЕТА ДЯТЬКОВСКОГО РАЙОНА)</vt:lpstr>
      <vt:lpstr>РАСХОДЫ БЮДЖЕТА ДЯТЬКОВСКОГО РАЙОНА НА ОБРАЗОВАНИЕ (ТЫС. РУБЛЕЙ)</vt:lpstr>
      <vt:lpstr>РАСХОДЫ БЮДЖЕТА ДЯТЬКОВСКОГО РАЙОНА НА КУЛЬТУРУ</vt:lpstr>
      <vt:lpstr>РАСХОДЫ БЮДЖЕТА ДЯТЬКОВСКОГО РАЙОНА НА ФИЗИЧЕСКУЮ КУЛЬТУРУ И СПОРТ</vt:lpstr>
      <vt:lpstr>ИСТОЧНИКИ ФИНАНСИРОВАНИЯ ДЕФИЦИТА БЮДЖЕТА ДЯТЬКОВСКОГО РАЙОНА </vt:lpstr>
      <vt:lpstr>АНАЛИЗ ИСПОЛНЕНИЯ ИСТОЧНИКОВ ФИНАНСИРОВАНИЯ ДЕФИЦИТА БЮДЖЕТА ДЯТЬКОВСКОГО РАЙОНА ЗА 2021 ГОД</vt:lpstr>
      <vt:lpstr>ОБЪЕМ И СТРУКТУРА МУНИЦИПАЛЬНОГО ДОЛГА ДЯТЬКОВСКОГО РАЙОНА</vt:lpstr>
      <vt:lpstr>БЮДЖЕТНЫЕ ПОКАЗАТЕЛИ И МУНИЦИПАЛЬНЫЙ ДОЛГ</vt:lpstr>
      <vt:lpstr>ИНФОРМАЦИОННЫЕ РЕСУРСЫ</vt:lpstr>
      <vt:lpstr>КОНТАКТНАЯ ИНФОРМАЦИЯ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[ PowerPoint Template ]</dc:title>
  <dc:creator>User</dc:creator>
  <cp:lastModifiedBy>User</cp:lastModifiedBy>
  <cp:revision>229</cp:revision>
  <cp:lastPrinted>2022-04-15T09:18:36Z</cp:lastPrinted>
  <dcterms:created xsi:type="dcterms:W3CDTF">2020-02-21T06:02:27Z</dcterms:created>
  <dcterms:modified xsi:type="dcterms:W3CDTF">2022-04-26T05:17:54Z</dcterms:modified>
</cp:coreProperties>
</file>