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0" r:id="rId5"/>
    <p:sldId id="294" r:id="rId6"/>
    <p:sldId id="295" r:id="rId7"/>
    <p:sldId id="293" r:id="rId8"/>
    <p:sldId id="298" r:id="rId9"/>
    <p:sldId id="299" r:id="rId10"/>
    <p:sldId id="300" r:id="rId11"/>
    <p:sldId id="301" r:id="rId12"/>
    <p:sldId id="303" r:id="rId13"/>
    <p:sldId id="304" r:id="rId14"/>
    <p:sldId id="305" r:id="rId15"/>
    <p:sldId id="263" r:id="rId16"/>
    <p:sldId id="276" r:id="rId1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3799"/>
    <a:srgbClr val="1B4E63"/>
    <a:srgbClr val="9DC03C"/>
    <a:srgbClr val="328C8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7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invertIfNegative val="0"/>
          <c:dLbls>
            <c:spPr>
              <a:solidFill>
                <a:schemeClr val="accent1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>
                    <a:latin typeface="Cambria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Лист1!$B$1:$E$1</c:f>
              <c:strCache>
                <c:ptCount val="4"/>
                <c:pt idx="0">
                  <c:v>2020 год оценка </c:v>
                </c:pt>
                <c:pt idx="1">
                  <c:v>2021 год </c:v>
                </c:pt>
                <c:pt idx="2">
                  <c:v>2022 год </c:v>
                </c:pt>
                <c:pt idx="3">
                  <c:v>2023 год </c:v>
                </c:pt>
              </c:strCache>
            </c:strRef>
          </c:cat>
          <c:val>
            <c:numRef>
              <c:f>Лист1!$B$2:$E$2</c:f>
              <c:numCache>
                <c:formatCode>0.0</c:formatCode>
                <c:ptCount val="4"/>
                <c:pt idx="0">
                  <c:v>252595.7</c:v>
                </c:pt>
                <c:pt idx="1">
                  <c:v>256220.55</c:v>
                </c:pt>
                <c:pt idx="2">
                  <c:v>265722.36</c:v>
                </c:pt>
                <c:pt idx="3">
                  <c:v>322197.32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spPr>
              <a:solidFill>
                <a:schemeClr val="accent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>
                    <a:latin typeface="Cambria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Лист1!$B$1:$E$1</c:f>
              <c:strCache>
                <c:ptCount val="4"/>
                <c:pt idx="0">
                  <c:v>2020 год оценка </c:v>
                </c:pt>
                <c:pt idx="1">
                  <c:v>2021 год </c:v>
                </c:pt>
                <c:pt idx="2">
                  <c:v>2022 год </c:v>
                </c:pt>
                <c:pt idx="3">
                  <c:v>2023 год </c:v>
                </c:pt>
              </c:strCache>
            </c:strRef>
          </c:cat>
          <c:val>
            <c:numRef>
              <c:f>Лист1!$B$3:$E$3</c:f>
              <c:numCache>
                <c:formatCode>0.0</c:formatCode>
                <c:ptCount val="4"/>
                <c:pt idx="0">
                  <c:v>675747.69</c:v>
                </c:pt>
                <c:pt idx="1">
                  <c:v>627919.56000000006</c:v>
                </c:pt>
                <c:pt idx="2">
                  <c:v>651334.84</c:v>
                </c:pt>
                <c:pt idx="3">
                  <c:v>530905.29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8"/>
        <c:overlap val="100"/>
        <c:axId val="22558208"/>
        <c:axId val="117886336"/>
      </c:barChart>
      <c:catAx>
        <c:axId val="22558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Cambria" pitchFamily="18" charset="0"/>
              </a:defRPr>
            </a:pPr>
            <a:endParaRPr lang="ru-RU"/>
          </a:p>
        </c:txPr>
        <c:crossAx val="117886336"/>
        <c:crosses val="autoZero"/>
        <c:auto val="1"/>
        <c:lblAlgn val="ctr"/>
        <c:lblOffset val="100"/>
        <c:noMultiLvlLbl val="0"/>
      </c:catAx>
      <c:valAx>
        <c:axId val="117886336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2255820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>
              <a:latin typeface="Cambria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Лист1!$B$8</c:f>
              <c:strCache>
                <c:ptCount val="1"/>
                <c:pt idx="0">
                  <c:v>2020 год оценка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9DC03C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1.3888888888888888E-2"/>
                  <c:y val="8.967932227853157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3333333333333332E-3"/>
                  <c:y val="2.690379668355980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888888888888889E-2"/>
                  <c:y val="1.3852841240666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9444444444444445E-2"/>
                  <c:y val="-2.2164895038532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1388888888888889"/>
                  <c:y val="-1.47278868091602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1388888888888889"/>
                  <c:y val="5.38073579883209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Лист1!$A$9:$A$14</c:f>
              <c:strCache>
                <c:ptCount val="6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Государственная пошлина</c:v>
                </c:pt>
                <c:pt idx="3">
                  <c:v>Доход от использования муниципальной собственности</c:v>
                </c:pt>
                <c:pt idx="4">
                  <c:v>Акцизы</c:v>
                </c:pt>
                <c:pt idx="5">
                  <c:v>Прочие</c:v>
                </c:pt>
              </c:strCache>
            </c:strRef>
          </c:cat>
          <c:val>
            <c:numRef>
              <c:f>Лист1!$B$9:$B$14</c:f>
              <c:numCache>
                <c:formatCode>#,##0.0</c:formatCode>
                <c:ptCount val="6"/>
                <c:pt idx="0">
                  <c:v>207739.4</c:v>
                </c:pt>
                <c:pt idx="1">
                  <c:v>15319.04</c:v>
                </c:pt>
                <c:pt idx="2">
                  <c:v>5912.6</c:v>
                </c:pt>
                <c:pt idx="3">
                  <c:v>18653.66</c:v>
                </c:pt>
                <c:pt idx="4">
                  <c:v>2377.6</c:v>
                </c:pt>
                <c:pt idx="5">
                  <c:v>2593.4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2021 </a:t>
            </a:r>
            <a:r>
              <a:rPr lang="ru-RU" dirty="0" smtClean="0"/>
              <a:t>год</a:t>
            </a:r>
            <a:endParaRPr lang="ru-RU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Лист1!$B$15</c:f>
              <c:strCache>
                <c:ptCount val="1"/>
                <c:pt idx="0">
                  <c:v>2021 год прогноз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9DC03C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5.2777777777777778E-2"/>
                  <c:y val="-1.7935860233985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1111111111111112E-2"/>
                  <c:y val="1.49465501949877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555555555555555E-2"/>
                  <c:y val="1.667511364024295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777777777777779E-3"/>
                  <c:y val="-1.94542885065501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1666666666666667"/>
                  <c:y val="-1.15370890993279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2222222222222222"/>
                  <c:y val="5.679689074095345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Лист1!$A$16:$A$21</c:f>
              <c:strCache>
                <c:ptCount val="6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Государственная пошлина</c:v>
                </c:pt>
                <c:pt idx="3">
                  <c:v>Доход от использования муниципальной собственности</c:v>
                </c:pt>
                <c:pt idx="4">
                  <c:v>Акцизы</c:v>
                </c:pt>
                <c:pt idx="5">
                  <c:v>Прочие</c:v>
                </c:pt>
              </c:strCache>
            </c:strRef>
          </c:cat>
          <c:val>
            <c:numRef>
              <c:f>Лист1!$B$16:$B$21</c:f>
              <c:numCache>
                <c:formatCode>#,##0.0</c:formatCode>
                <c:ptCount val="6"/>
                <c:pt idx="0">
                  <c:v>222744</c:v>
                </c:pt>
                <c:pt idx="1">
                  <c:v>11889.09</c:v>
                </c:pt>
                <c:pt idx="2">
                  <c:v>6135</c:v>
                </c:pt>
                <c:pt idx="3">
                  <c:v>11002.36</c:v>
                </c:pt>
                <c:pt idx="4">
                  <c:v>2977.8</c:v>
                </c:pt>
                <c:pt idx="5">
                  <c:v>1472.3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Лист1!$H$17</c:f>
              <c:strCache>
                <c:ptCount val="1"/>
                <c:pt idx="0">
                  <c:v>2017 год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9DC03C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cat>
            <c:strRef>
              <c:f>Лист1!$G$18:$G$23</c:f>
              <c:strCache>
                <c:ptCount val="6"/>
                <c:pt idx="0">
                  <c:v>Налоги на прибыль, доходы</c:v>
                </c:pt>
                <c:pt idx="1">
                  <c:v>Налоги на совокупный доход</c:v>
                </c:pt>
                <c:pt idx="2">
                  <c:v>Государственная пошлина</c:v>
                </c:pt>
                <c:pt idx="3">
                  <c:v>Доход от использования муниципальной собственности</c:v>
                </c:pt>
                <c:pt idx="4">
                  <c:v>Акцизы</c:v>
                </c:pt>
                <c:pt idx="5">
                  <c:v>Прочие</c:v>
                </c:pt>
              </c:strCache>
            </c:strRef>
          </c:cat>
          <c:val>
            <c:numRef>
              <c:f>Лист1!$H$18:$H$23</c:f>
              <c:numCache>
                <c:formatCode>General</c:formatCode>
                <c:ptCount val="6"/>
                <c:pt idx="0">
                  <c:v>159978.6</c:v>
                </c:pt>
                <c:pt idx="1">
                  <c:v>24601.7</c:v>
                </c:pt>
                <c:pt idx="2">
                  <c:v>4687</c:v>
                </c:pt>
                <c:pt idx="3">
                  <c:v>8625</c:v>
                </c:pt>
                <c:pt idx="5">
                  <c:v>6361.4999999999709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"/>
          <c:y val="0"/>
          <c:w val="0.99935667167085895"/>
          <c:h val="1"/>
        </c:manualLayout>
      </c:layout>
      <c:overlay val="0"/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1.6441205214486526E-2"/>
          <c:y val="1.6033572027350496E-2"/>
          <c:w val="0.967117589571027"/>
          <c:h val="0.792220694472412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Лист1!$A$33</c:f>
              <c:strCache>
                <c:ptCount val="1"/>
                <c:pt idx="0">
                  <c:v>         иные межбюджетные трансферты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pPr>
              <a:solidFill>
                <a:schemeClr val="accent4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2020 год оценка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Лист1!$B$33:$E$33</c:f>
              <c:numCache>
                <c:formatCode>#,##0.0</c:formatCode>
                <c:ptCount val="4"/>
                <c:pt idx="0">
                  <c:v>26914.82</c:v>
                </c:pt>
                <c:pt idx="1">
                  <c:v>25873.1</c:v>
                </c:pt>
                <c:pt idx="2">
                  <c:v>25886.43</c:v>
                </c:pt>
                <c:pt idx="3">
                  <c:v>25937.87</c:v>
                </c:pt>
              </c:numCache>
            </c:numRef>
          </c:val>
        </c:ser>
        <c:ser>
          <c:idx val="1"/>
          <c:order val="1"/>
          <c:tx>
            <c:strRef>
              <c:f>Лист1!$A$34</c:f>
              <c:strCache>
                <c:ptCount val="1"/>
                <c:pt idx="0">
                  <c:v>         субсидии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-8.4616494224656041E-3"/>
                  <c:y val="2.70738012568828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5339980145575228E-3"/>
                  <c:y val="-4.57900221017980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5339980145575228E-3"/>
                  <c:y val="6.868503315269710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5339980145575228E-3"/>
                  <c:y val="-6.86850331526962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2020 год оценка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Лист1!$B$34:$E$34</c:f>
              <c:numCache>
                <c:formatCode>#,##0.0</c:formatCode>
                <c:ptCount val="4"/>
                <c:pt idx="0">
                  <c:v>91946.33</c:v>
                </c:pt>
                <c:pt idx="1">
                  <c:v>53867.61</c:v>
                </c:pt>
                <c:pt idx="2">
                  <c:v>79585.210000000006</c:v>
                </c:pt>
                <c:pt idx="3">
                  <c:v>51565.26</c:v>
                </c:pt>
              </c:numCache>
            </c:numRef>
          </c:val>
        </c:ser>
        <c:ser>
          <c:idx val="2"/>
          <c:order val="2"/>
          <c:tx>
            <c:strRef>
              <c:f>Лист1!$A$35</c:f>
              <c:strCache>
                <c:ptCount val="1"/>
                <c:pt idx="0">
                  <c:v>         дотации</c:v>
                </c:pt>
              </c:strCache>
            </c:strRef>
          </c:tx>
          <c:spPr>
            <a:solidFill>
              <a:srgbClr val="1B4E63"/>
            </a:solidFill>
          </c:spPr>
          <c:invertIfNegative val="0"/>
          <c:dLbls>
            <c:dLbl>
              <c:idx val="0"/>
              <c:layout>
                <c:manualLayout>
                  <c:x val="-1.422333002426255E-2"/>
                  <c:y val="4.57900221017980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067996029115046E-2"/>
                  <c:y val="2.28950110508990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223330024262537E-2"/>
                  <c:y val="6.868503315269710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9.9563310169837761E-3"/>
                  <c:y val="-8.70010419934162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1B4E63">
                  <a:alpha val="20000"/>
                </a:srgb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2020 год оценка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Лист1!$B$35:$E$35</c:f>
              <c:numCache>
                <c:formatCode>#,##0.0</c:formatCode>
                <c:ptCount val="4"/>
                <c:pt idx="0">
                  <c:v>126480.04</c:v>
                </c:pt>
                <c:pt idx="1">
                  <c:v>125070.1</c:v>
                </c:pt>
                <c:pt idx="2">
                  <c:v>126730</c:v>
                </c:pt>
                <c:pt idx="3">
                  <c:v>33917</c:v>
                </c:pt>
              </c:numCache>
            </c:numRef>
          </c:val>
        </c:ser>
        <c:ser>
          <c:idx val="3"/>
          <c:order val="3"/>
          <c:tx>
            <c:strRef>
              <c:f>Лист1!$A$36</c:f>
              <c:strCache>
                <c:ptCount val="1"/>
                <c:pt idx="0">
                  <c:v>         субвенции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3"/>
              <c:layout>
                <c:manualLayout>
                  <c:x val="-1.4223330024262537E-2"/>
                  <c:y val="2.289501105089903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Лист1!$B$32:$E$32</c:f>
              <c:strCache>
                <c:ptCount val="4"/>
                <c:pt idx="0">
                  <c:v>2020 год оценка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Лист1!$B$36:$E$36</c:f>
              <c:numCache>
                <c:formatCode>#,##0.0</c:formatCode>
                <c:ptCount val="4"/>
                <c:pt idx="0">
                  <c:v>430376.5</c:v>
                </c:pt>
                <c:pt idx="1">
                  <c:v>423108.76</c:v>
                </c:pt>
                <c:pt idx="2">
                  <c:v>419133.2</c:v>
                </c:pt>
                <c:pt idx="3">
                  <c:v>419485.16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axId val="30258304"/>
        <c:axId val="30259840"/>
      </c:barChart>
      <c:catAx>
        <c:axId val="30258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0259840"/>
        <c:crosses val="autoZero"/>
        <c:auto val="1"/>
        <c:lblAlgn val="ctr"/>
        <c:lblOffset val="100"/>
        <c:noMultiLvlLbl val="0"/>
      </c:catAx>
      <c:valAx>
        <c:axId val="30259840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3025830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9344476030759157"/>
          <c:w val="1"/>
          <c:h val="0.1055063747125740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chemeClr val="accent6">
                  <a:lumMod val="75000"/>
                  <a:alpha val="45000"/>
                </a:schemeClr>
              </a:solidFill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rgbClr val="0070C0">
                  <a:alpha val="55000"/>
                </a:srgbClr>
              </a:solidFill>
            </c:spPr>
          </c:dPt>
          <c:dPt>
            <c:idx val="7"/>
            <c:bubble3D val="0"/>
            <c:spPr>
              <a:solidFill>
                <a:srgbClr val="4C3799">
                  <a:alpha val="60000"/>
                </a:srgbClr>
              </a:solidFill>
            </c:spPr>
          </c:dPt>
          <c:dPt>
            <c:idx val="8"/>
            <c:bubble3D val="0"/>
            <c:spPr>
              <a:solidFill>
                <a:srgbClr val="0070C0"/>
              </a:solidFill>
            </c:spPr>
          </c:dPt>
          <c:dPt>
            <c:idx val="9"/>
            <c:bubble3D val="0"/>
            <c:spPr>
              <a:solidFill>
                <a:srgbClr val="7030A0"/>
              </a:solidFill>
            </c:spPr>
          </c:dPt>
          <c:dPt>
            <c:idx val="10"/>
            <c:bubble3D val="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1.4338966853728086E-2"/>
                  <c:y val="-1.43002128892585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074553595219424E-2"/>
                  <c:y val="-3.57505322231463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1545727078201788E-2"/>
                  <c:y val="-4.051726985289922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9691746084220091E-2"/>
                      <c:h val="3.9849926584733832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2.0074553595219216E-2"/>
                  <c:y val="-1.43002128892585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007455359521932E-2"/>
                  <c:y val="1.43002128892585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1545727078201739E-2"/>
                  <c:y val="4.766737629752850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0111830392828994E-2"/>
                  <c:y val="-7.1501064446292751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5884693931929905E-2"/>
                  <c:y val="4.766737629752850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1620280673421108E-2"/>
                  <c:y val="-1.668358170413497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7206760224473757E-2"/>
                  <c:y val="-1.19168440743821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8640656909846513E-2"/>
                  <c:y val="-1.19168440743821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Лист2!$E$9:$E$19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Лист2!$F$9:$F$19</c:f>
              <c:numCache>
                <c:formatCode>#,##0.00</c:formatCode>
                <c:ptCount val="11"/>
                <c:pt idx="0">
                  <c:v>8.33</c:v>
                </c:pt>
                <c:pt idx="1">
                  <c:v>0.5</c:v>
                </c:pt>
                <c:pt idx="2">
                  <c:v>0.47</c:v>
                </c:pt>
                <c:pt idx="3">
                  <c:v>0.98</c:v>
                </c:pt>
                <c:pt idx="4">
                  <c:v>2.1</c:v>
                </c:pt>
                <c:pt idx="5">
                  <c:v>70.459999999999994</c:v>
                </c:pt>
                <c:pt idx="6">
                  <c:v>7.84</c:v>
                </c:pt>
                <c:pt idx="7">
                  <c:v>5.84</c:v>
                </c:pt>
                <c:pt idx="8">
                  <c:v>2.75</c:v>
                </c:pt>
                <c:pt idx="9">
                  <c:v>0.2</c:v>
                </c:pt>
                <c:pt idx="10">
                  <c:v>0.53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969804121707006"/>
          <c:y val="7.1560826298169172E-4"/>
          <c:w val="0.37008490404527"/>
          <c:h val="0.99856883185818857"/>
        </c:manualLayout>
      </c:layout>
      <c:overlay val="0"/>
      <c:spPr>
        <a:noFill/>
      </c:spPr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Cambria" pitchFamily="18" charset="0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2114550" y="0"/>
          <a:ext cx="702945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2" name="Image" r:id="rId3" imgW="6565079" imgH="4761905" progId="Photoshop.Image.6">
                  <p:embed/>
                </p:oleObj>
              </mc:Choice>
              <mc:Fallback>
                <p:oleObj name="Image" r:id="rId3" imgW="6565079" imgH="4761905" progId="Photoshop.Image.6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2114550" y="0"/>
                        <a:ext cx="7029450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0" name="Rectangle 18"/>
          <p:cNvSpPr>
            <a:spLocks noChangeArrowheads="1"/>
          </p:cNvSpPr>
          <p:nvPr/>
        </p:nvSpPr>
        <p:spPr bwMode="gray">
          <a:xfrm>
            <a:off x="0" y="0"/>
            <a:ext cx="2133600" cy="3200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0" y="3200400"/>
            <a:ext cx="91440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0" y="3352800"/>
            <a:ext cx="2133600" cy="35052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2286000" y="4114800"/>
            <a:ext cx="6400800" cy="1524000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2133600" y="3232150"/>
            <a:ext cx="64770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508750"/>
            <a:ext cx="2133600" cy="1524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168275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36DCB6E-0455-4D16-86D5-4A4A05F751F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457200" y="4572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D4F87C-6CAF-478D-B054-7B7C6C6C899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45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E55D8-199F-4403-8ED8-6F482D22469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644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dirty="0" smtClean="0"/>
              <a:t>Вставка таблицы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67488"/>
            <a:ext cx="243840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400800" y="6551613"/>
            <a:ext cx="2362200" cy="2413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57600" y="6551613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fld id="{DD57C35E-1962-45FD-8804-566DE5C2BE8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48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E2939-62AB-4CE7-A6F1-6618F33FE2F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6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759A1-1691-49B9-890C-D33303EB129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85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E95A8-D6DE-40CE-8990-8F6273269D2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086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8EC61-F697-485F-A0F5-604BE3797CA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44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C46ED-4F28-4B5B-8A11-5E7E2F92D6A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117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7E48A-447B-4158-A1E4-3D10150D951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26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64C0F-4CD6-4301-B3C6-F088EF60545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51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0D1D4-B4BD-4C27-82B4-A007BF71DF1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58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0"/>
            <a:ext cx="9144000" cy="766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gray">
          <a:xfrm>
            <a:off x="133350" y="6380163"/>
            <a:ext cx="304800" cy="334962"/>
          </a:xfrm>
          <a:prstGeom prst="diamond">
            <a:avLst/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6567488"/>
            <a:ext cx="2438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6400800" y="6551613"/>
            <a:ext cx="23622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3657600" y="6551613"/>
            <a:ext cx="2133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fld id="{AF2EEACC-F869-4892-A1D7-C9E0640F915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 dirty="0"/>
              <a:t>LOGO</a:t>
            </a:r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371600" cy="76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gray">
          <a:xfrm>
            <a:off x="7772400" y="762000"/>
            <a:ext cx="1371600" cy="48006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7744" y="3645024"/>
            <a:ext cx="6696744" cy="2808312"/>
          </a:xfrm>
          <a:noFill/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Решение Дятьковского районного СНД от 08.12.2020 г. № 6-100  «О бюджете Дятьковского муниципального района Брянской области на 2021 год и на плановый период 2022 и 2023 годов»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gray">
          <a:xfrm>
            <a:off x="467544" y="404664"/>
            <a:ext cx="1131065" cy="106480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4624"/>
            <a:ext cx="7704856" cy="72008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Дятьковского района в 2021-2023гг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63051" y="453434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105540"/>
              </p:ext>
            </p:extLst>
          </p:nvPr>
        </p:nvGraphicFramePr>
        <p:xfrm>
          <a:off x="51445" y="793781"/>
          <a:ext cx="8856984" cy="5724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823"/>
                <a:gridCol w="1041137"/>
                <a:gridCol w="1089940"/>
                <a:gridCol w="1089940"/>
                <a:gridCol w="1155012"/>
                <a:gridCol w="1155012"/>
                <a:gridCol w="797120"/>
              </a:tblGrid>
              <a:tr h="1707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mbria" pitchFamily="18" charset="0"/>
                          <a:ea typeface="Times New Roman"/>
                        </a:rPr>
                        <a:t>Направление расходов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2021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2022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2023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1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объем,                рублей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доля 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общем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объеме,%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объем,                 рублей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доля 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общем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объеме, 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объем,                рублей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доля 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общем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объеме, %</a:t>
                      </a:r>
                      <a:endParaRPr lang="ru-RU" sz="1200" dirty="0"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81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Общегосударственные</a:t>
                      </a:r>
                      <a:r>
                        <a:rPr lang="ru-RU" sz="1200" b="0" baseline="0" dirty="0" smtClean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 вопросы </a:t>
                      </a:r>
                      <a:endParaRPr lang="ru-RU" sz="1200" b="0" dirty="0">
                        <a:effectLst/>
                        <a:latin typeface="Cambria" panose="020405030504060302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73 639,63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8,33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003,56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7,96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829,33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8,17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0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Национальная оборона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397,37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0,50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441,36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0,48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611,12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0,54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57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185,80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0,47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967,39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0,43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898,60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0,46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20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Национальная экономика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8 632,69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0,98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142,28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0,45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165,88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0,49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415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Жилищно-коммунальное хозяйство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525,92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2,10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118,10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3,61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226,46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0,96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Образование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623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027,53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70,46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643062,09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70,12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605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843,21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71,02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Культура, кинематография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337,18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7,84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046,09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7,75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63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959,88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7,50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07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Социальная политика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51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608,06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5,84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806,86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5,32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198,66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5,77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7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Физическая культура и спорт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307,62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2,75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960,47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2,29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860,47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2,45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910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804,30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0,20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835,00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0,20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835,00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0,22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17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Cambria" panose="02040503050406030204" pitchFamily="18" charset="0"/>
                          <a:ea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674,00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0,53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674,00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0,30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674,00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endParaRPr lang="ru-RU" sz="1200" b="0" i="0" u="none" strike="noStrike" dirty="0" smtClean="0">
                        <a:effectLst/>
                        <a:latin typeface="Calibri" pitchFamily="34" charset="0"/>
                      </a:endParaRPr>
                    </a:p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0,31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16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Условно-утвержденные расходы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/>
                        </a:rPr>
                        <a:t>0,00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10 000,00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1,09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000,00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Calibri" pitchFamily="34" charset="0"/>
                        </a:rPr>
                        <a:t>2,11</a:t>
                      </a:r>
                      <a:endParaRPr lang="ru-RU" sz="1200" b="0" i="0" u="none" strike="noStrike" dirty="0"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2916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ВСЕГО РАСХОДОВ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884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140,11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917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057,20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853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102,61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100,0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94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7991"/>
            <a:ext cx="8229600" cy="72008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Дятьковского района </a:t>
            </a:r>
            <a:b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2021 году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296319"/>
              </p:ext>
            </p:extLst>
          </p:nvPr>
        </p:nvGraphicFramePr>
        <p:xfrm>
          <a:off x="179512" y="1052736"/>
          <a:ext cx="885698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49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9" name="Group 3"/>
          <p:cNvGrpSpPr>
            <a:grpSpLocks/>
          </p:cNvGrpSpPr>
          <p:nvPr/>
        </p:nvGrpSpPr>
        <p:grpSpPr bwMode="auto">
          <a:xfrm>
            <a:off x="1293813" y="1823648"/>
            <a:ext cx="1752600" cy="4267200"/>
            <a:chOff x="960" y="1104"/>
            <a:chExt cx="1104" cy="2688"/>
          </a:xfrm>
        </p:grpSpPr>
        <p:sp>
          <p:nvSpPr>
            <p:cNvPr id="80900" name="AutoShape 4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prstShdw prst="shdw12">
                <a:srgbClr val="B2B2B2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901" name="Text Box 5"/>
            <p:cNvSpPr txBox="1">
              <a:spLocks noChangeArrowheads="1"/>
            </p:cNvSpPr>
            <p:nvPr/>
          </p:nvSpPr>
          <p:spPr bwMode="gray">
            <a:xfrm>
              <a:off x="1095" y="2544"/>
              <a:ext cx="82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2021 год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902" name="AutoShape 6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903" name="AutoShape 7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3019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904" name="AutoShape 8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tint val="24314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905" name="Text Box 9"/>
            <p:cNvSpPr txBox="1">
              <a:spLocks noChangeArrowheads="1"/>
            </p:cNvSpPr>
            <p:nvPr/>
          </p:nvSpPr>
          <p:spPr bwMode="gray">
            <a:xfrm>
              <a:off x="1027" y="1437"/>
              <a:ext cx="989" cy="756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743 972,77</a:t>
              </a:r>
            </a:p>
            <a:p>
              <a:pPr algn="ctr" eaLnBrk="0" hangingPunct="0"/>
              <a:endParaRPr lang="ru-RU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84,14 %</a:t>
              </a:r>
              <a:endParaRPr lang="en-US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906" name="AutoShape 10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80907" name="Group 11"/>
          <p:cNvGrpSpPr>
            <a:grpSpLocks/>
          </p:cNvGrpSpPr>
          <p:nvPr/>
        </p:nvGrpSpPr>
        <p:grpSpPr bwMode="auto">
          <a:xfrm>
            <a:off x="5933145" y="1993538"/>
            <a:ext cx="1859549" cy="3918249"/>
            <a:chOff x="3817" y="1536"/>
            <a:chExt cx="1079" cy="2256"/>
          </a:xfrm>
        </p:grpSpPr>
        <p:sp>
          <p:nvSpPr>
            <p:cNvPr id="80908" name="AutoShape 12"/>
            <p:cNvSpPr>
              <a:spLocks noChangeArrowheads="1"/>
            </p:cNvSpPr>
            <p:nvPr/>
          </p:nvSpPr>
          <p:spPr bwMode="gray">
            <a:xfrm>
              <a:off x="3856" y="2400"/>
              <a:ext cx="1008" cy="1392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prstShdw prst="shdw11">
                <a:srgbClr val="B2B2B2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80909" name="Text Box 13"/>
            <p:cNvSpPr txBox="1">
              <a:spLocks noChangeArrowheads="1"/>
            </p:cNvSpPr>
            <p:nvPr/>
          </p:nvSpPr>
          <p:spPr bwMode="gray">
            <a:xfrm>
              <a:off x="3984" y="2812"/>
              <a:ext cx="742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2023 год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0910" name="Group 14"/>
            <p:cNvGrpSpPr>
              <a:grpSpLocks/>
            </p:cNvGrpSpPr>
            <p:nvPr/>
          </p:nvGrpSpPr>
          <p:grpSpPr bwMode="auto">
            <a:xfrm>
              <a:off x="3817" y="1536"/>
              <a:ext cx="1079" cy="1198"/>
              <a:chOff x="3696" y="1682"/>
              <a:chExt cx="1363" cy="1800"/>
            </a:xfrm>
          </p:grpSpPr>
          <p:sp>
            <p:nvSpPr>
              <p:cNvPr id="80911" name="AutoShape 15"/>
              <p:cNvSpPr>
                <a:spLocks noChangeArrowheads="1"/>
              </p:cNvSpPr>
              <p:nvPr/>
            </p:nvSpPr>
            <p:spPr bwMode="gray">
              <a:xfrm>
                <a:off x="3696" y="1682"/>
                <a:ext cx="1363" cy="1800"/>
              </a:xfrm>
              <a:prstGeom prst="roundRect">
                <a:avLst>
                  <a:gd name="adj" fmla="val 17509"/>
                </a:avLst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0912" name="AutoShape 16"/>
              <p:cNvSpPr>
                <a:spLocks noChangeArrowheads="1"/>
              </p:cNvSpPr>
              <p:nvPr/>
            </p:nvSpPr>
            <p:spPr bwMode="gray">
              <a:xfrm>
                <a:off x="3728" y="2987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4235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0913" name="AutoShape 17"/>
              <p:cNvSpPr>
                <a:spLocks noChangeArrowheads="1"/>
              </p:cNvSpPr>
              <p:nvPr/>
            </p:nvSpPr>
            <p:spPr bwMode="gray">
              <a:xfrm>
                <a:off x="3728" y="1701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42353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80914" name="Text Box 18"/>
            <p:cNvSpPr txBox="1">
              <a:spLocks noChangeArrowheads="1"/>
            </p:cNvSpPr>
            <p:nvPr/>
          </p:nvSpPr>
          <p:spPr bwMode="gray">
            <a:xfrm>
              <a:off x="3925" y="1824"/>
              <a:ext cx="911" cy="69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719 001,75</a:t>
              </a:r>
            </a:p>
            <a:p>
              <a:pPr algn="ctr" eaLnBrk="0" hangingPunct="0"/>
              <a:endParaRPr lang="ru-RU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84,29 %</a:t>
              </a:r>
              <a:endParaRPr lang="en-US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915" name="AutoShape 19"/>
            <p:cNvSpPr>
              <a:spLocks noChangeArrowheads="1"/>
            </p:cNvSpPr>
            <p:nvPr/>
          </p:nvSpPr>
          <p:spPr bwMode="gray">
            <a:xfrm flipV="1">
              <a:off x="3936" y="3600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4549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80916" name="Group 20"/>
          <p:cNvGrpSpPr>
            <a:grpSpLocks/>
          </p:cNvGrpSpPr>
          <p:nvPr/>
        </p:nvGrpSpPr>
        <p:grpSpPr bwMode="auto">
          <a:xfrm>
            <a:off x="3563888" y="1700808"/>
            <a:ext cx="1998712" cy="4318991"/>
            <a:chOff x="2416" y="1296"/>
            <a:chExt cx="1088" cy="2496"/>
          </a:xfrm>
        </p:grpSpPr>
        <p:sp>
          <p:nvSpPr>
            <p:cNvPr id="80917" name="AutoShape 21"/>
            <p:cNvSpPr>
              <a:spLocks noChangeArrowheads="1"/>
            </p:cNvSpPr>
            <p:nvPr/>
          </p:nvSpPr>
          <p:spPr bwMode="gray">
            <a:xfrm>
              <a:off x="2464" y="2304"/>
              <a:ext cx="1008" cy="1488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hlink">
                    <a:gamma/>
                    <a:shade val="6078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80918" name="Group 22"/>
            <p:cNvGrpSpPr>
              <a:grpSpLocks/>
            </p:cNvGrpSpPr>
            <p:nvPr/>
          </p:nvGrpSpPr>
          <p:grpSpPr bwMode="auto">
            <a:xfrm>
              <a:off x="2416" y="1296"/>
              <a:ext cx="1088" cy="1248"/>
              <a:chOff x="5392" y="229"/>
              <a:chExt cx="1363" cy="1800"/>
            </a:xfrm>
          </p:grpSpPr>
          <p:sp>
            <p:nvSpPr>
              <p:cNvPr id="80919" name="AutoShape 23"/>
              <p:cNvSpPr>
                <a:spLocks noChangeArrowheads="1"/>
              </p:cNvSpPr>
              <p:nvPr/>
            </p:nvSpPr>
            <p:spPr bwMode="gray">
              <a:xfrm>
                <a:off x="5392" y="229"/>
                <a:ext cx="1363" cy="1800"/>
              </a:xfrm>
              <a:prstGeom prst="roundRect">
                <a:avLst>
                  <a:gd name="adj" fmla="val 17509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0920" name="AutoShape 24"/>
              <p:cNvSpPr>
                <a:spLocks noChangeArrowheads="1"/>
              </p:cNvSpPr>
              <p:nvPr/>
            </p:nvSpPr>
            <p:spPr bwMode="gray">
              <a:xfrm>
                <a:off x="5424" y="1536"/>
                <a:ext cx="1304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tint val="2745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0921" name="AutoShape 25"/>
              <p:cNvSpPr>
                <a:spLocks noChangeArrowheads="1"/>
              </p:cNvSpPr>
              <p:nvPr/>
            </p:nvSpPr>
            <p:spPr bwMode="gray">
              <a:xfrm>
                <a:off x="5424" y="250"/>
                <a:ext cx="1304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80922" name="Text Box 26"/>
            <p:cNvSpPr txBox="1">
              <a:spLocks noChangeArrowheads="1"/>
            </p:cNvSpPr>
            <p:nvPr/>
          </p:nvSpPr>
          <p:spPr bwMode="gray">
            <a:xfrm>
              <a:off x="2605" y="2688"/>
              <a:ext cx="713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2022 год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923" name="Text Box 27"/>
            <p:cNvSpPr txBox="1">
              <a:spLocks noChangeArrowheads="1"/>
            </p:cNvSpPr>
            <p:nvPr/>
          </p:nvSpPr>
          <p:spPr bwMode="gray">
            <a:xfrm>
              <a:off x="2534" y="1584"/>
              <a:ext cx="854" cy="69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762 915,04</a:t>
              </a:r>
            </a:p>
            <a:p>
              <a:pPr algn="ctr" eaLnBrk="0" hangingPunct="0"/>
              <a:endParaRPr lang="ru-RU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0" hangingPunct="0"/>
              <a:r>
                <a:rPr lang="ru-RU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83,19 %</a:t>
              </a:r>
              <a:endParaRPr lang="en-US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924" name="AutoShape 28"/>
            <p:cNvSpPr>
              <a:spLocks noChangeArrowheads="1"/>
            </p:cNvSpPr>
            <p:nvPr/>
          </p:nvSpPr>
          <p:spPr bwMode="gray">
            <a:xfrm flipV="1">
              <a:off x="2544" y="3600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51373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32" name="Заголовок 1"/>
          <p:cNvSpPr txBox="1">
            <a:spLocks/>
          </p:cNvSpPr>
          <p:nvPr/>
        </p:nvSpPr>
        <p:spPr>
          <a:xfrm>
            <a:off x="0" y="0"/>
            <a:ext cx="7840114" cy="744767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«социального блока» бюджета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Дятьковского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 на 2021-2023гг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763051" y="573556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63216" y="886504"/>
            <a:ext cx="7056784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Более 80% всех расходов бюджета  Дятьковского района составляют отрасли «социального блока»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0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расходов бюджета Дятьковского района по муниципальным программам и непрограммным направлениям деятельности на 2021-2023гг. </a:t>
            </a:r>
            <a:r>
              <a:rPr lang="ru-RU" sz="2000" kern="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kern="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496386"/>
              </p:ext>
            </p:extLst>
          </p:nvPr>
        </p:nvGraphicFramePr>
        <p:xfrm>
          <a:off x="35750" y="1066800"/>
          <a:ext cx="9072499" cy="4989903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675698"/>
                <a:gridCol w="382628"/>
                <a:gridCol w="603918"/>
                <a:gridCol w="1019324"/>
                <a:gridCol w="1019324"/>
                <a:gridCol w="784095"/>
                <a:gridCol w="940913"/>
                <a:gridCol w="878485"/>
                <a:gridCol w="768114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Наименование муниципальной программы, подпрограммы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МП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ППМП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Исполнение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2019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года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2020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 (перво-начальный)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2021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2021/2020,%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2022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2023 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ea typeface="Times New Roman"/>
                        </a:rPr>
                        <a:t>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9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Реализация полномочий исполнительно-распорядительного органа Дятьковского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124 103,01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132 429,60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706,9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113,8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154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475,3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127 660,3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9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подпрограмма «Устойчивое развитие сельских территорий Дятьковского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Управление муниципальными финансами Дятьковского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20 975,11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20 028,80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17 856,77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89,20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16 092,10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16 092,10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4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Управление муниципальным имуществом Дятьковского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9 593,78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10 224,80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004,90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97,8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9 119,58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8 285,04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6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культуры Дятьковского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115 167,20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107 385,90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116 255,59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108,30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115 155,15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106 976,59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69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Развитие образования Дятьковского района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551 704,78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572 967,40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583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064,40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101,8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605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867,90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569</a:t>
                      </a:r>
                      <a:r>
                        <a:rPr lang="ru-RU" sz="105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50" baseline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741,41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97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подпрограмма "Повышение безопасности дорожного движения в Дятьковском районе"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433,04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109,50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3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подпрограмма "Создание дополнительных мест в общеобразовательных организациях"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285,84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307,40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85,1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634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Непрограммная деятельность</a:t>
                      </a:r>
                      <a:endParaRPr lang="ru-RU" sz="12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6 395,65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7 142,30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6 251,55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87,50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16 347,17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24 347,17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3654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827 939,52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850 178,80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884 140,11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104,0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917 057,2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853 102,61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6093296"/>
            <a:ext cx="8604000" cy="261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00" dirty="0"/>
              <a:t>МП – муниципальные </a:t>
            </a:r>
            <a:r>
              <a:rPr lang="ru-RU" sz="1100" dirty="0" smtClean="0"/>
              <a:t>программы</a:t>
            </a:r>
            <a:r>
              <a:rPr lang="ru-RU" sz="1100" dirty="0"/>
              <a:t>	</a:t>
            </a:r>
            <a:r>
              <a:rPr lang="ru-RU" sz="1100" dirty="0" smtClean="0"/>
              <a:t>	ППМП </a:t>
            </a:r>
            <a:r>
              <a:rPr lang="ru-RU" sz="1100" dirty="0"/>
              <a:t>– подпрограмма </a:t>
            </a:r>
            <a:r>
              <a:rPr lang="ru-RU" sz="1100" dirty="0" smtClean="0"/>
              <a:t>муниципальной программы</a:t>
            </a:r>
            <a:endParaRPr lang="ru-RU" sz="1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40352" y="727444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29068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747" y="0"/>
            <a:ext cx="8229600" cy="792088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источников финансирования дефицита бюджета Дятьковского района в 2021-2023 годах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504554"/>
              </p:ext>
            </p:extLst>
          </p:nvPr>
        </p:nvGraphicFramePr>
        <p:xfrm>
          <a:off x="251521" y="1052734"/>
          <a:ext cx="8640959" cy="5184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1996"/>
                <a:gridCol w="1705453"/>
                <a:gridCol w="1591755"/>
                <a:gridCol w="1591755"/>
              </a:tblGrid>
              <a:tr h="623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</a:txBody>
                  <a:tcPr marL="68580" marR="68580" marT="0" marB="0" anchor="ctr"/>
                </a:tc>
              </a:tr>
              <a:tr h="3851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Дефицит (-), профицит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(+) (тыс. руб.)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271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 профицит </a:t>
                      </a: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в объеме налоговых и неналоговых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доходов без учета  доходов по доп. нормативам (%)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81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 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дефицита (тыс. руб.)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271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Кредиты кредитных организаций в валюте Российской Федерации, в том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числе:</a:t>
                      </a:r>
                      <a:endParaRPr lang="ru-RU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79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Получение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кредитов (тыс. руб.)</a:t>
                      </a:r>
                      <a:endParaRPr lang="ru-RU" sz="11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25 000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25 000</a:t>
                      </a:r>
                    </a:p>
                  </a:txBody>
                  <a:tcPr marL="68580" marR="68580" marT="0" marB="0" anchor="ctr"/>
                </a:tc>
              </a:tr>
              <a:tr h="2779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Погашение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кредитов (тыс. руб.)</a:t>
                      </a:r>
                      <a:endParaRPr lang="ru-RU" sz="11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- 25 000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- 25 000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- 25 000 </a:t>
                      </a:r>
                    </a:p>
                  </a:txBody>
                  <a:tcPr marL="68580" marR="68580" marT="0" marB="0" anchor="ctr"/>
                </a:tc>
              </a:tr>
              <a:tr h="8362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 от других бюджетов бюджетной системы Российской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Федерации, в том числе: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79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Получение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кредитов (тыс. руб.)</a:t>
                      </a:r>
                      <a:endParaRPr lang="ru-RU" sz="11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79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Погашение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кредитов (тыс. руб.)</a:t>
                      </a:r>
                      <a:endParaRPr lang="ru-RU" sz="11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58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средств на счетах по учету средств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бюджета (тыс. руб.)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755170" y="723951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70658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1143001" y="2209800"/>
            <a:ext cx="6705600" cy="2400165"/>
            <a:chOff x="528" y="1248"/>
            <a:chExt cx="4656" cy="1615"/>
          </a:xfrm>
        </p:grpSpPr>
        <p:grpSp>
          <p:nvGrpSpPr>
            <p:cNvPr id="73732" name="Group 4"/>
            <p:cNvGrpSpPr>
              <a:grpSpLocks/>
            </p:cNvGrpSpPr>
            <p:nvPr/>
          </p:nvGrpSpPr>
          <p:grpSpPr bwMode="auto">
            <a:xfrm>
              <a:off x="1824" y="1248"/>
              <a:ext cx="2014" cy="1615"/>
              <a:chOff x="1872" y="1824"/>
              <a:chExt cx="2014" cy="1615"/>
            </a:xfrm>
          </p:grpSpPr>
          <p:sp>
            <p:nvSpPr>
              <p:cNvPr id="73733" name="AutoShape 5"/>
              <p:cNvSpPr>
                <a:spLocks noChangeArrowheads="1"/>
              </p:cNvSpPr>
              <p:nvPr/>
            </p:nvSpPr>
            <p:spPr bwMode="gray">
              <a:xfrm rot="16200000" flipH="1">
                <a:off x="1820" y="2528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73734" name="AutoShape 6"/>
              <p:cNvSpPr>
                <a:spLocks noChangeArrowheads="1"/>
              </p:cNvSpPr>
              <p:nvPr/>
            </p:nvSpPr>
            <p:spPr bwMode="gray">
              <a:xfrm rot="5400000" flipH="1">
                <a:off x="3628" y="2494"/>
                <a:ext cx="309" cy="206"/>
              </a:xfrm>
              <a:prstGeom prst="upArrow">
                <a:avLst>
                  <a:gd name="adj1" fmla="val 51676"/>
                  <a:gd name="adj2" fmla="val 10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tx2">
                      <a:gamma/>
                      <a:tint val="39216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73736" name="Oval 8"/>
              <p:cNvSpPr>
                <a:spLocks noChangeArrowheads="1"/>
              </p:cNvSpPr>
              <p:nvPr/>
            </p:nvSpPr>
            <p:spPr bwMode="gray">
              <a:xfrm>
                <a:off x="2078" y="1824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57150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73737" name="Oval 9"/>
              <p:cNvSpPr>
                <a:spLocks noChangeArrowheads="1"/>
              </p:cNvSpPr>
              <p:nvPr/>
            </p:nvSpPr>
            <p:spPr bwMode="gray">
              <a:xfrm>
                <a:off x="2164" y="1829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6200" dir="10800000" kx="-3284103" algn="b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73738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73739" name="Oval 11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FFCC00">
                      <a:gamma/>
                      <a:shade val="0"/>
                      <a:invGamma/>
                    </a:srgbClr>
                  </a:gs>
                  <a:gs pos="100000">
                    <a:srgbClr val="FFCC00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73740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ru-RU" dirty="0"/>
              </a:p>
            </p:txBody>
          </p:sp>
          <p:sp>
            <p:nvSpPr>
              <p:cNvPr id="73741" name="Oval 13"/>
              <p:cNvSpPr>
                <a:spLocks noChangeArrowheads="1"/>
              </p:cNvSpPr>
              <p:nvPr/>
            </p:nvSpPr>
            <p:spPr bwMode="gray">
              <a:xfrm>
                <a:off x="2254" y="2083"/>
                <a:ext cx="1262" cy="1098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862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09250" dir="3267739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endParaRPr lang="ru-RU" dirty="0"/>
              </a:p>
            </p:txBody>
          </p:sp>
        </p:grpSp>
        <p:sp>
          <p:nvSpPr>
            <p:cNvPr id="73742" name="AutoShape 14"/>
            <p:cNvSpPr>
              <a:spLocks noChangeArrowheads="1"/>
            </p:cNvSpPr>
            <p:nvPr/>
          </p:nvSpPr>
          <p:spPr bwMode="gray">
            <a:xfrm>
              <a:off x="528" y="2256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3743" name="AutoShape 15"/>
            <p:cNvSpPr>
              <a:spLocks noChangeArrowheads="1"/>
            </p:cNvSpPr>
            <p:nvPr/>
          </p:nvSpPr>
          <p:spPr bwMode="gray">
            <a:xfrm>
              <a:off x="528" y="1920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3744" name="AutoShape 16"/>
            <p:cNvSpPr>
              <a:spLocks noChangeArrowheads="1"/>
            </p:cNvSpPr>
            <p:nvPr/>
          </p:nvSpPr>
          <p:spPr bwMode="gray">
            <a:xfrm>
              <a:off x="528" y="1584"/>
              <a:ext cx="1152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3745" name="AutoShape 17"/>
            <p:cNvSpPr>
              <a:spLocks noChangeArrowheads="1"/>
            </p:cNvSpPr>
            <p:nvPr/>
          </p:nvSpPr>
          <p:spPr bwMode="gray">
            <a:xfrm>
              <a:off x="3984" y="2256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3746" name="AutoShape 18"/>
            <p:cNvSpPr>
              <a:spLocks noChangeArrowheads="1"/>
            </p:cNvSpPr>
            <p:nvPr/>
          </p:nvSpPr>
          <p:spPr bwMode="gray">
            <a:xfrm>
              <a:off x="3984" y="1920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3747" name="AutoShape 19"/>
            <p:cNvSpPr>
              <a:spLocks noChangeArrowheads="1"/>
            </p:cNvSpPr>
            <p:nvPr/>
          </p:nvSpPr>
          <p:spPr bwMode="gray">
            <a:xfrm>
              <a:off x="3984" y="1584"/>
              <a:ext cx="1200" cy="384"/>
            </a:xfrm>
            <a:prstGeom prst="can">
              <a:avLst>
                <a:gd name="adj" fmla="val 25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73748" name="Text Box 20"/>
            <p:cNvSpPr txBox="1">
              <a:spLocks noChangeArrowheads="1"/>
            </p:cNvSpPr>
            <p:nvPr/>
          </p:nvSpPr>
          <p:spPr bwMode="gray">
            <a:xfrm>
              <a:off x="2163" y="1641"/>
              <a:ext cx="1362" cy="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Объем </a:t>
              </a:r>
            </a:p>
            <a:p>
              <a:pPr algn="ctr" eaLnBrk="0" hangingPunct="0"/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униципального</a:t>
              </a:r>
            </a:p>
            <a:p>
              <a:pPr algn="ctr" eaLnBrk="0" hangingPunct="0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внутреннего долга,</a:t>
              </a:r>
            </a:p>
            <a:p>
              <a:pPr algn="ctr" eaLnBrk="0" hangingPunct="0"/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т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ыс. рублей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750" name="Text Box 22"/>
            <p:cNvSpPr txBox="1">
              <a:spLocks noChangeArrowheads="1"/>
            </p:cNvSpPr>
            <p:nvPr/>
          </p:nvSpPr>
          <p:spPr bwMode="gray">
            <a:xfrm>
              <a:off x="628" y="1630"/>
              <a:ext cx="1052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ценка на</a:t>
              </a:r>
            </a:p>
            <a:p>
              <a:pPr algn="ctr" eaLnBrk="0" hangingPunct="0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01.01.2022</a:t>
              </a:r>
              <a:endParaRPr lang="en-US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751" name="Text Box 23"/>
            <p:cNvSpPr txBox="1">
              <a:spLocks noChangeArrowheads="1"/>
            </p:cNvSpPr>
            <p:nvPr/>
          </p:nvSpPr>
          <p:spPr bwMode="gray">
            <a:xfrm>
              <a:off x="628" y="1980"/>
              <a:ext cx="1052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ценка на </a:t>
              </a:r>
            </a:p>
            <a:p>
              <a:pPr algn="ctr" eaLnBrk="0" hangingPunct="0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01.01.2023</a:t>
              </a:r>
              <a:endParaRPr lang="en-US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752" name="Text Box 24"/>
            <p:cNvSpPr txBox="1">
              <a:spLocks noChangeArrowheads="1"/>
            </p:cNvSpPr>
            <p:nvPr/>
          </p:nvSpPr>
          <p:spPr bwMode="gray">
            <a:xfrm>
              <a:off x="528" y="2294"/>
              <a:ext cx="1152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оценка на </a:t>
              </a:r>
            </a:p>
            <a:p>
              <a:pPr algn="ctr" eaLnBrk="0" hangingPunct="0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01.01.2024</a:t>
              </a:r>
              <a:endParaRPr lang="en-US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753" name="Text Box 25"/>
            <p:cNvSpPr txBox="1">
              <a:spLocks noChangeArrowheads="1"/>
            </p:cNvSpPr>
            <p:nvPr/>
          </p:nvSpPr>
          <p:spPr bwMode="gray">
            <a:xfrm>
              <a:off x="4388" y="1697"/>
              <a:ext cx="484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25000</a:t>
              </a:r>
              <a:endParaRPr lang="en-US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AutoShape 15"/>
          <p:cNvSpPr>
            <a:spLocks noChangeArrowheads="1"/>
          </p:cNvSpPr>
          <p:nvPr/>
        </p:nvSpPr>
        <p:spPr bwMode="gray">
          <a:xfrm>
            <a:off x="1143001" y="2213336"/>
            <a:ext cx="1659118" cy="570689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оценка 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</a:p>
          <a:p>
            <a:pPr algn="ctr" eaLnBrk="0" hangingPunct="0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01.01.2021</a:t>
            </a:r>
            <a:endParaRPr lang="ru-RU" sz="1400" dirty="0"/>
          </a:p>
        </p:txBody>
      </p:sp>
      <p:sp>
        <p:nvSpPr>
          <p:cNvPr id="33" name="AutoShape 19"/>
          <p:cNvSpPr>
            <a:spLocks noChangeArrowheads="1"/>
          </p:cNvSpPr>
          <p:nvPr/>
        </p:nvSpPr>
        <p:spPr bwMode="gray">
          <a:xfrm>
            <a:off x="6120354" y="2206828"/>
            <a:ext cx="1728247" cy="570689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gray">
          <a:xfrm>
            <a:off x="6702797" y="2425294"/>
            <a:ext cx="697060" cy="33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25000</a:t>
            </a:r>
            <a:endParaRPr lang="en-US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 Box 25"/>
          <p:cNvSpPr txBox="1">
            <a:spLocks noChangeArrowheads="1"/>
          </p:cNvSpPr>
          <p:nvPr/>
        </p:nvSpPr>
        <p:spPr bwMode="gray">
          <a:xfrm>
            <a:off x="6716033" y="3395719"/>
            <a:ext cx="697060" cy="33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25000</a:t>
            </a:r>
            <a:endParaRPr lang="en-US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gray">
          <a:xfrm>
            <a:off x="6716599" y="3896464"/>
            <a:ext cx="697060" cy="33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25000</a:t>
            </a:r>
            <a:endParaRPr lang="en-US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55200" y="116632"/>
            <a:ext cx="8229600" cy="7447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Муниципальный долг Дятьковского района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4953000"/>
            <a:ext cx="5167313" cy="414338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dist">
              <a:lnSpc>
                <a:spcPct val="80000"/>
              </a:lnSpc>
            </a:pPr>
            <a:r>
              <a:rPr lang="en-US" sz="1600" b="0" dirty="0">
                <a:latin typeface="Arial" charset="0"/>
              </a:rPr>
              <a:t>Click to edit company slogan .</a:t>
            </a:r>
          </a:p>
        </p:txBody>
      </p:sp>
      <p:sp>
        <p:nvSpPr>
          <p:cNvPr id="87045" name="WordArt 5"/>
          <p:cNvSpPr>
            <a:spLocks noChangeArrowheads="1" noChangeShapeType="1" noTextEdit="1"/>
          </p:cNvSpPr>
          <p:nvPr/>
        </p:nvSpPr>
        <p:spPr bwMode="gray">
          <a:xfrm>
            <a:off x="2123728" y="4149080"/>
            <a:ext cx="6912768" cy="105496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СПАСИБО ЗА ВНИМАНИЕ</a:t>
            </a:r>
            <a:r>
              <a:rPr lang="en-US" sz="36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63500" dir="2212194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63500" dir="2212194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>
            <a:off x="539552" y="332656"/>
            <a:ext cx="1131065" cy="106480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79512" y="104286"/>
            <a:ext cx="8229600" cy="57606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32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характеристики бюджета</a:t>
            </a:r>
            <a:endParaRPr lang="ru-RU" sz="32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Group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090294"/>
              </p:ext>
            </p:extLst>
          </p:nvPr>
        </p:nvGraphicFramePr>
        <p:xfrm>
          <a:off x="182457" y="802418"/>
          <a:ext cx="8490193" cy="5782647"/>
        </p:xfrm>
        <a:graphic>
          <a:graphicData uri="http://schemas.openxmlformats.org/drawingml/2006/table">
            <a:tbl>
              <a:tblPr/>
              <a:tblGrid>
                <a:gridCol w="4560953"/>
                <a:gridCol w="1306738"/>
                <a:gridCol w="1315764"/>
                <a:gridCol w="1306738"/>
              </a:tblGrid>
              <a:tr h="11662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B4E63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2021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2022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2023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   БЮДЖЕТА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884 140,11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28C83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917 057,20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853 102,61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28C83">
                        <a:alpha val="50196"/>
                      </a:srgbClr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256 220,55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265 722,36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322 197,32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в том числе: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627 919,56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651 334,84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530 905,29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8000"/>
                      </a:schemeClr>
                    </a:solidFill>
                  </a:tcPr>
                </a:tc>
              </a:tr>
              <a:tr h="4843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125 070,1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126 730,00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33 917,00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53 867,60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79 585,20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51 565,26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8000"/>
                      </a:schemeClr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423 108,76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419 133,21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82001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419 485,16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80000"/>
                      </a:schemeClr>
                    </a:solidFill>
                  </a:tcPr>
                </a:tc>
              </a:tr>
              <a:tr h="6614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25 873,10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25 886,43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25 937,87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   БЮДЖЕТА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884 140,11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917 057,20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853 102,61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4825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Дефицит/профицит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28C83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DC03C">
                        <a:alpha val="8196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28C83">
                        <a:alpha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907713" y="494641"/>
            <a:ext cx="1217386" cy="30777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4707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966050"/>
              </p:ext>
            </p:extLst>
          </p:nvPr>
        </p:nvGraphicFramePr>
        <p:xfrm>
          <a:off x="215207" y="1124744"/>
          <a:ext cx="8734275" cy="4677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69877" y="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Доходы бюджета Дятьковского района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динамике 2020-2023гг.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40352" y="749901"/>
            <a:ext cx="1081130" cy="307777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51211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7740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о налоговых и неналоговых  доходах бюджета Дятьковского района в 2020-2023 гг.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0352" y="751136"/>
            <a:ext cx="1081130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67350"/>
              </p:ext>
            </p:extLst>
          </p:nvPr>
        </p:nvGraphicFramePr>
        <p:xfrm>
          <a:off x="107505" y="1196752"/>
          <a:ext cx="8712966" cy="4968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66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64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066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066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0662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527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Наименование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Оценка 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         2020 год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2022 </a:t>
                      </a:r>
                      <a:r>
                        <a:rPr lang="ru-RU" sz="12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2023 </a:t>
                      </a:r>
                      <a:r>
                        <a:rPr lang="ru-RU" sz="12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год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Cambria" pitchFamily="18" charset="0"/>
                        </a:rPr>
                        <a:t>НАЛОГОВЫЕ И НЕНАЛОГОВЫЕ ДОХОДЫ                            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595,70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220,55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722,36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322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197,32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ПРИБЫЛЬ,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207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739,40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222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744,00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234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912,9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532,30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130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377,60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977,80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3 137,50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161,10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НАЛОГИ НА СОВОКУПНЫЙ ДОХОД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319,04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889,09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487,22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823,22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ГОСУДАРСТВЕННАЯ ПОШЛИНА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912,60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135,00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301,00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553,00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30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653,66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002,36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348,34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550,60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ПЛАТЕЖИ ПРИ ПОЛЬЗОВАНИИ ПРИРОДНЫМИ РЕСУРСАМИ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732,80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760,70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790,30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822,00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753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527,00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142, 00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142, 00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АДМИНИСТРАТИВНЫЕ ПЛАТЕЖИ И СБОРЫ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255, 00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255, 00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255, 00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ШТРАФЫ, САНКЦИИ, ВОЗМЕЩЕНИЕ УЩЕРБА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061,80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347,60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357,60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37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ПРОЧИЕ НЕНАЛОГОВЫЕ ДОХОДЫ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6,90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0,50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75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3"/>
          <p:cNvSpPr>
            <a:spLocks noChangeShapeType="1"/>
          </p:cNvSpPr>
          <p:nvPr/>
        </p:nvSpPr>
        <p:spPr bwMode="gray">
          <a:xfrm flipH="1">
            <a:off x="873125" y="5402263"/>
            <a:ext cx="16573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gray">
          <a:xfrm flipH="1">
            <a:off x="873125" y="4564063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gray">
          <a:xfrm flipH="1">
            <a:off x="873125" y="37338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gray">
          <a:xfrm flipH="1">
            <a:off x="873125" y="2905125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gray">
          <a:xfrm flipH="1" flipV="1">
            <a:off x="873125" y="2063750"/>
            <a:ext cx="503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gray">
          <a:xfrm>
            <a:off x="1025525" y="2057400"/>
            <a:ext cx="0" cy="871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gray">
          <a:xfrm>
            <a:off x="1025525" y="2928938"/>
            <a:ext cx="0" cy="81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gray">
          <a:xfrm>
            <a:off x="1025525" y="3746500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gray">
          <a:xfrm>
            <a:off x="1025525" y="4564063"/>
            <a:ext cx="0" cy="815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gray">
          <a:xfrm>
            <a:off x="1046505" y="2365529"/>
            <a:ext cx="15279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прогноз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gray">
          <a:xfrm>
            <a:off x="1062325" y="3185319"/>
            <a:ext cx="15279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год прогноз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gray">
          <a:xfrm>
            <a:off x="1062335" y="4071938"/>
            <a:ext cx="152791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год прогноз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gray">
          <a:xfrm>
            <a:off x="1037638" y="4882935"/>
            <a:ext cx="14562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год оценка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4768" name="Group 16"/>
          <p:cNvGrpSpPr>
            <a:grpSpLocks/>
          </p:cNvGrpSpPr>
          <p:nvPr/>
        </p:nvGrpSpPr>
        <p:grpSpPr bwMode="auto">
          <a:xfrm>
            <a:off x="2590800" y="2066925"/>
            <a:ext cx="5826125" cy="3343275"/>
            <a:chOff x="1514" y="1446"/>
            <a:chExt cx="3670" cy="2106"/>
          </a:xfrm>
        </p:grpSpPr>
        <p:sp>
          <p:nvSpPr>
            <p:cNvPr id="74769" name="Freeform 17"/>
            <p:cNvSpPr>
              <a:spLocks/>
            </p:cNvSpPr>
            <p:nvPr/>
          </p:nvSpPr>
          <p:spPr bwMode="gray">
            <a:xfrm>
              <a:off x="4817" y="1446"/>
              <a:ext cx="363" cy="533"/>
            </a:xfrm>
            <a:custGeom>
              <a:avLst/>
              <a:gdLst>
                <a:gd name="T0" fmla="*/ 308 w 308"/>
                <a:gd name="T1" fmla="*/ 120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0" name="Freeform 18"/>
            <p:cNvSpPr>
              <a:spLocks/>
            </p:cNvSpPr>
            <p:nvPr/>
          </p:nvSpPr>
          <p:spPr bwMode="gray">
            <a:xfrm>
              <a:off x="3078" y="1446"/>
              <a:ext cx="2106" cy="341"/>
            </a:xfrm>
            <a:custGeom>
              <a:avLst/>
              <a:gdLst>
                <a:gd name="T0" fmla="*/ 1478 w 1786"/>
                <a:gd name="T1" fmla="*/ 284 h 284"/>
                <a:gd name="T2" fmla="*/ 0 w 1786"/>
                <a:gd name="T3" fmla="*/ 284 h 284"/>
                <a:gd name="T4" fmla="*/ 446 w 1786"/>
                <a:gd name="T5" fmla="*/ 0 h 284"/>
                <a:gd name="T6" fmla="*/ 1786 w 1786"/>
                <a:gd name="T7" fmla="*/ 0 h 284"/>
                <a:gd name="T8" fmla="*/ 1478 w 1786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1" name="Freeform 19"/>
            <p:cNvSpPr>
              <a:spLocks/>
            </p:cNvSpPr>
            <p:nvPr/>
          </p:nvSpPr>
          <p:spPr bwMode="gray">
            <a:xfrm>
              <a:off x="4452" y="1970"/>
              <a:ext cx="363" cy="530"/>
            </a:xfrm>
            <a:custGeom>
              <a:avLst/>
              <a:gdLst>
                <a:gd name="T0" fmla="*/ 308 w 308"/>
                <a:gd name="T1" fmla="*/ 120 h 442"/>
                <a:gd name="T2" fmla="*/ 0 w 308"/>
                <a:gd name="T3" fmla="*/ 442 h 442"/>
                <a:gd name="T4" fmla="*/ 0 w 308"/>
                <a:gd name="T5" fmla="*/ 286 h 442"/>
                <a:gd name="T6" fmla="*/ 308 w 308"/>
                <a:gd name="T7" fmla="*/ 0 h 442"/>
                <a:gd name="T8" fmla="*/ 308 w 308"/>
                <a:gd name="T9" fmla="*/ 12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2" name="Freeform 20"/>
            <p:cNvSpPr>
              <a:spLocks/>
            </p:cNvSpPr>
            <p:nvPr/>
          </p:nvSpPr>
          <p:spPr bwMode="gray">
            <a:xfrm>
              <a:off x="2555" y="1970"/>
              <a:ext cx="2264" cy="340"/>
            </a:xfrm>
            <a:custGeom>
              <a:avLst/>
              <a:gdLst>
                <a:gd name="T0" fmla="*/ 1612 w 1920"/>
                <a:gd name="T1" fmla="*/ 284 h 284"/>
                <a:gd name="T2" fmla="*/ 0 w 1920"/>
                <a:gd name="T3" fmla="*/ 284 h 284"/>
                <a:gd name="T4" fmla="*/ 446 w 1920"/>
                <a:gd name="T5" fmla="*/ 0 h 284"/>
                <a:gd name="T6" fmla="*/ 1920 w 1920"/>
                <a:gd name="T7" fmla="*/ 0 h 284"/>
                <a:gd name="T8" fmla="*/ 1612 w 192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3" name="Freeform 21"/>
            <p:cNvSpPr>
              <a:spLocks/>
            </p:cNvSpPr>
            <p:nvPr/>
          </p:nvSpPr>
          <p:spPr bwMode="gray">
            <a:xfrm>
              <a:off x="4086" y="2494"/>
              <a:ext cx="361" cy="532"/>
            </a:xfrm>
            <a:custGeom>
              <a:avLst/>
              <a:gdLst>
                <a:gd name="T0" fmla="*/ 306 w 306"/>
                <a:gd name="T1" fmla="*/ 122 h 444"/>
                <a:gd name="T2" fmla="*/ 0 w 306"/>
                <a:gd name="T3" fmla="*/ 444 h 444"/>
                <a:gd name="T4" fmla="*/ 0 w 306"/>
                <a:gd name="T5" fmla="*/ 286 h 444"/>
                <a:gd name="T6" fmla="*/ 306 w 306"/>
                <a:gd name="T7" fmla="*/ 0 h 444"/>
                <a:gd name="T8" fmla="*/ 306 w 306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4" name="Freeform 22"/>
            <p:cNvSpPr>
              <a:spLocks/>
            </p:cNvSpPr>
            <p:nvPr/>
          </p:nvSpPr>
          <p:spPr bwMode="gray">
            <a:xfrm>
              <a:off x="3722" y="3019"/>
              <a:ext cx="364" cy="533"/>
            </a:xfrm>
            <a:custGeom>
              <a:avLst/>
              <a:gdLst>
                <a:gd name="T0" fmla="*/ 308 w 308"/>
                <a:gd name="T1" fmla="*/ 122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chemeClr val="tx2">
                    <a:gamma/>
                    <a:shade val="46275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5" name="Freeform 23"/>
            <p:cNvSpPr>
              <a:spLocks/>
            </p:cNvSpPr>
            <p:nvPr/>
          </p:nvSpPr>
          <p:spPr bwMode="gray">
            <a:xfrm>
              <a:off x="1515" y="3022"/>
              <a:ext cx="2571" cy="340"/>
            </a:xfrm>
            <a:custGeom>
              <a:avLst/>
              <a:gdLst>
                <a:gd name="T0" fmla="*/ 1872 w 2180"/>
                <a:gd name="T1" fmla="*/ 284 h 284"/>
                <a:gd name="T2" fmla="*/ 0 w 2180"/>
                <a:gd name="T3" fmla="*/ 284 h 284"/>
                <a:gd name="T4" fmla="*/ 446 w 2180"/>
                <a:gd name="T5" fmla="*/ 0 h 284"/>
                <a:gd name="T6" fmla="*/ 2180 w 2180"/>
                <a:gd name="T7" fmla="*/ 0 h 284"/>
                <a:gd name="T8" fmla="*/ 1872 w 218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6" name="Freeform 24"/>
            <p:cNvSpPr>
              <a:spLocks/>
            </p:cNvSpPr>
            <p:nvPr/>
          </p:nvSpPr>
          <p:spPr bwMode="gray">
            <a:xfrm>
              <a:off x="1888" y="1543"/>
              <a:ext cx="1158" cy="1715"/>
            </a:xfrm>
            <a:custGeom>
              <a:avLst/>
              <a:gdLst>
                <a:gd name="T0" fmla="*/ 12 w 1824"/>
                <a:gd name="T1" fmla="*/ 2464 h 2648"/>
                <a:gd name="T2" fmla="*/ 56 w 1824"/>
                <a:gd name="T3" fmla="*/ 2120 h 2648"/>
                <a:gd name="T4" fmla="*/ 124 w 1824"/>
                <a:gd name="T5" fmla="*/ 1808 h 2648"/>
                <a:gd name="T6" fmla="*/ 212 w 1824"/>
                <a:gd name="T7" fmla="*/ 1524 h 2648"/>
                <a:gd name="T8" fmla="*/ 316 w 1824"/>
                <a:gd name="T9" fmla="*/ 1270 h 2648"/>
                <a:gd name="T10" fmla="*/ 430 w 1824"/>
                <a:gd name="T11" fmla="*/ 1044 h 2648"/>
                <a:gd name="T12" fmla="*/ 550 w 1824"/>
                <a:gd name="T13" fmla="*/ 846 h 2648"/>
                <a:gd name="T14" fmla="*/ 672 w 1824"/>
                <a:gd name="T15" fmla="*/ 674 h 2648"/>
                <a:gd name="T16" fmla="*/ 792 w 1824"/>
                <a:gd name="T17" fmla="*/ 528 h 2648"/>
                <a:gd name="T18" fmla="*/ 906 w 1824"/>
                <a:gd name="T19" fmla="*/ 408 h 2648"/>
                <a:gd name="T20" fmla="*/ 1010 w 1824"/>
                <a:gd name="T21" fmla="*/ 310 h 2648"/>
                <a:gd name="T22" fmla="*/ 1096 w 1824"/>
                <a:gd name="T23" fmla="*/ 236 h 2648"/>
                <a:gd name="T24" fmla="*/ 1164 w 1824"/>
                <a:gd name="T25" fmla="*/ 184 h 2648"/>
                <a:gd name="T26" fmla="*/ 1208 w 1824"/>
                <a:gd name="T27" fmla="*/ 154 h 2648"/>
                <a:gd name="T28" fmla="*/ 1224 w 1824"/>
                <a:gd name="T29" fmla="*/ 144 h 2648"/>
                <a:gd name="T30" fmla="*/ 1728 w 1824"/>
                <a:gd name="T31" fmla="*/ 56 h 2648"/>
                <a:gd name="T32" fmla="*/ 1568 w 1824"/>
                <a:gd name="T33" fmla="*/ 328 h 2648"/>
                <a:gd name="T34" fmla="*/ 1554 w 1824"/>
                <a:gd name="T35" fmla="*/ 332 h 2648"/>
                <a:gd name="T36" fmla="*/ 1514 w 1824"/>
                <a:gd name="T37" fmla="*/ 346 h 2648"/>
                <a:gd name="T38" fmla="*/ 1452 w 1824"/>
                <a:gd name="T39" fmla="*/ 370 h 2648"/>
                <a:gd name="T40" fmla="*/ 1370 w 1824"/>
                <a:gd name="T41" fmla="*/ 410 h 2648"/>
                <a:gd name="T42" fmla="*/ 1270 w 1824"/>
                <a:gd name="T43" fmla="*/ 466 h 2648"/>
                <a:gd name="T44" fmla="*/ 1158 w 1824"/>
                <a:gd name="T45" fmla="*/ 540 h 2648"/>
                <a:gd name="T46" fmla="*/ 1034 w 1824"/>
                <a:gd name="T47" fmla="*/ 636 h 2648"/>
                <a:gd name="T48" fmla="*/ 904 w 1824"/>
                <a:gd name="T49" fmla="*/ 756 h 2648"/>
                <a:gd name="T50" fmla="*/ 770 w 1824"/>
                <a:gd name="T51" fmla="*/ 900 h 2648"/>
                <a:gd name="T52" fmla="*/ 632 w 1824"/>
                <a:gd name="T53" fmla="*/ 1076 h 2648"/>
                <a:gd name="T54" fmla="*/ 498 w 1824"/>
                <a:gd name="T55" fmla="*/ 1280 h 2648"/>
                <a:gd name="T56" fmla="*/ 370 w 1824"/>
                <a:gd name="T57" fmla="*/ 1518 h 2648"/>
                <a:gd name="T58" fmla="*/ 248 w 1824"/>
                <a:gd name="T59" fmla="*/ 1792 h 2648"/>
                <a:gd name="T60" fmla="*/ 138 w 1824"/>
                <a:gd name="T61" fmla="*/ 2104 h 2648"/>
                <a:gd name="T62" fmla="*/ 42 w 1824"/>
                <a:gd name="T63" fmla="*/ 2456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ACD69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77" name="Rectangle 25"/>
            <p:cNvSpPr>
              <a:spLocks noChangeArrowheads="1"/>
            </p:cNvSpPr>
            <p:nvPr/>
          </p:nvSpPr>
          <p:spPr bwMode="gray">
            <a:xfrm>
              <a:off x="3082" y="1787"/>
              <a:ext cx="1743" cy="192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72549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322 197,3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778" name="Rectangle 26"/>
            <p:cNvSpPr>
              <a:spLocks noChangeArrowheads="1"/>
            </p:cNvSpPr>
            <p:nvPr/>
          </p:nvSpPr>
          <p:spPr bwMode="gray">
            <a:xfrm>
              <a:off x="2556" y="2310"/>
              <a:ext cx="1900" cy="188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72549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265 722,4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779" name="Freeform 27"/>
            <p:cNvSpPr>
              <a:spLocks/>
            </p:cNvSpPr>
            <p:nvPr/>
          </p:nvSpPr>
          <p:spPr bwMode="gray">
            <a:xfrm>
              <a:off x="2036" y="2494"/>
              <a:ext cx="2415" cy="343"/>
            </a:xfrm>
            <a:custGeom>
              <a:avLst/>
              <a:gdLst>
                <a:gd name="T0" fmla="*/ 1742 w 2048"/>
                <a:gd name="T1" fmla="*/ 286 h 286"/>
                <a:gd name="T2" fmla="*/ 0 w 2048"/>
                <a:gd name="T3" fmla="*/ 286 h 286"/>
                <a:gd name="T4" fmla="*/ 446 w 2048"/>
                <a:gd name="T5" fmla="*/ 0 h 286"/>
                <a:gd name="T6" fmla="*/ 2048 w 2048"/>
                <a:gd name="T7" fmla="*/ 0 h 286"/>
                <a:gd name="T8" fmla="*/ 1742 w 2048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4780" name="Rectangle 28"/>
            <p:cNvSpPr>
              <a:spLocks noChangeArrowheads="1"/>
            </p:cNvSpPr>
            <p:nvPr/>
          </p:nvSpPr>
          <p:spPr bwMode="gray">
            <a:xfrm>
              <a:off x="2038" y="2836"/>
              <a:ext cx="2056" cy="18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72549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256 220,6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781" name="Rectangle 29"/>
            <p:cNvSpPr>
              <a:spLocks noChangeArrowheads="1"/>
            </p:cNvSpPr>
            <p:nvPr/>
          </p:nvSpPr>
          <p:spPr bwMode="gray">
            <a:xfrm>
              <a:off x="1514" y="3363"/>
              <a:ext cx="2213" cy="187"/>
            </a:xfrm>
            <a:prstGeom prst="rect">
              <a:avLst/>
            </a:prstGeom>
            <a:gradFill rotWithShape="1">
              <a:gsLst>
                <a:gs pos="0">
                  <a:schemeClr val="tx2">
                    <a:gamma/>
                    <a:shade val="72549"/>
                    <a:invGamma/>
                  </a:schemeClr>
                </a:gs>
                <a:gs pos="50000">
                  <a:schemeClr val="tx2"/>
                </a:gs>
                <a:gs pos="100000">
                  <a:schemeClr val="tx2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r>
                <a:rPr lang="ru-RU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252 595,7</a:t>
              </a:r>
              <a:endPara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69263" y="10100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налоговых и неналоговых доходов бюджета Дятьковского района в 2020-2023 гг.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776835" y="717986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34090" y="4698269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+3 624,9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78470" y="3818215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+9 501,8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22850" y="2968387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56 474,9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1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2259306"/>
              </p:ext>
            </p:extLst>
          </p:nvPr>
        </p:nvGraphicFramePr>
        <p:xfrm>
          <a:off x="107504" y="1057679"/>
          <a:ext cx="4572000" cy="4291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649023"/>
              </p:ext>
            </p:extLst>
          </p:nvPr>
        </p:nvGraphicFramePr>
        <p:xfrm>
          <a:off x="4427984" y="1080606"/>
          <a:ext cx="457200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7504" y="68912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Дятьковского района в 2020 и 2021 годах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63051" y="749901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0683173"/>
              </p:ext>
            </p:extLst>
          </p:nvPr>
        </p:nvGraphicFramePr>
        <p:xfrm>
          <a:off x="251520" y="5373216"/>
          <a:ext cx="8424936" cy="1015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393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Freeform 4"/>
          <p:cNvSpPr>
            <a:spLocks noEditPoints="1"/>
          </p:cNvSpPr>
          <p:nvPr/>
        </p:nvSpPr>
        <p:spPr bwMode="gray">
          <a:xfrm>
            <a:off x="990600" y="1905000"/>
            <a:ext cx="5943600" cy="4038600"/>
          </a:xfrm>
          <a:custGeom>
            <a:avLst/>
            <a:gdLst>
              <a:gd name="T0" fmla="*/ 1092 w 2820"/>
              <a:gd name="T1" fmla="*/ 50 h 2912"/>
              <a:gd name="T2" fmla="*/ 822 w 2820"/>
              <a:gd name="T3" fmla="*/ 168 h 2912"/>
              <a:gd name="T4" fmla="*/ 594 w 2820"/>
              <a:gd name="T5" fmla="*/ 300 h 2912"/>
              <a:gd name="T6" fmla="*/ 406 w 2820"/>
              <a:gd name="T7" fmla="*/ 446 h 2912"/>
              <a:gd name="T8" fmla="*/ 254 w 2820"/>
              <a:gd name="T9" fmla="*/ 604 h 2912"/>
              <a:gd name="T10" fmla="*/ 140 w 2820"/>
              <a:gd name="T11" fmla="*/ 772 h 2912"/>
              <a:gd name="T12" fmla="*/ 60 w 2820"/>
              <a:gd name="T13" fmla="*/ 944 h 2912"/>
              <a:gd name="T14" fmla="*/ 14 w 2820"/>
              <a:gd name="T15" fmla="*/ 1122 h 2912"/>
              <a:gd name="T16" fmla="*/ 0 w 2820"/>
              <a:gd name="T17" fmla="*/ 1300 h 2912"/>
              <a:gd name="T18" fmla="*/ 18 w 2820"/>
              <a:gd name="T19" fmla="*/ 1476 h 2912"/>
              <a:gd name="T20" fmla="*/ 64 w 2820"/>
              <a:gd name="T21" fmla="*/ 1650 h 2912"/>
              <a:gd name="T22" fmla="*/ 138 w 2820"/>
              <a:gd name="T23" fmla="*/ 1818 h 2912"/>
              <a:gd name="T24" fmla="*/ 238 w 2820"/>
              <a:gd name="T25" fmla="*/ 1978 h 2912"/>
              <a:gd name="T26" fmla="*/ 364 w 2820"/>
              <a:gd name="T27" fmla="*/ 2126 h 2912"/>
              <a:gd name="T28" fmla="*/ 512 w 2820"/>
              <a:gd name="T29" fmla="*/ 2262 h 2912"/>
              <a:gd name="T30" fmla="*/ 684 w 2820"/>
              <a:gd name="T31" fmla="*/ 2382 h 2912"/>
              <a:gd name="T32" fmla="*/ 874 w 2820"/>
              <a:gd name="T33" fmla="*/ 2484 h 2912"/>
              <a:gd name="T34" fmla="*/ 1086 w 2820"/>
              <a:gd name="T35" fmla="*/ 2564 h 2912"/>
              <a:gd name="T36" fmla="*/ 1314 w 2820"/>
              <a:gd name="T37" fmla="*/ 2622 h 2912"/>
              <a:gd name="T38" fmla="*/ 1558 w 2820"/>
              <a:gd name="T39" fmla="*/ 2654 h 2912"/>
              <a:gd name="T40" fmla="*/ 1818 w 2820"/>
              <a:gd name="T41" fmla="*/ 2658 h 2912"/>
              <a:gd name="T42" fmla="*/ 2090 w 2820"/>
              <a:gd name="T43" fmla="*/ 2632 h 2912"/>
              <a:gd name="T44" fmla="*/ 2374 w 2820"/>
              <a:gd name="T45" fmla="*/ 2574 h 2912"/>
              <a:gd name="T46" fmla="*/ 2544 w 2820"/>
              <a:gd name="T47" fmla="*/ 2912 h 2912"/>
              <a:gd name="T48" fmla="*/ 1868 w 2820"/>
              <a:gd name="T49" fmla="*/ 1552 h 2912"/>
              <a:gd name="T50" fmla="*/ 1956 w 2820"/>
              <a:gd name="T51" fmla="*/ 1914 h 2912"/>
              <a:gd name="T52" fmla="*/ 1788 w 2820"/>
              <a:gd name="T53" fmla="*/ 1936 h 2912"/>
              <a:gd name="T54" fmla="*/ 1616 w 2820"/>
              <a:gd name="T55" fmla="*/ 1934 h 2912"/>
              <a:gd name="T56" fmla="*/ 1442 w 2820"/>
              <a:gd name="T57" fmla="*/ 1912 h 2912"/>
              <a:gd name="T58" fmla="*/ 1272 w 2820"/>
              <a:gd name="T59" fmla="*/ 1872 h 2912"/>
              <a:gd name="T60" fmla="*/ 1108 w 2820"/>
              <a:gd name="T61" fmla="*/ 1812 h 2912"/>
              <a:gd name="T62" fmla="*/ 952 w 2820"/>
              <a:gd name="T63" fmla="*/ 1736 h 2912"/>
              <a:gd name="T64" fmla="*/ 810 w 2820"/>
              <a:gd name="T65" fmla="*/ 1646 h 2912"/>
              <a:gd name="T66" fmla="*/ 684 w 2820"/>
              <a:gd name="T67" fmla="*/ 1542 h 2912"/>
              <a:gd name="T68" fmla="*/ 578 w 2820"/>
              <a:gd name="T69" fmla="*/ 1428 h 2912"/>
              <a:gd name="T70" fmla="*/ 494 w 2820"/>
              <a:gd name="T71" fmla="*/ 1304 h 2912"/>
              <a:gd name="T72" fmla="*/ 438 w 2820"/>
              <a:gd name="T73" fmla="*/ 1170 h 2912"/>
              <a:gd name="T74" fmla="*/ 410 w 2820"/>
              <a:gd name="T75" fmla="*/ 1032 h 2912"/>
              <a:gd name="T76" fmla="*/ 416 w 2820"/>
              <a:gd name="T77" fmla="*/ 888 h 2912"/>
              <a:gd name="T78" fmla="*/ 460 w 2820"/>
              <a:gd name="T79" fmla="*/ 742 h 2912"/>
              <a:gd name="T80" fmla="*/ 544 w 2820"/>
              <a:gd name="T81" fmla="*/ 592 h 2912"/>
              <a:gd name="T82" fmla="*/ 670 w 2820"/>
              <a:gd name="T83" fmla="*/ 444 h 2912"/>
              <a:gd name="T84" fmla="*/ 844 w 2820"/>
              <a:gd name="T85" fmla="*/ 298 h 2912"/>
              <a:gd name="T86" fmla="*/ 1070 w 2820"/>
              <a:gd name="T87" fmla="*/ 154 h 2912"/>
              <a:gd name="T88" fmla="*/ 1348 w 2820"/>
              <a:gd name="T89" fmla="*/ 16 h 2912"/>
              <a:gd name="T90" fmla="*/ 1244 w 2820"/>
              <a:gd name="T91" fmla="*/ 0 h 2912"/>
              <a:gd name="T92" fmla="*/ 2820 w 2820"/>
              <a:gd name="T93" fmla="*/ 1934 h 2912"/>
              <a:gd name="T94" fmla="*/ 2820 w 2820"/>
              <a:gd name="T95" fmla="*/ 1934 h 2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outerShdw dist="206741" dir="8249373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92194" name="Oval 34"/>
          <p:cNvSpPr>
            <a:spLocks noChangeArrowheads="1"/>
          </p:cNvSpPr>
          <p:nvPr/>
        </p:nvSpPr>
        <p:spPr bwMode="gray">
          <a:xfrm rot="-723406">
            <a:off x="3316288" y="4972050"/>
            <a:ext cx="1438275" cy="66675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92195" name="Oval 35"/>
          <p:cNvSpPr>
            <a:spLocks noChangeArrowheads="1"/>
          </p:cNvSpPr>
          <p:nvPr/>
        </p:nvSpPr>
        <p:spPr bwMode="gray">
          <a:xfrm>
            <a:off x="3248025" y="3752850"/>
            <a:ext cx="1704975" cy="17065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 dirty="0"/>
          </a:p>
        </p:txBody>
      </p:sp>
      <p:sp>
        <p:nvSpPr>
          <p:cNvPr id="92196" name="Oval 36"/>
          <p:cNvSpPr>
            <a:spLocks noChangeArrowheads="1"/>
          </p:cNvSpPr>
          <p:nvPr/>
        </p:nvSpPr>
        <p:spPr bwMode="gray">
          <a:xfrm>
            <a:off x="3210415" y="3654294"/>
            <a:ext cx="1865641" cy="1862938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 dirty="0"/>
          </a:p>
        </p:txBody>
      </p:sp>
      <p:sp>
        <p:nvSpPr>
          <p:cNvPr id="92197" name="Oval 37"/>
          <p:cNvSpPr>
            <a:spLocks noChangeArrowheads="1"/>
          </p:cNvSpPr>
          <p:nvPr/>
        </p:nvSpPr>
        <p:spPr bwMode="gray">
          <a:xfrm>
            <a:off x="3286125" y="3778250"/>
            <a:ext cx="1584325" cy="155575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 dirty="0"/>
          </a:p>
        </p:txBody>
      </p:sp>
      <p:sp>
        <p:nvSpPr>
          <p:cNvPr id="92198" name="Oval 38"/>
          <p:cNvSpPr>
            <a:spLocks noChangeArrowheads="1"/>
          </p:cNvSpPr>
          <p:nvPr/>
        </p:nvSpPr>
        <p:spPr bwMode="gray">
          <a:xfrm>
            <a:off x="3378200" y="3822700"/>
            <a:ext cx="1409700" cy="1262063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tint val="0"/>
                  <a:invGamma/>
                </a:srgbClr>
              </a:gs>
              <a:gs pos="100000">
                <a:srgbClr val="D6E1E2">
                  <a:alpha val="3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 dirty="0"/>
          </a:p>
        </p:txBody>
      </p:sp>
      <p:sp>
        <p:nvSpPr>
          <p:cNvPr id="92199" name="Text Box 39"/>
          <p:cNvSpPr txBox="1">
            <a:spLocks noChangeArrowheads="1"/>
          </p:cNvSpPr>
          <p:nvPr/>
        </p:nvSpPr>
        <p:spPr bwMode="gray">
          <a:xfrm>
            <a:off x="3560925" y="4169253"/>
            <a:ext cx="10823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Акцизы </a:t>
            </a:r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125,2 %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0" name="Oval 40"/>
          <p:cNvSpPr>
            <a:spLocks noChangeArrowheads="1"/>
          </p:cNvSpPr>
          <p:nvPr/>
        </p:nvSpPr>
        <p:spPr bwMode="gray">
          <a:xfrm rot="-772996">
            <a:off x="1473200" y="4362450"/>
            <a:ext cx="1133475" cy="609600"/>
          </a:xfrm>
          <a:prstGeom prst="ellipse">
            <a:avLst/>
          </a:prstGeom>
          <a:solidFill>
            <a:srgbClr val="0F2145">
              <a:alpha val="3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92201" name="Group 41"/>
          <p:cNvGrpSpPr>
            <a:grpSpLocks/>
          </p:cNvGrpSpPr>
          <p:nvPr/>
        </p:nvGrpSpPr>
        <p:grpSpPr bwMode="auto">
          <a:xfrm>
            <a:off x="1187624" y="3219998"/>
            <a:ext cx="1728192" cy="1721170"/>
            <a:chOff x="677" y="2112"/>
            <a:chExt cx="897" cy="860"/>
          </a:xfrm>
        </p:grpSpPr>
        <p:sp>
          <p:nvSpPr>
            <p:cNvPr id="92202" name="Oval 42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92203" name="Oval 43"/>
            <p:cNvSpPr>
              <a:spLocks noChangeArrowheads="1"/>
            </p:cNvSpPr>
            <p:nvPr/>
          </p:nvSpPr>
          <p:spPr bwMode="gray">
            <a:xfrm>
              <a:off x="677" y="2112"/>
              <a:ext cx="887" cy="84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92204" name="Oval 44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92205" name="Oval 45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92206" name="Text Box 46"/>
            <p:cNvSpPr txBox="1">
              <a:spLocks noChangeArrowheads="1"/>
            </p:cNvSpPr>
            <p:nvPr/>
          </p:nvSpPr>
          <p:spPr bwMode="gray">
            <a:xfrm>
              <a:off x="1061" y="2329"/>
              <a:ext cx="113" cy="2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endParaRPr lang="en-US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652120" y="2989166"/>
            <a:ext cx="2673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год / 2020 год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42850" y="0"/>
            <a:ext cx="8229600" cy="74476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Темп роста основных источников доходов </a:t>
            </a:r>
            <a:b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Дятьковского района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Group 41"/>
          <p:cNvGrpSpPr>
            <a:grpSpLocks/>
          </p:cNvGrpSpPr>
          <p:nvPr/>
        </p:nvGrpSpPr>
        <p:grpSpPr bwMode="auto">
          <a:xfrm>
            <a:off x="1829041" y="1628800"/>
            <a:ext cx="1549159" cy="1441450"/>
            <a:chOff x="642" y="2112"/>
            <a:chExt cx="951" cy="860"/>
          </a:xfrm>
        </p:grpSpPr>
        <p:sp>
          <p:nvSpPr>
            <p:cNvPr id="19" name="Oval 42"/>
            <p:cNvSpPr>
              <a:spLocks noChangeArrowheads="1"/>
            </p:cNvSpPr>
            <p:nvPr/>
          </p:nvSpPr>
          <p:spPr bwMode="gray">
            <a:xfrm>
              <a:off x="732" y="2112"/>
              <a:ext cx="842" cy="86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20" name="Oval 43"/>
            <p:cNvSpPr>
              <a:spLocks noChangeArrowheads="1"/>
            </p:cNvSpPr>
            <p:nvPr/>
          </p:nvSpPr>
          <p:spPr bwMode="gray">
            <a:xfrm>
              <a:off x="677" y="2112"/>
              <a:ext cx="887" cy="84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21" name="Oval 44"/>
            <p:cNvSpPr>
              <a:spLocks noChangeArrowheads="1"/>
            </p:cNvSpPr>
            <p:nvPr/>
          </p:nvSpPr>
          <p:spPr bwMode="gray">
            <a:xfrm>
              <a:off x="751" y="2125"/>
              <a:ext cx="781" cy="78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22" name="Oval 45"/>
            <p:cNvSpPr>
              <a:spLocks noChangeArrowheads="1"/>
            </p:cNvSpPr>
            <p:nvPr/>
          </p:nvSpPr>
          <p:spPr bwMode="gray">
            <a:xfrm>
              <a:off x="795" y="2147"/>
              <a:ext cx="695" cy="63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23" name="Text Box 46"/>
            <p:cNvSpPr txBox="1">
              <a:spLocks noChangeArrowheads="1"/>
            </p:cNvSpPr>
            <p:nvPr/>
          </p:nvSpPr>
          <p:spPr bwMode="gray">
            <a:xfrm>
              <a:off x="642" y="2329"/>
              <a:ext cx="951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Государственная</a:t>
              </a:r>
            </a:p>
            <a:p>
              <a:pPr algn="ctr"/>
              <a:r>
                <a:rPr lang="ru-RU" sz="1400" b="1" dirty="0" smtClean="0">
                  <a:latin typeface="Times New Roman" pitchFamily="18" charset="0"/>
                  <a:cs typeface="Times New Roman" pitchFamily="18" charset="0"/>
                </a:rPr>
                <a:t> пошлина</a:t>
              </a:r>
            </a:p>
            <a:p>
              <a:pPr algn="ctr"/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103,8%</a:t>
              </a:r>
              <a:endParaRPr lang="en-US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307406" y="3681340"/>
            <a:ext cx="1512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НДФЛ </a:t>
            </a:r>
          </a:p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107,2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9312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881" y="0"/>
            <a:ext cx="7948495" cy="74476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безвозмездных поступлений из областного бюджета и бюджетов поселений на 2021-2023гг.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602304"/>
              </p:ext>
            </p:extLst>
          </p:nvPr>
        </p:nvGraphicFramePr>
        <p:xfrm>
          <a:off x="107502" y="1196751"/>
          <a:ext cx="8856986" cy="5112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694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1385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153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153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1539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320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2020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 оценка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2022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2023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320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Cambria" pitchFamily="18" charset="0"/>
                        </a:rPr>
                        <a:t>Безвозмездные поступления 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747,69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627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919,56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651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334,84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905,29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78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в том числе: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78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дотации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480,04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070,10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730,00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917,00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78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субсидии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946,33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867,60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585,21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565,26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09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субвенции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430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376,50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423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108,76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133,20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485,16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68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Cambria" pitchFamily="18" charset="0"/>
                        </a:rPr>
                        <a:t>иные </a:t>
                      </a:r>
                      <a:r>
                        <a:rPr lang="ru-RU" sz="1200" u="none" strike="noStrike" dirty="0">
                          <a:effectLst/>
                          <a:latin typeface="Cambria" pitchFamily="18" charset="0"/>
                        </a:rPr>
                        <a:t>межбюджетные трансферты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914,82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873,10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886,43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937,87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768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безвозмездные поступления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от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негосударственных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</a:rPr>
                        <a:t>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itchFamily="18" charset="0"/>
                      </a:endParaRPr>
                    </a:p>
                  </a:txBody>
                  <a:tcPr marL="360000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30, 00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  </a:t>
                      </a: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  </a:t>
                      </a:r>
                    </a:p>
                  </a:txBody>
                  <a:tcPr marL="9395" marR="9395" marT="939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  </a:t>
                      </a:r>
                    </a:p>
                  </a:txBody>
                  <a:tcPr marL="9395" marR="9395" marT="9395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740352" y="751136"/>
            <a:ext cx="1081130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7984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942103"/>
              </p:ext>
            </p:extLst>
          </p:nvPr>
        </p:nvGraphicFramePr>
        <p:xfrm>
          <a:off x="107504" y="881333"/>
          <a:ext cx="8928992" cy="5547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7998622" cy="744767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безвозмездных поступлений бюджета Дятьковского района в 2020-2023гг. </a:t>
            </a:r>
            <a:endParaRPr lang="ru-RU" sz="2400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63051" y="573556"/>
            <a:ext cx="1145378" cy="307777"/>
          </a:xfrm>
          <a:prstGeom prst="rect">
            <a:avLst/>
          </a:prstGeom>
          <a:solidFill>
            <a:srgbClr val="328C83"/>
          </a:solidFill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50833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5">
  <a:themeElements>
    <a:clrScheme name="sample 3">
      <a:dk1>
        <a:srgbClr val="000000"/>
      </a:dk1>
      <a:lt1>
        <a:srgbClr val="FFFFFF"/>
      </a:lt1>
      <a:dk2>
        <a:srgbClr val="1B4E63"/>
      </a:dk2>
      <a:lt2>
        <a:srgbClr val="DDDDDD"/>
      </a:lt2>
      <a:accent1>
        <a:srgbClr val="328C83"/>
      </a:accent1>
      <a:accent2>
        <a:srgbClr val="DC8300"/>
      </a:accent2>
      <a:accent3>
        <a:srgbClr val="FFFFFF"/>
      </a:accent3>
      <a:accent4>
        <a:srgbClr val="000000"/>
      </a:accent4>
      <a:accent5>
        <a:srgbClr val="ADC5C1"/>
      </a:accent5>
      <a:accent6>
        <a:srgbClr val="C77600"/>
      </a:accent6>
      <a:hlink>
        <a:srgbClr val="9DC03C"/>
      </a:hlink>
      <a:folHlink>
        <a:srgbClr val="2F87D7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66"/>
        </a:dk1>
        <a:lt1>
          <a:srgbClr val="FFFFFF"/>
        </a:lt1>
        <a:dk2>
          <a:srgbClr val="003399"/>
        </a:dk2>
        <a:lt2>
          <a:srgbClr val="DDDDDD"/>
        </a:lt2>
        <a:accent1>
          <a:srgbClr val="1088C4"/>
        </a:accent1>
        <a:accent2>
          <a:srgbClr val="20A286"/>
        </a:accent2>
        <a:accent3>
          <a:srgbClr val="FFFFFF"/>
        </a:accent3>
        <a:accent4>
          <a:srgbClr val="000056"/>
        </a:accent4>
        <a:accent5>
          <a:srgbClr val="AAC3DE"/>
        </a:accent5>
        <a:accent6>
          <a:srgbClr val="1C9279"/>
        </a:accent6>
        <a:hlink>
          <a:srgbClr val="9999FF"/>
        </a:hlink>
        <a:folHlink>
          <a:srgbClr val="D578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10B66"/>
        </a:dk1>
        <a:lt1>
          <a:srgbClr val="FFFFFF"/>
        </a:lt1>
        <a:dk2>
          <a:srgbClr val="8D4FBB"/>
        </a:dk2>
        <a:lt2>
          <a:srgbClr val="B2B2B2"/>
        </a:lt2>
        <a:accent1>
          <a:srgbClr val="1263B4"/>
        </a:accent1>
        <a:accent2>
          <a:srgbClr val="6BC394"/>
        </a:accent2>
        <a:accent3>
          <a:srgbClr val="FFFFFF"/>
        </a:accent3>
        <a:accent4>
          <a:srgbClr val="1B0856"/>
        </a:accent4>
        <a:accent5>
          <a:srgbClr val="AAB7D6"/>
        </a:accent5>
        <a:accent6>
          <a:srgbClr val="60B086"/>
        </a:accent6>
        <a:hlink>
          <a:srgbClr val="ABAE3E"/>
        </a:hlink>
        <a:folHlink>
          <a:srgbClr val="66B6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FFFFF"/>
        </a:lt1>
        <a:dk2>
          <a:srgbClr val="1B4E63"/>
        </a:dk2>
        <a:lt2>
          <a:srgbClr val="DDDDDD"/>
        </a:lt2>
        <a:accent1>
          <a:srgbClr val="328C83"/>
        </a:accent1>
        <a:accent2>
          <a:srgbClr val="DC8300"/>
        </a:accent2>
        <a:accent3>
          <a:srgbClr val="FFFFFF"/>
        </a:accent3>
        <a:accent4>
          <a:srgbClr val="000000"/>
        </a:accent4>
        <a:accent5>
          <a:srgbClr val="ADC5C1"/>
        </a:accent5>
        <a:accent6>
          <a:srgbClr val="C77600"/>
        </a:accent6>
        <a:hlink>
          <a:srgbClr val="9DC03C"/>
        </a:hlink>
        <a:folHlink>
          <a:srgbClr val="2F87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75</Template>
  <TotalTime>1661</TotalTime>
  <Words>1216</Words>
  <Application>Microsoft Office PowerPoint</Application>
  <PresentationFormat>Экран (4:3)</PresentationFormat>
  <Paragraphs>532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75</vt:lpstr>
      <vt:lpstr>Image</vt:lpstr>
      <vt:lpstr>Решение Дятьковского районного СНД от 08.12.2020 г. № 6-100  «О бюджете Дятьковского муниципального района Брянской области на 2021 год и на плановый период 2022 и 2023 годов»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решения Дятьковского районного СНД  «О бюджете Дятьковского района на 2019 год и на плановый период 2020 и 2021 годов»</dc:title>
  <dc:creator>User</dc:creator>
  <cp:lastModifiedBy>User</cp:lastModifiedBy>
  <cp:revision>140</cp:revision>
  <cp:lastPrinted>2020-11-18T11:53:01Z</cp:lastPrinted>
  <dcterms:created xsi:type="dcterms:W3CDTF">2019-11-27T08:01:55Z</dcterms:created>
  <dcterms:modified xsi:type="dcterms:W3CDTF">2020-12-11T07:47:28Z</dcterms:modified>
</cp:coreProperties>
</file>